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9" r:id="rId9"/>
    <p:sldId id="263" r:id="rId10"/>
    <p:sldId id="276" r:id="rId11"/>
    <p:sldId id="277" r:id="rId12"/>
    <p:sldId id="278" r:id="rId13"/>
    <p:sldId id="279" r:id="rId14"/>
    <p:sldId id="282" r:id="rId15"/>
    <p:sldId id="283" r:id="rId16"/>
    <p:sldId id="284" r:id="rId17"/>
    <p:sldId id="285" r:id="rId18"/>
    <p:sldId id="286" r:id="rId19"/>
    <p:sldId id="264" r:id="rId20"/>
    <p:sldId id="271" r:id="rId21"/>
    <p:sldId id="272" r:id="rId22"/>
    <p:sldId id="265" r:id="rId23"/>
    <p:sldId id="266" r:id="rId24"/>
    <p:sldId id="273" r:id="rId25"/>
    <p:sldId id="274" r:id="rId26"/>
    <p:sldId id="275" r:id="rId27"/>
    <p:sldId id="267" r:id="rId28"/>
    <p:sldId id="270" r:id="rId29"/>
    <p:sldId id="280" r:id="rId30"/>
    <p:sldId id="281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DE6EE-6BD0-47A3-ABD5-C0ECA408881B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F46DB-53BF-40A8-883B-CCEE5E681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20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F46DB-53BF-40A8-883B-CCEE5E68105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042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F46DB-53BF-40A8-883B-CCEE5E68105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57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A2F7-94ED-4292-9C98-6A5ED124AB1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2D57-4561-41B9-B101-8D5BA73F1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80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A2F7-94ED-4292-9C98-6A5ED124AB1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2D57-4561-41B9-B101-8D5BA73F1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83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A2F7-94ED-4292-9C98-6A5ED124AB1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2D57-4561-41B9-B101-8D5BA73F1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78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A2F7-94ED-4292-9C98-6A5ED124AB1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2D57-4561-41B9-B101-8D5BA73F1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90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A2F7-94ED-4292-9C98-6A5ED124AB1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2D57-4561-41B9-B101-8D5BA73F1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77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A2F7-94ED-4292-9C98-6A5ED124AB1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2D57-4561-41B9-B101-8D5BA73F1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90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A2F7-94ED-4292-9C98-6A5ED124AB1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2D57-4561-41B9-B101-8D5BA73F1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90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A2F7-94ED-4292-9C98-6A5ED124AB1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2D57-4561-41B9-B101-8D5BA73F1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49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A2F7-94ED-4292-9C98-6A5ED124AB1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2D57-4561-41B9-B101-8D5BA73F1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65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A2F7-94ED-4292-9C98-6A5ED124AB1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2D57-4561-41B9-B101-8D5BA73F1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92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A2F7-94ED-4292-9C98-6A5ED124AB1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2D57-4561-41B9-B101-8D5BA73F1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67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1A2F7-94ED-4292-9C98-6A5ED124AB1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72D57-4561-41B9-B101-8D5BA73F1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29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itpvisionlab/LSDNet" TargetMode="External"/><Relationship Id="rId2" Type="http://schemas.openxmlformats.org/officeDocument/2006/relationships/hyperlink" Target="http://www.ipol.im/pub/art/2012/gjmr-lsd/article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oglib.io/p/chto-takoe-f-score-i-dlya-chego-on-ispolzuetsya-2022-02-14" TargetMode="External"/><Relationship Id="rId4" Type="http://schemas.openxmlformats.org/officeDocument/2006/relationships/hyperlink" Target="https://arxiv.org/pdf/2209.04642.pdf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LSD</a:t>
            </a:r>
            <a:r>
              <a:rPr lang="en-US" dirty="0"/>
              <a:t> </a:t>
            </a:r>
            <a:r>
              <a:rPr lang="en-US" dirty="0" smtClean="0"/>
              <a:t>– Line Segment Detector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432174"/>
            <a:ext cx="9144000" cy="1655762"/>
          </a:xfrm>
        </p:spPr>
        <p:txBody>
          <a:bodyPr/>
          <a:lstStyle/>
          <a:p>
            <a:pPr algn="r"/>
            <a:r>
              <a:rPr lang="ru-RU" dirty="0" err="1" smtClean="0"/>
              <a:t>Касюк</a:t>
            </a:r>
            <a:r>
              <a:rPr lang="ru-RU" dirty="0" smtClean="0"/>
              <a:t> Вадим Александрович</a:t>
            </a:r>
          </a:p>
          <a:p>
            <a:pPr algn="r"/>
            <a:r>
              <a:rPr lang="ru-RU" dirty="0" smtClean="0"/>
              <a:t>Б05-104 МФТИ</a:t>
            </a:r>
          </a:p>
          <a:p>
            <a:pPr algn="r"/>
            <a:r>
              <a:rPr lang="en-US" dirty="0" smtClean="0"/>
              <a:t>kasiuk.va@phystech.edu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9905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 Масштабирование изображения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Масштабирование изображения используется для решения «проблемы лестницы» и небольшого увеличения контрастности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41461"/>
            <a:ext cx="7144747" cy="198147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490" y="4754840"/>
            <a:ext cx="3629532" cy="188621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022" y="4683247"/>
            <a:ext cx="3672968" cy="189749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1824" y="2665208"/>
            <a:ext cx="3481166" cy="19339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654" y="4599189"/>
            <a:ext cx="37424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Коэффициент масштабирования </a:t>
            </a:r>
            <a:r>
              <a:rPr lang="en-US" sz="2000" dirty="0" smtClean="0"/>
              <a:t>S </a:t>
            </a:r>
            <a:r>
              <a:rPr lang="ru-RU" sz="2000" dirty="0" smtClean="0"/>
              <a:t>подбирается вручную и заложен авторами равным 0,8(То есть каждая сторона уменьшается в 0,8 раз, а само изображение в 0,64 раза)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5849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Вычисление градиентов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каждого пикселя вычисляется градиент по 2х2 маске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Вычисляется модуль градиента, его угол поворота и компоненты по х и </a:t>
            </a:r>
            <a:r>
              <a:rPr lang="en-US" dirty="0" smtClean="0"/>
              <a:t>y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6608"/>
            <a:ext cx="4153480" cy="151468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186" y="2351671"/>
            <a:ext cx="6582694" cy="152421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521" y="3986156"/>
            <a:ext cx="2467319" cy="76210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496" y="3986156"/>
            <a:ext cx="4229690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3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9900" y="365125"/>
            <a:ext cx="11861800" cy="1325563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ru-RU" dirty="0" err="1" smtClean="0"/>
              <a:t>Псевдосортировка</a:t>
            </a:r>
            <a:r>
              <a:rPr lang="ru-RU" dirty="0" smtClean="0"/>
              <a:t> 4.Откидывание градиентов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9900" y="1690688"/>
            <a:ext cx="10515600" cy="4351338"/>
          </a:xfrm>
        </p:spPr>
        <p:txBody>
          <a:bodyPr/>
          <a:lstStyle/>
          <a:p>
            <a:r>
              <a:rPr lang="ru-RU" dirty="0" smtClean="0"/>
              <a:t>Далее алгоритм находит максимальное значение градиента и делит этот интервал на 1024 части(линейно). Теперь вместо каждого значения градиента стоит число от 0 до 1023</a:t>
            </a:r>
          </a:p>
          <a:p>
            <a:r>
              <a:rPr lang="ru-RU" dirty="0"/>
              <a:t>В LSD рассматриваются только пиксели с величиной градиента больше ρ</a:t>
            </a:r>
            <a:r>
              <a:rPr lang="ru-RU" dirty="0" smtClean="0"/>
              <a:t>. Предполагая, что градиент состоит из изображения и ошибки квантования делаем оценку на градиент. 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08" y="4191000"/>
            <a:ext cx="3341599" cy="41435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90" y="4605358"/>
            <a:ext cx="4996710" cy="18462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298" y="4229068"/>
            <a:ext cx="3439005" cy="75258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2324" y="4938779"/>
            <a:ext cx="1438476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0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ru-RU" dirty="0" smtClean="0"/>
              <a:t>Наращивание </a:t>
            </a:r>
            <a:r>
              <a:rPr lang="en-US" dirty="0" smtClean="0"/>
              <a:t>“Line-support region”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ea typeface="Helvetica Neue Light" panose="02000403000000020004" pitchFamily="2" charset="0"/>
              </a:rPr>
              <a:t>Берем </a:t>
            </a:r>
            <a:r>
              <a:rPr lang="ru-RU" dirty="0" smtClean="0">
                <a:ea typeface="Helvetica Neue Light" panose="02000403000000020004" pitchFamily="2" charset="0"/>
              </a:rPr>
              <a:t>пиксель с наибольшим значением модуля. </a:t>
            </a:r>
            <a:r>
              <a:rPr lang="ru-RU" dirty="0">
                <a:ea typeface="Helvetica Neue Light" panose="02000403000000020004" pitchFamily="2" charset="0"/>
              </a:rPr>
              <a:t>Угол L</a:t>
            </a:r>
            <a:r>
              <a:rPr lang="en-US" dirty="0">
                <a:ea typeface="Helvetica Neue Light" panose="02000403000000020004" pitchFamily="2" charset="0"/>
              </a:rPr>
              <a:t>SR = </a:t>
            </a:r>
            <a:r>
              <a:rPr lang="ru-RU" dirty="0">
                <a:ea typeface="Helvetica Neue Light" panose="02000403000000020004" pitchFamily="2" charset="0"/>
              </a:rPr>
              <a:t>L</a:t>
            </a:r>
            <a:r>
              <a:rPr lang="en-US" dirty="0">
                <a:ea typeface="Helvetica Neue Light" panose="02000403000000020004" pitchFamily="2" charset="0"/>
              </a:rPr>
              <a:t>LA </a:t>
            </a:r>
            <a:r>
              <a:rPr lang="ru-RU" dirty="0">
                <a:ea typeface="Helvetica Neue Light" panose="02000403000000020004" pitchFamily="2" charset="0"/>
              </a:rPr>
              <a:t>пикселя</a:t>
            </a:r>
          </a:p>
          <a:p>
            <a:pPr marL="0" indent="0">
              <a:buNone/>
            </a:pPr>
            <a:r>
              <a:rPr lang="ru-RU" dirty="0">
                <a:ea typeface="Helvetica Neue Light" panose="02000403000000020004" pitchFamily="2" charset="0"/>
              </a:rPr>
              <a:t>Включаем соседний пиксель в L</a:t>
            </a:r>
            <a:r>
              <a:rPr lang="en-US" dirty="0">
                <a:ea typeface="Helvetica Neue Light" panose="02000403000000020004" pitchFamily="2" charset="0"/>
              </a:rPr>
              <a:t>SR</a:t>
            </a:r>
            <a:r>
              <a:rPr lang="ru-RU" dirty="0">
                <a:ea typeface="Helvetica Neue Light" panose="02000403000000020004" pitchFamily="2" charset="0"/>
              </a:rPr>
              <a:t>, если его угол отличается меньше чем на угол </a:t>
            </a:r>
            <a:r>
              <a:rPr lang="en-US" dirty="0">
                <a:ea typeface="Helvetica Neue Light" panose="02000403000000020004" pitchFamily="2" charset="0"/>
              </a:rPr>
              <a:t>𝜏 </a:t>
            </a:r>
            <a:r>
              <a:rPr lang="en-US" dirty="0" smtClean="0">
                <a:ea typeface="Helvetica Neue Light" panose="02000403000000020004" pitchFamily="2" charset="0"/>
              </a:rPr>
              <a:t>(</a:t>
            </a:r>
            <a:r>
              <a:rPr lang="ru-RU" dirty="0" smtClean="0">
                <a:ea typeface="Helvetica Neue Light" panose="02000403000000020004" pitchFamily="2" charset="0"/>
              </a:rPr>
              <a:t>допустимое отклонение), </a:t>
            </a:r>
            <a:r>
              <a:rPr lang="ru-RU" dirty="0">
                <a:ea typeface="Helvetica Neue Light" panose="02000403000000020004" pitchFamily="2" charset="0"/>
              </a:rPr>
              <a:t>то пиксель добавляется в </a:t>
            </a:r>
            <a:r>
              <a:rPr lang="en-US" dirty="0">
                <a:ea typeface="Helvetica Neue Light" panose="02000403000000020004" pitchFamily="2" charset="0"/>
              </a:rPr>
              <a:t>LSR.</a:t>
            </a:r>
          </a:p>
          <a:p>
            <a:pPr marL="0" indent="0">
              <a:buNone/>
            </a:pPr>
            <a:r>
              <a:rPr lang="ru-RU" dirty="0" smtClean="0">
                <a:ea typeface="Helvetica Neue Light" panose="02000403000000020004" pitchFamily="2" charset="0"/>
              </a:rPr>
              <a:t>Далее </a:t>
            </a:r>
            <a:r>
              <a:rPr lang="ru-RU" dirty="0">
                <a:ea typeface="Helvetica Neue Light" panose="02000403000000020004" pitchFamily="2" charset="0"/>
              </a:rPr>
              <a:t>у</a:t>
            </a:r>
            <a:r>
              <a:rPr lang="ru-RU" dirty="0" smtClean="0">
                <a:ea typeface="Helvetica Neue Light" panose="02000403000000020004" pitchFamily="2" charset="0"/>
              </a:rPr>
              <a:t>гол </a:t>
            </a:r>
            <a:r>
              <a:rPr lang="ru-RU" dirty="0">
                <a:ea typeface="Helvetica Neue Light" panose="02000403000000020004" pitchFamily="2" charset="0"/>
              </a:rPr>
              <a:t>L</a:t>
            </a:r>
            <a:r>
              <a:rPr lang="en-US" dirty="0">
                <a:ea typeface="Helvetica Neue Light" panose="02000403000000020004" pitchFamily="2" charset="0"/>
              </a:rPr>
              <a:t>SR п</a:t>
            </a:r>
            <a:r>
              <a:rPr lang="ru-RU" dirty="0" err="1">
                <a:ea typeface="Helvetica Neue Light" panose="02000403000000020004" pitchFamily="2" charset="0"/>
              </a:rPr>
              <a:t>ересчитывается</a:t>
            </a:r>
            <a:r>
              <a:rPr lang="ru-RU" dirty="0">
                <a:ea typeface="Helvetica Neue Light" panose="02000403000000020004" pitchFamily="2" charset="0"/>
              </a:rPr>
              <a:t>, если пиксель добавлен в L</a:t>
            </a:r>
            <a:r>
              <a:rPr lang="en-US" dirty="0">
                <a:ea typeface="Helvetica Neue Light" panose="02000403000000020004" pitchFamily="2" charset="0"/>
              </a:rPr>
              <a:t>SR. </a:t>
            </a:r>
            <a:r>
              <a:rPr lang="ru-RU" dirty="0">
                <a:ea typeface="Helvetica Neue Light" panose="02000403000000020004" pitchFamily="2" charset="0"/>
              </a:rPr>
              <a:t>Новое значение:</a:t>
            </a:r>
          </a:p>
          <a:p>
            <a:pPr marL="0" indent="0">
              <a:buNone/>
            </a:pPr>
            <a:endParaRPr lang="ru-RU" dirty="0"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ru-RU" dirty="0">
              <a:ea typeface="Helvetica Neue Light" panose="02000403000000020004" pitchFamily="2" charset="0"/>
            </a:endParaRPr>
          </a:p>
          <a:p>
            <a:pPr marL="0" indent="0">
              <a:buNone/>
            </a:pPr>
            <a:r>
              <a:rPr lang="ru-RU" dirty="0" smtClean="0">
                <a:ea typeface="Helvetica Neue Light" panose="02000403000000020004" pitchFamily="2" charset="0"/>
              </a:rPr>
              <a:t>Все это длится до тех пор, пока на некоторой итерации добавление новых пикселей не прекратится</a:t>
            </a:r>
            <a:endParaRPr lang="ru-RU" dirty="0">
              <a:ea typeface="Helvetica Neue Light" panose="02000403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465" y="3657600"/>
            <a:ext cx="4791548" cy="116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Промежуточный результат: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Теперь начинается самое интересное – обработка областей)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698444" cy="301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7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6. Аппроксимация прямоугольником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86181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ea typeface="Helvetica Neue Light" panose="02000403000000020004" pitchFamily="2" charset="0"/>
              </a:rPr>
              <a:t>Представим L</a:t>
            </a:r>
            <a:r>
              <a:rPr lang="en-US" dirty="0">
                <a:ea typeface="Helvetica Neue Light" panose="02000403000000020004" pitchFamily="2" charset="0"/>
              </a:rPr>
              <a:t>SR в</a:t>
            </a:r>
            <a:r>
              <a:rPr lang="ru-RU" dirty="0">
                <a:ea typeface="Helvetica Neue Light" panose="02000403000000020004" pitchFamily="2" charset="0"/>
              </a:rPr>
              <a:t> виде твердого тела. Масса точки – длина градиента. </a:t>
            </a:r>
          </a:p>
          <a:p>
            <a:pPr marL="0" indent="0">
              <a:buNone/>
            </a:pPr>
            <a:r>
              <a:rPr lang="ru-RU" dirty="0">
                <a:ea typeface="Helvetica Neue Light" panose="02000403000000020004" pitchFamily="2" charset="0"/>
              </a:rPr>
              <a:t>Тогда посчитаем главный тензор инерции и найдем главную ось соответствующую наименьшему собственному значению</a:t>
            </a:r>
            <a:endParaRPr lang="ru-RU" dirty="0">
              <a:ea typeface="Helvetica Neue Light" panose="02000403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016" y="1690688"/>
            <a:ext cx="4344006" cy="35819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837" y="2166692"/>
            <a:ext cx="3496163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0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7. Подсчет ложных срабатываний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41606"/>
            <a:ext cx="3642360" cy="5033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Теперь необходимо </a:t>
            </a:r>
            <a:r>
              <a:rPr lang="ru-RU" dirty="0" err="1" smtClean="0"/>
              <a:t>провалидировать</a:t>
            </a:r>
            <a:r>
              <a:rPr lang="ru-RU" dirty="0" smtClean="0"/>
              <a:t> полученную область. Для этого используется метрика подсчета ложных срабатываний.  По сути это есть оценка хвоста «шумовых» пикселей(что они попадут в область допуска)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845" y="1641606"/>
            <a:ext cx="7436516" cy="453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5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8. Работа с плотностью точек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Возможна ситуация, что прямые образуют тупой угол между собой, что может вызвать ошибки при детектировании. Пример: «хоккейная клюшка». Для решения этой проблемы пытаются разделить области пикселей на разные и затем отдельно проводить детектирование. Это делают с помощью уменьшения допустимого угла отклонения и делением прямоугольника на части</a:t>
            </a:r>
          </a:p>
          <a:p>
            <a:pPr marL="0" indent="0">
              <a:buNone/>
            </a:pPr>
            <a:r>
              <a:rPr lang="ru-RU" dirty="0" smtClean="0"/>
              <a:t>Для оценки используется параметр плотности </a:t>
            </a:r>
            <a:r>
              <a:rPr lang="en-US" dirty="0" smtClean="0"/>
              <a:t>d: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321162"/>
            <a:ext cx="4810796" cy="9907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66832"/>
            <a:ext cx="3305636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8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</a:t>
            </a:r>
            <a:r>
              <a:rPr lang="ru-RU" dirty="0" smtClean="0"/>
              <a:t>Правки прямоугольника и перерасчет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Надежда умирает последней! Процедура </a:t>
            </a:r>
            <a:r>
              <a:rPr lang="ru-RU" dirty="0"/>
              <a:t>улучшения прямоугольника с помощью LSD состоит из следующих шагов: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1 </a:t>
            </a:r>
            <a:r>
              <a:rPr lang="ru-RU" dirty="0"/>
              <a:t>более </a:t>
            </a:r>
            <a:r>
              <a:rPr lang="ru-RU" dirty="0" smtClean="0"/>
              <a:t>высокая </a:t>
            </a:r>
            <a:r>
              <a:rPr lang="ru-RU" dirty="0"/>
              <a:t>точность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 уменьшить </a:t>
            </a:r>
            <a:r>
              <a:rPr lang="ru-RU" dirty="0"/>
              <a:t>ширину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3 уменьшить </a:t>
            </a:r>
            <a:r>
              <a:rPr lang="ru-RU" dirty="0"/>
              <a:t>одну сторону прямоугольника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4 уменьшить </a:t>
            </a:r>
            <a:r>
              <a:rPr lang="ru-RU" dirty="0"/>
              <a:t>другую сторону прямоугольника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5 еще </a:t>
            </a:r>
            <a:r>
              <a:rPr lang="ru-RU" dirty="0"/>
              <a:t>более высокую точность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найден значимый прямоугольник (NFA ≤ ε), процедура улучшения остановится после шага, на котором он был найден.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878" y="2713215"/>
            <a:ext cx="3945626" cy="107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9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301" y="1360488"/>
            <a:ext cx="4330700" cy="256290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900" y="983473"/>
            <a:ext cx="5408008" cy="293992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0331" y="3752928"/>
            <a:ext cx="7868748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5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9808" y="1447800"/>
            <a:ext cx="10603992" cy="52547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1) Введение в </a:t>
            </a:r>
            <a:r>
              <a:rPr lang="en-US" dirty="0" smtClean="0"/>
              <a:t>“Line segments detection problem”</a:t>
            </a:r>
            <a:endParaRPr lang="ru-RU" dirty="0" smtClean="0"/>
          </a:p>
          <a:p>
            <a:r>
              <a:rPr lang="ru-RU" dirty="0" smtClean="0"/>
              <a:t>2) Примеры применения</a:t>
            </a:r>
          </a:p>
          <a:p>
            <a:r>
              <a:rPr lang="ru-RU" dirty="0" smtClean="0"/>
              <a:t>3) Различные методы</a:t>
            </a:r>
          </a:p>
          <a:p>
            <a:r>
              <a:rPr lang="ru-RU" dirty="0" smtClean="0"/>
              <a:t>4) Проблема</a:t>
            </a:r>
          </a:p>
          <a:p>
            <a:r>
              <a:rPr lang="ru-RU" dirty="0" smtClean="0"/>
              <a:t>5) Оценка работоспособности метода</a:t>
            </a:r>
          </a:p>
          <a:p>
            <a:r>
              <a:rPr lang="ru-RU" dirty="0" smtClean="0"/>
              <a:t>6) Описание метода</a:t>
            </a:r>
          </a:p>
          <a:p>
            <a:r>
              <a:rPr lang="ru-RU" dirty="0" smtClean="0"/>
              <a:t>7) Результаты</a:t>
            </a:r>
          </a:p>
          <a:p>
            <a:r>
              <a:rPr lang="ru-RU" dirty="0" smtClean="0"/>
              <a:t>8) Слабые и сильные стороны предложенного решения</a:t>
            </a:r>
          </a:p>
          <a:p>
            <a:r>
              <a:rPr lang="ru-RU" dirty="0" smtClean="0"/>
              <a:t>9) Повторяемость – оценка работы на своих данных(изображениях)</a:t>
            </a:r>
          </a:p>
          <a:p>
            <a:r>
              <a:rPr lang="ru-RU" dirty="0" smtClean="0"/>
              <a:t>10*) </a:t>
            </a:r>
            <a:r>
              <a:rPr lang="ru-RU" dirty="0" err="1" smtClean="0"/>
              <a:t>Нейросетевое</a:t>
            </a:r>
            <a:r>
              <a:rPr lang="ru-RU" dirty="0" smtClean="0"/>
              <a:t> решение(Краткое описание + собственные результаты)</a:t>
            </a:r>
          </a:p>
          <a:p>
            <a:r>
              <a:rPr lang="ru-RU" dirty="0" smtClean="0"/>
              <a:t>11) Источники</a:t>
            </a:r>
          </a:p>
        </p:txBody>
      </p:sp>
    </p:spTree>
    <p:extLst>
      <p:ext uri="{BB962C8B-B14F-4D97-AF65-F5344CB8AC3E}">
        <p14:creationId xmlns:p14="http://schemas.microsoft.com/office/powerpoint/2010/main" val="73059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35" y="1252565"/>
            <a:ext cx="9198665" cy="470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6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610" y="1690688"/>
            <a:ext cx="8669789" cy="422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2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Слабые и сильные стороны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9563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У алгоритма существуют преимущества и недостатки:</a:t>
            </a:r>
          </a:p>
          <a:p>
            <a:pPr marL="0" indent="0">
              <a:buNone/>
            </a:pPr>
            <a:r>
              <a:rPr lang="ru-RU" dirty="0" smtClean="0"/>
              <a:t>Преимущества: Высокая скорость (линейность алгоритма), возможность настроить параметры под задачу, точность около 65%</a:t>
            </a:r>
          </a:p>
          <a:p>
            <a:pPr marL="0" indent="0">
              <a:buNone/>
            </a:pPr>
            <a:r>
              <a:rPr lang="ru-RU" dirty="0" smtClean="0"/>
              <a:t>Недостатки</a:t>
            </a:r>
            <a:r>
              <a:rPr lang="en-US" dirty="0" smtClean="0"/>
              <a:t>: </a:t>
            </a:r>
            <a:r>
              <a:rPr lang="ru-RU" dirty="0" smtClean="0"/>
              <a:t>Наследует проблемы сжатия изображений и вычисления «</a:t>
            </a:r>
            <a:r>
              <a:rPr lang="en-US" dirty="0" smtClean="0"/>
              <a:t>gray-level</a:t>
            </a:r>
            <a:r>
              <a:rPr lang="ru-RU" dirty="0" smtClean="0"/>
              <a:t>-а», результат зависит от размера изображения…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625" y="1480457"/>
            <a:ext cx="2667000" cy="181356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999" y="3083787"/>
            <a:ext cx="5436253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3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8287" y="639764"/>
            <a:ext cx="10515600" cy="1325563"/>
          </a:xfrm>
        </p:spPr>
        <p:txBody>
          <a:bodyPr/>
          <a:lstStyle/>
          <a:p>
            <a:r>
              <a:rPr lang="ru-RU" dirty="0" smtClean="0"/>
              <a:t>Запуск на локальной машине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" y="2271713"/>
            <a:ext cx="6905625" cy="3762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532" y="889000"/>
            <a:ext cx="4303059" cy="5486400"/>
          </a:xfrm>
          <a:prstGeom prst="rect">
            <a:avLst/>
          </a:prstGeom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87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90" y="1584320"/>
            <a:ext cx="6811326" cy="364858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7790" y="389435"/>
            <a:ext cx="10515600" cy="1325563"/>
          </a:xfrm>
        </p:spPr>
        <p:txBody>
          <a:bodyPr/>
          <a:lstStyle/>
          <a:p>
            <a:r>
              <a:rPr lang="ru-RU" dirty="0" smtClean="0"/>
              <a:t>Запуск на локальной машине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526" y="750888"/>
            <a:ext cx="4154684" cy="531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687" y="365125"/>
            <a:ext cx="8302625" cy="239077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658" y="3060992"/>
            <a:ext cx="7501341" cy="264462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562100" y="2959100"/>
            <a:ext cx="9105900" cy="3784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74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6000" y="50133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Подкрутил параметр отвечающий за модуль вектора – уменьшил порог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594" y="744573"/>
            <a:ext cx="8947512" cy="321793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168400" y="461241"/>
            <a:ext cx="9105900" cy="3653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81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Нейросетевое</a:t>
            </a:r>
            <a:r>
              <a:rPr lang="ru-RU" dirty="0" smtClean="0"/>
              <a:t> 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Надо его сделать</a:t>
            </a:r>
            <a:r>
              <a:rPr lang="ru-RU" dirty="0" smtClean="0"/>
              <a:t>)))</a:t>
            </a:r>
            <a:r>
              <a:rPr lang="en-US" dirty="0" smtClean="0"/>
              <a:t> </a:t>
            </a:r>
            <a:r>
              <a:rPr lang="ru-RU" dirty="0" smtClean="0"/>
              <a:t>Я(Мы) пытался</a:t>
            </a:r>
            <a:r>
              <a:rPr lang="ru-RU" dirty="0" smtClean="0"/>
              <a:t>, контейнер собирался 2 раза по 1 часу, ничего не вышло </a:t>
            </a:r>
            <a:r>
              <a:rPr lang="ru-RU" dirty="0" smtClean="0">
                <a:sym typeface="Wingdings" panose="05000000000000000000" pitchFamily="2" charset="2"/>
              </a:rPr>
              <a:t> Но идею я понял.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6301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www.ipol.im/pub/art/2012/gjmr-lsd/article.pdf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github.com/iitpvisionlab/LSDNet</a:t>
            </a:r>
            <a:endParaRPr lang="ru-RU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arxiv.org/pdf/2209.04642.pdf</a:t>
            </a:r>
            <a:endParaRPr lang="ru-RU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proglib.io/p/chto-takoe-f-score-i-dlya-chego-on-ispolzuetsya-2022-02-14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GitHub: </a:t>
            </a:r>
            <a:r>
              <a:rPr lang="ru-RU" dirty="0" smtClean="0"/>
              <a:t>Чтобы посмотреть, другие результаты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</a:t>
            </a:r>
            <a:r>
              <a:rPr lang="en-US" dirty="0" err="1" smtClean="0"/>
              <a:t>KasiukVadim</a:t>
            </a:r>
            <a:r>
              <a:rPr lang="en-US" dirty="0" smtClean="0"/>
              <a:t>/LSD_IITP_INTERVIEW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76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Важное замечание! Теорема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Где </a:t>
            </a:r>
            <a:r>
              <a:rPr lang="ru-RU" dirty="0"/>
              <a:t>E – </a:t>
            </a:r>
            <a:r>
              <a:rPr lang="ru-RU" dirty="0" smtClean="0"/>
              <a:t>математическое ожидание, </a:t>
            </a:r>
            <a:r>
              <a:rPr lang="ru-RU" dirty="0"/>
              <a:t>1 – индикаторная функция, R – множество рассматриваемых прямоугольников, I – случайное изображение на H0. Теорема утверждает, что среднее число ε-значащих прямоугольников в модели a </a:t>
            </a:r>
            <a:r>
              <a:rPr lang="ru-RU" dirty="0" err="1"/>
              <a:t>contrario</a:t>
            </a:r>
            <a:r>
              <a:rPr lang="ru-RU" dirty="0"/>
              <a:t> H0 меньше ε. Таким образом, количество обнаружений на шуме контролируется ε, и его можно сделать сколь угодно малым. Другими словами, это показывает, что LSD удовлетворяет принципу Гельмгольца.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560" y="1381956"/>
            <a:ext cx="4364534" cy="129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детектирования прямых отрезков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092700" cy="4351338"/>
          </a:xfrm>
        </p:spPr>
        <p:txBody>
          <a:bodyPr/>
          <a:lstStyle/>
          <a:p>
            <a:r>
              <a:rPr lang="ru-RU" dirty="0" smtClean="0"/>
              <a:t>Задача заключается в поиске прямых линий(сегментов) на изображении для его последующего анализа.</a:t>
            </a:r>
          </a:p>
          <a:p>
            <a:r>
              <a:rPr lang="ru-RU" dirty="0" smtClean="0"/>
              <a:t>Важно, чтобы алгоритм работал достаточно быстро и точно в зависимости от технических возможностей системы</a:t>
            </a:r>
          </a:p>
          <a:p>
            <a:pPr marL="914400" lvl="1" indent="-45720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485900"/>
            <a:ext cx="6261100" cy="3324272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5638800" y="4810172"/>
            <a:ext cx="591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Пример работы одного из решений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3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Доказательство теоремы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170" y="1825625"/>
            <a:ext cx="6885406" cy="434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8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</a:t>
            </a:r>
            <a:endParaRPr lang="ru-RU" dirty="0"/>
          </a:p>
        </p:txBody>
      </p:sp>
      <p:pic>
        <p:nvPicPr>
          <p:cNvPr id="1026" name="Picture 2" descr="Простой алгоритм распознавания дорожной разметки | Блог REG.R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846762" cy="225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203931"/>
            <a:ext cx="3987799" cy="5096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381500"/>
            <a:ext cx="5651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 </a:t>
            </a:r>
            <a:r>
              <a:rPr lang="en-US" dirty="0" smtClean="0"/>
              <a:t>LSD </a:t>
            </a:r>
            <a:r>
              <a:rPr lang="ru-RU" dirty="0" smtClean="0"/>
              <a:t>алгоритмов достаточно большое применение! Примеры: задача распознавания дорожной разметки, построение 3</a:t>
            </a:r>
            <a:r>
              <a:rPr lang="en-US" dirty="0" smtClean="0"/>
              <a:t>D</a:t>
            </a:r>
            <a:r>
              <a:rPr lang="ru-RU" dirty="0" smtClean="0"/>
              <a:t> моделей пространств, распознавание образов и многое другое.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300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Различные методы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1239500" cy="4672012"/>
          </a:xfrm>
        </p:spPr>
        <p:txBody>
          <a:bodyPr>
            <a:normAutofit/>
          </a:bodyPr>
          <a:lstStyle/>
          <a:p>
            <a:r>
              <a:rPr lang="ru-RU" dirty="0" smtClean="0"/>
              <a:t>Существует много способов решения </a:t>
            </a:r>
            <a:r>
              <a:rPr lang="en-US" dirty="0" smtClean="0"/>
              <a:t>LSD- </a:t>
            </a:r>
            <a:r>
              <a:rPr lang="ru-RU" dirty="0" smtClean="0"/>
              <a:t>задачи со своей точностью, скоростью и идеей.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                Сводная таблица                                         Исходное изображение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782689"/>
            <a:ext cx="7454900" cy="27083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714" y="2597744"/>
            <a:ext cx="3801005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разных алгоритмов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13" y="1825625"/>
            <a:ext cx="3753374" cy="327705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574" y="1854204"/>
            <a:ext cx="3715268" cy="324847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2842" y="1719267"/>
            <a:ext cx="3715268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3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900" y="399255"/>
            <a:ext cx="10829544" cy="1325563"/>
          </a:xfrm>
        </p:spPr>
        <p:txBody>
          <a:bodyPr/>
          <a:lstStyle/>
          <a:p>
            <a:r>
              <a:rPr lang="ru-RU" dirty="0" smtClean="0"/>
              <a:t>Метрика оценки работоспособности метода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900" y="1825625"/>
            <a:ext cx="86487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Для оценки предлагаю такую метрику – </a:t>
            </a:r>
            <a:r>
              <a:rPr lang="en-US" dirty="0" smtClean="0"/>
              <a:t>F-score. </a:t>
            </a:r>
          </a:p>
          <a:p>
            <a:r>
              <a:rPr lang="ru-RU" dirty="0" smtClean="0"/>
              <a:t>TP </a:t>
            </a:r>
            <a:r>
              <a:rPr lang="ru-RU" dirty="0"/>
              <a:t>(</a:t>
            </a:r>
            <a:r>
              <a:rPr lang="ru-RU" dirty="0" err="1"/>
              <a:t>True</a:t>
            </a:r>
            <a:r>
              <a:rPr lang="ru-RU" dirty="0"/>
              <a:t> </a:t>
            </a:r>
            <a:r>
              <a:rPr lang="ru-RU" dirty="0" err="1"/>
              <a:t>Positive</a:t>
            </a:r>
            <a:r>
              <a:rPr lang="ru-RU" dirty="0"/>
              <a:t>) – истинно-положительное решение. </a:t>
            </a:r>
            <a:r>
              <a:rPr lang="ru-RU" dirty="0" err="1" smtClean="0"/>
              <a:t>Обьект</a:t>
            </a:r>
            <a:r>
              <a:rPr lang="ru-RU" dirty="0" smtClean="0"/>
              <a:t> </a:t>
            </a:r>
            <a:r>
              <a:rPr lang="ru-RU" dirty="0"/>
              <a:t>обнаружен.</a:t>
            </a:r>
          </a:p>
          <a:p>
            <a:r>
              <a:rPr lang="ru-RU" dirty="0"/>
              <a:t>TN (</a:t>
            </a:r>
            <a:r>
              <a:rPr lang="ru-RU" dirty="0" err="1"/>
              <a:t>True</a:t>
            </a:r>
            <a:r>
              <a:rPr lang="ru-RU" dirty="0"/>
              <a:t> </a:t>
            </a:r>
            <a:r>
              <a:rPr lang="ru-RU" dirty="0" err="1"/>
              <a:t>Negative</a:t>
            </a:r>
            <a:r>
              <a:rPr lang="ru-RU" dirty="0"/>
              <a:t>) – истинно-отрицательное решение. Мы не стали детектировать объект, который </a:t>
            </a:r>
            <a:r>
              <a:rPr lang="ru-RU" dirty="0" smtClean="0"/>
              <a:t>не является искомым.</a:t>
            </a:r>
            <a:endParaRPr lang="ru-RU" dirty="0"/>
          </a:p>
          <a:p>
            <a:r>
              <a:rPr lang="ru-RU" dirty="0"/>
              <a:t>FP (</a:t>
            </a:r>
            <a:r>
              <a:rPr lang="ru-RU" dirty="0" err="1"/>
              <a:t>False</a:t>
            </a:r>
            <a:r>
              <a:rPr lang="ru-RU" dirty="0"/>
              <a:t> </a:t>
            </a:r>
            <a:r>
              <a:rPr lang="ru-RU" dirty="0" err="1"/>
              <a:t>Positive</a:t>
            </a:r>
            <a:r>
              <a:rPr lang="ru-RU" dirty="0"/>
              <a:t>) – ложно-положительное решение. Мы определили другой </a:t>
            </a:r>
            <a:r>
              <a:rPr lang="ru-RU" dirty="0" smtClean="0"/>
              <a:t>объект, как искомый.</a:t>
            </a:r>
            <a:endParaRPr lang="ru-RU" dirty="0"/>
          </a:p>
          <a:p>
            <a:r>
              <a:rPr lang="ru-RU" dirty="0"/>
              <a:t>FN (</a:t>
            </a:r>
            <a:r>
              <a:rPr lang="ru-RU" dirty="0" err="1"/>
              <a:t>False</a:t>
            </a:r>
            <a:r>
              <a:rPr lang="ru-RU" dirty="0"/>
              <a:t> </a:t>
            </a:r>
            <a:r>
              <a:rPr lang="ru-RU" dirty="0" err="1"/>
              <a:t>Negative</a:t>
            </a:r>
            <a:r>
              <a:rPr lang="ru-RU" dirty="0"/>
              <a:t>) – ложно-отрицательное решение. Мы не стали детектировать объект, но он оказался </a:t>
            </a:r>
            <a:r>
              <a:rPr lang="ru-RU" dirty="0" smtClean="0"/>
              <a:t>искомым.</a:t>
            </a:r>
            <a:endParaRPr lang="ru-RU" dirty="0"/>
          </a:p>
          <a:p>
            <a:r>
              <a:rPr lang="ru-RU" dirty="0" err="1"/>
              <a:t>Precision</a:t>
            </a:r>
            <a:r>
              <a:rPr lang="ru-RU" dirty="0"/>
              <a:t> (точность) – насколько хорошо мы находим цель, не “переплачивая” за это ненужными </a:t>
            </a:r>
            <a:r>
              <a:rPr lang="ru-RU" dirty="0" err="1"/>
              <a:t>False</a:t>
            </a:r>
            <a:r>
              <a:rPr lang="ru-RU" dirty="0"/>
              <a:t> срабатываниями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err="1"/>
              <a:t>Recall</a:t>
            </a:r>
            <a:r>
              <a:rPr lang="ru-RU" dirty="0"/>
              <a:t> (полнота) – как правильно мы обнаружим все </a:t>
            </a:r>
            <a:r>
              <a:rPr lang="ru-RU" dirty="0" err="1"/>
              <a:t>True</a:t>
            </a:r>
            <a:r>
              <a:rPr lang="ru-RU" dirty="0"/>
              <a:t> </a:t>
            </a:r>
            <a:r>
              <a:rPr lang="ru-RU" dirty="0" err="1"/>
              <a:t>examples</a:t>
            </a:r>
            <a:r>
              <a:rPr lang="ru-RU" dirty="0"/>
              <a:t>.</a:t>
            </a:r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38200" y="1825625"/>
            <a:ext cx="5092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132" y="1947629"/>
            <a:ext cx="3486637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0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считать?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953018" cy="36204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588000"/>
            <a:ext cx="756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F-measure – </a:t>
            </a:r>
            <a:r>
              <a:rPr lang="ru-RU" sz="2400" dirty="0" smtClean="0"/>
              <a:t>это некоторый баланс между точностью и полнотой(Это и есть наша итоговая метрика)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0629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метода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8500" y="1435100"/>
            <a:ext cx="10655300" cy="47418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Сам метод состоит из нескольких этапов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Масштабирование изображения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Вычисление градиентов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Сортировка по модулю градиента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Откидывание градиентов ниже порогового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Наращивание </a:t>
            </a:r>
            <a:r>
              <a:rPr lang="en-US" dirty="0" smtClean="0"/>
              <a:t>“line-support region”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Аппроксимация прямоугольником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Подсчет ложных срабатываний(</a:t>
            </a:r>
            <a:r>
              <a:rPr lang="en-US" dirty="0" smtClean="0"/>
              <a:t>NFA</a:t>
            </a:r>
            <a:r>
              <a:rPr lang="ru-RU" dirty="0" smtClean="0"/>
              <a:t>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Работа с плотностью опорных точек(Расчет + уплотнение)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Правки прямоугольника и перерасчет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902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946</Words>
  <Application>Microsoft Office PowerPoint</Application>
  <PresentationFormat>Широкоэкранный</PresentationFormat>
  <Paragraphs>127</Paragraphs>
  <Slides>30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Helvetica Neue Light</vt:lpstr>
      <vt:lpstr>Wingdings</vt:lpstr>
      <vt:lpstr>Тема Office</vt:lpstr>
      <vt:lpstr>LSD – Line Segment Detector</vt:lpstr>
      <vt:lpstr>Содержание</vt:lpstr>
      <vt:lpstr>Задача детектирования прямых отрезков </vt:lpstr>
      <vt:lpstr>Применение</vt:lpstr>
      <vt:lpstr>Различные методы</vt:lpstr>
      <vt:lpstr>Пример работы разных алгоритмов</vt:lpstr>
      <vt:lpstr>Метрика оценки работоспособности метода</vt:lpstr>
      <vt:lpstr>Как считать? </vt:lpstr>
      <vt:lpstr>Описание метода</vt:lpstr>
      <vt:lpstr>1. Масштабирование изображения</vt:lpstr>
      <vt:lpstr>2. Вычисление градиентов</vt:lpstr>
      <vt:lpstr>3. Псевдосортировка 4.Откидывание градиентов</vt:lpstr>
      <vt:lpstr>5. Наращивание “Line-support region”</vt:lpstr>
      <vt:lpstr>Промежуточный результат:</vt:lpstr>
      <vt:lpstr>6. Аппроксимация прямоугольником</vt:lpstr>
      <vt:lpstr>7. Подсчет ложных срабатываний</vt:lpstr>
      <vt:lpstr>8. Работа с плотностью точек</vt:lpstr>
      <vt:lpstr>9. Правки прямоугольника и перерасчет</vt:lpstr>
      <vt:lpstr>Результаты</vt:lpstr>
      <vt:lpstr>Результаты</vt:lpstr>
      <vt:lpstr>Результаты</vt:lpstr>
      <vt:lpstr>Слабые и сильные стороны</vt:lpstr>
      <vt:lpstr>Запуск на локальной машине</vt:lpstr>
      <vt:lpstr>Запуск на локальной машине</vt:lpstr>
      <vt:lpstr>Презентация PowerPoint</vt:lpstr>
      <vt:lpstr>Презентация PowerPoint</vt:lpstr>
      <vt:lpstr>Нейросетевое решение</vt:lpstr>
      <vt:lpstr>Источники</vt:lpstr>
      <vt:lpstr>Важное замечание! Теорема</vt:lpstr>
      <vt:lpstr>Доказательство теоремы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Вадим</dc:creator>
  <cp:lastModifiedBy>Вадим</cp:lastModifiedBy>
  <cp:revision>38</cp:revision>
  <dcterms:created xsi:type="dcterms:W3CDTF">2023-04-22T20:41:41Z</dcterms:created>
  <dcterms:modified xsi:type="dcterms:W3CDTF">2023-04-24T00:27:40Z</dcterms:modified>
</cp:coreProperties>
</file>