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s-ES" sz="1800" b="0" dirty="0">
                <a:latin typeface="+mj-lt"/>
              </a:rPr>
              <a:t>PERCENTAGE OF WORK LEFT UNTIL SUBMISSION 2</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[Libro1]Hoja1!$B$1</c:f>
              <c:strCache>
                <c:ptCount val="1"/>
                <c:pt idx="0">
                  <c:v>Work left </c:v>
                </c:pt>
              </c:strCache>
            </c:strRef>
          </c:tx>
          <c:spPr>
            <a:ln w="34925" cap="rnd">
              <a:solidFill>
                <a:srgbClr val="C00000"/>
              </a:solidFill>
              <a:round/>
            </a:ln>
            <a:effectLst>
              <a:outerShdw blurRad="57150" dist="19050" dir="5400000" algn="ctr" rotWithShape="0">
                <a:srgbClr val="000000">
                  <a:alpha val="63000"/>
                </a:srgbClr>
              </a:outerShdw>
            </a:effectLst>
          </c:spPr>
          <c:marker>
            <c:symbol val="none"/>
          </c:marker>
          <c:cat>
            <c:numRef>
              <c:f>[Libro1]Hoja1!$A$2:$A$16</c:f>
              <c:numCache>
                <c:formatCode>dd\-mmm</c:formatCode>
                <c:ptCount val="15"/>
                <c:pt idx="0">
                  <c:v>42800</c:v>
                </c:pt>
                <c:pt idx="1">
                  <c:v>42801</c:v>
                </c:pt>
                <c:pt idx="2">
                  <c:v>42802</c:v>
                </c:pt>
                <c:pt idx="3">
                  <c:v>42803</c:v>
                </c:pt>
                <c:pt idx="4">
                  <c:v>42804</c:v>
                </c:pt>
                <c:pt idx="5">
                  <c:v>42805</c:v>
                </c:pt>
                <c:pt idx="6">
                  <c:v>42806</c:v>
                </c:pt>
                <c:pt idx="7">
                  <c:v>42807</c:v>
                </c:pt>
                <c:pt idx="8">
                  <c:v>42808</c:v>
                </c:pt>
                <c:pt idx="9">
                  <c:v>42809</c:v>
                </c:pt>
                <c:pt idx="10">
                  <c:v>42810</c:v>
                </c:pt>
                <c:pt idx="11">
                  <c:v>42811</c:v>
                </c:pt>
                <c:pt idx="12">
                  <c:v>42812</c:v>
                </c:pt>
                <c:pt idx="13">
                  <c:v>42813</c:v>
                </c:pt>
                <c:pt idx="14">
                  <c:v>42814</c:v>
                </c:pt>
              </c:numCache>
            </c:numRef>
          </c:cat>
          <c:val>
            <c:numRef>
              <c:f>[Libro1]Hoja1!$B$2:$B$16</c:f>
              <c:numCache>
                <c:formatCode>0%</c:formatCode>
                <c:ptCount val="15"/>
                <c:pt idx="0">
                  <c:v>1</c:v>
                </c:pt>
                <c:pt idx="1">
                  <c:v>0.98</c:v>
                </c:pt>
                <c:pt idx="2">
                  <c:v>0.95</c:v>
                </c:pt>
                <c:pt idx="3">
                  <c:v>0.95</c:v>
                </c:pt>
                <c:pt idx="4">
                  <c:v>0.85</c:v>
                </c:pt>
                <c:pt idx="5">
                  <c:v>0.85</c:v>
                </c:pt>
                <c:pt idx="6">
                  <c:v>0.75</c:v>
                </c:pt>
                <c:pt idx="7">
                  <c:v>0.65</c:v>
                </c:pt>
                <c:pt idx="8">
                  <c:v>0.55000000000000004</c:v>
                </c:pt>
                <c:pt idx="9">
                  <c:v>0.45000000000000007</c:v>
                </c:pt>
                <c:pt idx="10">
                  <c:v>0.43</c:v>
                </c:pt>
                <c:pt idx="11">
                  <c:v>0.4</c:v>
                </c:pt>
                <c:pt idx="12">
                  <c:v>0.30000000000000004</c:v>
                </c:pt>
                <c:pt idx="13">
                  <c:v>0.20000000000000004</c:v>
                </c:pt>
                <c:pt idx="14">
                  <c:v>0</c:v>
                </c:pt>
              </c:numCache>
            </c:numRef>
          </c:val>
          <c:smooth val="0"/>
          <c:extLst>
            <c:ext xmlns:c16="http://schemas.microsoft.com/office/drawing/2014/chart" uri="{C3380CC4-5D6E-409C-BE32-E72D297353CC}">
              <c16:uniqueId val="{00000000-3617-4513-9E27-B30284F52594}"/>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114635520"/>
        <c:axId val="114637440"/>
      </c:lineChart>
      <c:dateAx>
        <c:axId val="114635520"/>
        <c:scaling>
          <c:orientation val="minMax"/>
        </c:scaling>
        <c:delete val="0"/>
        <c:axPos val="b"/>
        <c:numFmt formatCode="dd\-mmm"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4637440"/>
        <c:crosses val="autoZero"/>
        <c:auto val="1"/>
        <c:lblOffset val="100"/>
        <c:baseTimeUnit val="days"/>
      </c:dateAx>
      <c:valAx>
        <c:axId val="1146374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j-lt"/>
                    <a:ea typeface="+mn-ea"/>
                    <a:cs typeface="+mn-cs"/>
                  </a:defRPr>
                </a:pPr>
                <a:r>
                  <a:rPr lang="es-ES" sz="1800">
                    <a:latin typeface="+mj-lt"/>
                  </a:rPr>
                  <a:t>Percentage left</a:t>
                </a:r>
              </a:p>
            </c:rich>
          </c:tx>
          <c:layout>
            <c:manualLayout>
              <c:xMode val="edge"/>
              <c:yMode val="edge"/>
              <c:x val="2.0869565217391306E-2"/>
              <c:y val="0.3100368183143774"/>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j-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4635520"/>
        <c:crosses val="autoZero"/>
        <c:crossBetween val="between"/>
      </c:valAx>
      <c:spPr>
        <a:noFill/>
        <a:ln>
          <a:noFill/>
        </a:ln>
        <a:effectLst/>
      </c:spPr>
    </c:plotArea>
    <c:legend>
      <c:legendPos val="b"/>
      <c:layout>
        <c:manualLayout>
          <c:xMode val="edge"/>
          <c:yMode val="edge"/>
          <c:x val="0.83764027551208597"/>
          <c:y val="4.2236330227729296E-2"/>
          <c:w val="0.14053418225240982"/>
          <c:h val="6.395406780324179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4" name="Marcador de fecha 3"/>
          <p:cNvSpPr>
            <a:spLocks noGrp="1"/>
          </p:cNvSpPr>
          <p:nvPr>
            <p:ph type="dt" sz="half" idx="10"/>
          </p:nvPr>
        </p:nvSpPr>
        <p:spPr/>
        <p:txBody>
          <a:bodyPr/>
          <a:lstStyle/>
          <a:p>
            <a:fld id="{1E21CFFA-623A-47E0-92DF-EF8B1CA516BE}" type="datetimeFigureOut">
              <a:rPr lang="en-GB" smtClean="0"/>
              <a:t>20/03/2017</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205416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1E21CFFA-623A-47E0-92DF-EF8B1CA516BE}" type="datetimeFigureOut">
              <a:rPr lang="en-GB" smtClean="0"/>
              <a:t>20/03/2017</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363255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1E21CFFA-623A-47E0-92DF-EF8B1CA516BE}" type="datetimeFigureOut">
              <a:rPr lang="en-GB" smtClean="0"/>
              <a:t>20/03/2017</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150997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1E21CFFA-623A-47E0-92DF-EF8B1CA516BE}" type="datetimeFigureOut">
              <a:rPr lang="en-GB" smtClean="0"/>
              <a:t>20/03/2017</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195929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E21CFFA-623A-47E0-92DF-EF8B1CA516BE}" type="datetimeFigureOut">
              <a:rPr lang="en-GB" smtClean="0"/>
              <a:t>20/03/2017</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320963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p:cNvSpPr>
            <a:spLocks noGrp="1"/>
          </p:cNvSpPr>
          <p:nvPr>
            <p:ph type="dt" sz="half" idx="10"/>
          </p:nvPr>
        </p:nvSpPr>
        <p:spPr/>
        <p:txBody>
          <a:bodyPr/>
          <a:lstStyle/>
          <a:p>
            <a:fld id="{1E21CFFA-623A-47E0-92DF-EF8B1CA516BE}" type="datetimeFigureOut">
              <a:rPr lang="en-GB" smtClean="0"/>
              <a:t>20/03/2017</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351355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p:cNvSpPr>
            <a:spLocks noGrp="1"/>
          </p:cNvSpPr>
          <p:nvPr>
            <p:ph type="dt" sz="half" idx="10"/>
          </p:nvPr>
        </p:nvSpPr>
        <p:spPr/>
        <p:txBody>
          <a:bodyPr/>
          <a:lstStyle/>
          <a:p>
            <a:fld id="{1E21CFFA-623A-47E0-92DF-EF8B1CA516BE}" type="datetimeFigureOut">
              <a:rPr lang="en-GB" smtClean="0"/>
              <a:t>20/03/2017</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16080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fecha 2"/>
          <p:cNvSpPr>
            <a:spLocks noGrp="1"/>
          </p:cNvSpPr>
          <p:nvPr>
            <p:ph type="dt" sz="half" idx="10"/>
          </p:nvPr>
        </p:nvSpPr>
        <p:spPr/>
        <p:txBody>
          <a:bodyPr/>
          <a:lstStyle/>
          <a:p>
            <a:fld id="{1E21CFFA-623A-47E0-92DF-EF8B1CA516BE}" type="datetimeFigureOut">
              <a:rPr lang="en-GB" smtClean="0"/>
              <a:t>20/03/2017</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204132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E21CFFA-623A-47E0-92DF-EF8B1CA516BE}" type="datetimeFigureOut">
              <a:rPr lang="en-GB" smtClean="0"/>
              <a:t>20/03/2017</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364621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E21CFFA-623A-47E0-92DF-EF8B1CA516BE}" type="datetimeFigureOut">
              <a:rPr lang="en-GB" smtClean="0"/>
              <a:t>20/03/2017</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287665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E21CFFA-623A-47E0-92DF-EF8B1CA516BE}" type="datetimeFigureOut">
              <a:rPr lang="en-GB" smtClean="0"/>
              <a:t>20/03/2017</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E91CB661-5377-441D-8217-3F39C59C5B89}" type="slidenum">
              <a:rPr lang="en-GB" smtClean="0"/>
              <a:t>‹#›</a:t>
            </a:fld>
            <a:endParaRPr lang="en-GB"/>
          </a:p>
        </p:txBody>
      </p:sp>
    </p:spTree>
    <p:extLst>
      <p:ext uri="{BB962C8B-B14F-4D97-AF65-F5344CB8AC3E}">
        <p14:creationId xmlns:p14="http://schemas.microsoft.com/office/powerpoint/2010/main" val="64248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CFFA-623A-47E0-92DF-EF8B1CA516BE}" type="datetimeFigureOut">
              <a:rPr lang="en-GB" smtClean="0"/>
              <a:t>20/03/2017</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CB661-5377-441D-8217-3F39C59C5B89}" type="slidenum">
              <a:rPr lang="en-GB" smtClean="0"/>
              <a:t>‹#›</a:t>
            </a:fld>
            <a:endParaRPr lang="en-GB"/>
          </a:p>
        </p:txBody>
      </p:sp>
    </p:spTree>
    <p:extLst>
      <p:ext uri="{BB962C8B-B14F-4D97-AF65-F5344CB8AC3E}">
        <p14:creationId xmlns:p14="http://schemas.microsoft.com/office/powerpoint/2010/main" val="43505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6591" y="278296"/>
            <a:ext cx="10919792" cy="1600438"/>
          </a:xfrm>
          <a:prstGeom prst="rect">
            <a:avLst/>
          </a:prstGeom>
          <a:noFill/>
        </p:spPr>
        <p:txBody>
          <a:bodyPr wrap="square" rtlCol="0">
            <a:spAutoFit/>
          </a:bodyPr>
          <a:lstStyle/>
          <a:p>
            <a:r>
              <a:rPr lang="en-GB" dirty="0"/>
              <a:t>Computer Applications Group Project – Team 5</a:t>
            </a:r>
          </a:p>
          <a:p>
            <a:r>
              <a:rPr lang="en-GB" sz="1600" dirty="0" err="1">
                <a:latin typeface="+mj-lt"/>
              </a:rPr>
              <a:t>Rasit</a:t>
            </a:r>
            <a:r>
              <a:rPr lang="en-GB" sz="1600" dirty="0">
                <a:latin typeface="+mj-lt"/>
              </a:rPr>
              <a:t> </a:t>
            </a:r>
            <a:r>
              <a:rPr lang="en-GB" sz="1600" dirty="0" err="1">
                <a:latin typeface="+mj-lt"/>
              </a:rPr>
              <a:t>Ahmetrasit</a:t>
            </a:r>
            <a:r>
              <a:rPr lang="en-GB" sz="1600" dirty="0">
                <a:latin typeface="+mj-lt"/>
              </a:rPr>
              <a:t> – </a:t>
            </a:r>
            <a:r>
              <a:rPr lang="en-GB" sz="1600" dirty="0" smtClean="0">
                <a:latin typeface="+mj-lt"/>
              </a:rPr>
              <a:t>ra2u16 - 20</a:t>
            </a:r>
            <a:r>
              <a:rPr lang="en-GB" sz="1600" dirty="0">
                <a:latin typeface="+mj-lt"/>
              </a:rPr>
              <a:t>%</a:t>
            </a:r>
          </a:p>
          <a:p>
            <a:r>
              <a:rPr lang="en-GB" sz="1600" dirty="0">
                <a:latin typeface="+mj-lt"/>
              </a:rPr>
              <a:t>Matteo </a:t>
            </a:r>
            <a:r>
              <a:rPr lang="en-GB" sz="1600" dirty="0" err="1">
                <a:latin typeface="+mj-lt"/>
              </a:rPr>
              <a:t>Trombini</a:t>
            </a:r>
            <a:r>
              <a:rPr lang="en-GB" sz="1600" dirty="0">
                <a:latin typeface="+mj-lt"/>
              </a:rPr>
              <a:t> </a:t>
            </a:r>
            <a:r>
              <a:rPr lang="en-GB" sz="1600" dirty="0" smtClean="0">
                <a:latin typeface="+mj-lt"/>
              </a:rPr>
              <a:t>– mt4g16 - </a:t>
            </a:r>
            <a:r>
              <a:rPr lang="en-GB" sz="1600" dirty="0">
                <a:latin typeface="+mj-lt"/>
              </a:rPr>
              <a:t>20%</a:t>
            </a:r>
          </a:p>
          <a:p>
            <a:r>
              <a:rPr lang="en-GB" sz="1600" dirty="0">
                <a:latin typeface="+mj-lt"/>
              </a:rPr>
              <a:t>Thomas Grantham </a:t>
            </a:r>
            <a:r>
              <a:rPr lang="en-GB" sz="1600" dirty="0" smtClean="0">
                <a:latin typeface="+mj-lt"/>
              </a:rPr>
              <a:t>– trg1u16 - 20</a:t>
            </a:r>
            <a:r>
              <a:rPr lang="en-GB" sz="1600" dirty="0">
                <a:latin typeface="+mj-lt"/>
              </a:rPr>
              <a:t>%</a:t>
            </a:r>
          </a:p>
          <a:p>
            <a:r>
              <a:rPr lang="en-GB" sz="1600" dirty="0">
                <a:latin typeface="+mj-lt"/>
              </a:rPr>
              <a:t>Will Hough </a:t>
            </a:r>
            <a:r>
              <a:rPr lang="en-GB" sz="1600" dirty="0" smtClean="0">
                <a:latin typeface="+mj-lt"/>
              </a:rPr>
              <a:t>– wh2g16 - </a:t>
            </a:r>
            <a:r>
              <a:rPr lang="en-GB" sz="1600" dirty="0">
                <a:latin typeface="+mj-lt"/>
              </a:rPr>
              <a:t>20%</a:t>
            </a:r>
          </a:p>
          <a:p>
            <a:r>
              <a:rPr lang="en-GB" sz="1600" dirty="0">
                <a:latin typeface="+mj-lt"/>
              </a:rPr>
              <a:t>Miguel Torre –  </a:t>
            </a:r>
            <a:r>
              <a:rPr lang="en-GB" sz="1600" dirty="0" smtClean="0">
                <a:latin typeface="+mj-lt"/>
              </a:rPr>
              <a:t>mat3g16 - 20</a:t>
            </a:r>
            <a:r>
              <a:rPr lang="en-GB" sz="1600" dirty="0">
                <a:latin typeface="+mj-lt"/>
              </a:rPr>
              <a:t>% </a:t>
            </a:r>
          </a:p>
        </p:txBody>
      </p:sp>
      <p:sp>
        <p:nvSpPr>
          <p:cNvPr id="5" name="CuadroTexto 4"/>
          <p:cNvSpPr txBox="1"/>
          <p:nvPr/>
        </p:nvSpPr>
        <p:spPr>
          <a:xfrm>
            <a:off x="556591" y="2727786"/>
            <a:ext cx="10919792" cy="369332"/>
          </a:xfrm>
          <a:prstGeom prst="rect">
            <a:avLst/>
          </a:prstGeom>
          <a:noFill/>
        </p:spPr>
        <p:txBody>
          <a:bodyPr wrap="square" rtlCol="0">
            <a:spAutoFit/>
          </a:bodyPr>
          <a:lstStyle/>
          <a:p>
            <a:pPr algn="just"/>
            <a:endParaRPr lang="en-GB" dirty="0">
              <a:latin typeface="+mj-lt"/>
            </a:endParaRPr>
          </a:p>
        </p:txBody>
      </p:sp>
      <p:cxnSp>
        <p:nvCxnSpPr>
          <p:cNvPr id="9" name="Conector recto 8"/>
          <p:cNvCxnSpPr/>
          <p:nvPr/>
        </p:nvCxnSpPr>
        <p:spPr>
          <a:xfrm>
            <a:off x="556591" y="2054087"/>
            <a:ext cx="1103906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556591" y="2229441"/>
            <a:ext cx="10919792" cy="4524315"/>
          </a:xfrm>
          <a:prstGeom prst="rect">
            <a:avLst/>
          </a:prstGeom>
          <a:noFill/>
        </p:spPr>
        <p:txBody>
          <a:bodyPr wrap="square" rtlCol="0">
            <a:spAutoFit/>
          </a:bodyPr>
          <a:lstStyle/>
          <a:p>
            <a:pPr algn="just"/>
            <a:r>
              <a:rPr lang="en-GB" sz="1600" dirty="0">
                <a:latin typeface="+mj-lt"/>
              </a:rPr>
              <a:t>INCREMENT 2 </a:t>
            </a:r>
            <a:r>
              <a:rPr lang="en-GB" dirty="0">
                <a:latin typeface="+mj-lt"/>
              </a:rPr>
              <a:t> : This increment covers the initial stage of the build up of our application, it includes a working programme which takes an input which is then processed using equations as covered in the Engineering Principles module, and gives an output based on what input was given.  </a:t>
            </a:r>
          </a:p>
          <a:p>
            <a:pPr algn="just"/>
            <a:endParaRPr lang="en-GB" dirty="0">
              <a:latin typeface="+mj-lt"/>
            </a:endParaRPr>
          </a:p>
          <a:p>
            <a:pPr algn="just"/>
            <a:r>
              <a:rPr lang="en-GB" dirty="0">
                <a:latin typeface="+mj-lt"/>
              </a:rPr>
              <a:t>This increment only covers the code for the calculator, the explanation of the theory to the user has been postponed for the next increment. There are some features which we would like to develop further in the next stages, like taking into account variables such as time and insulation, however, we have submitted a working prototype of the calculator of our application which already takes into account various parameters.</a:t>
            </a:r>
          </a:p>
          <a:p>
            <a:pPr algn="just"/>
            <a:endParaRPr lang="en-GB" dirty="0">
              <a:latin typeface="+mj-lt"/>
            </a:endParaRPr>
          </a:p>
          <a:p>
            <a:pPr algn="just"/>
            <a:r>
              <a:rPr lang="en-GB" dirty="0">
                <a:latin typeface="+mj-lt"/>
              </a:rPr>
              <a:t>Our planning to complete this stage of the project was the following: </a:t>
            </a:r>
            <a:r>
              <a:rPr lang="en-GB" dirty="0" err="1">
                <a:latin typeface="+mj-lt"/>
              </a:rPr>
              <a:t>Rasit</a:t>
            </a:r>
            <a:r>
              <a:rPr lang="en-GB" dirty="0">
                <a:latin typeface="+mj-lt"/>
              </a:rPr>
              <a:t> and Miguel would work on the implementation of the way the user has access to the theory, how the energy given by the panel is transferred to the water and how the radiation from the sun is transferred to the panel. Thomas, Matteo and Will would work on the code for the test program that we had to submit for this increment, the parts of the program were coded separately and then joined together to make it operative.</a:t>
            </a:r>
          </a:p>
          <a:p>
            <a:pPr algn="just"/>
            <a:endParaRPr lang="en-GB" dirty="0">
              <a:latin typeface="+mj-lt"/>
            </a:endParaRPr>
          </a:p>
          <a:p>
            <a:pPr algn="just"/>
            <a:endParaRPr lang="en-GB" dirty="0">
              <a:latin typeface="+mj-lt"/>
            </a:endParaRPr>
          </a:p>
        </p:txBody>
      </p:sp>
    </p:spTree>
    <p:extLst>
      <p:ext uri="{BB962C8B-B14F-4D97-AF65-F5344CB8AC3E}">
        <p14:creationId xmlns:p14="http://schemas.microsoft.com/office/powerpoint/2010/main" val="397986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22852" y="463826"/>
            <a:ext cx="11118574" cy="1477328"/>
          </a:xfrm>
          <a:prstGeom prst="rect">
            <a:avLst/>
          </a:prstGeom>
          <a:noFill/>
        </p:spPr>
        <p:txBody>
          <a:bodyPr wrap="square" rtlCol="0">
            <a:spAutoFit/>
          </a:bodyPr>
          <a:lstStyle/>
          <a:p>
            <a:r>
              <a:rPr lang="en-GB" dirty="0">
                <a:latin typeface="+mj-lt"/>
              </a:rPr>
              <a:t>The following chart gives a realistic impression of how we progressed since submission 1 to implement our application, code its main structure and meet the deadline of submission 2. This is the outcome of the sprint for increment 2, the amount of work left to be done to meet the deadline was estimated from the regular team updates through person, GitHub and Facebook.</a:t>
            </a:r>
          </a:p>
          <a:p>
            <a:endParaRPr lang="en-GB" dirty="0">
              <a:latin typeface="+mj-lt"/>
            </a:endParaRPr>
          </a:p>
        </p:txBody>
      </p:sp>
      <p:graphicFrame>
        <p:nvGraphicFramePr>
          <p:cNvPr id="5" name="1 Gráfico"/>
          <p:cNvGraphicFramePr/>
          <p:nvPr>
            <p:extLst>
              <p:ext uri="{D42A27DB-BD31-4B8C-83A1-F6EECF244321}">
                <p14:modId xmlns:p14="http://schemas.microsoft.com/office/powerpoint/2010/main" val="597741119"/>
              </p:ext>
            </p:extLst>
          </p:nvPr>
        </p:nvGraphicFramePr>
        <p:xfrm>
          <a:off x="1973351" y="1955408"/>
          <a:ext cx="7845899" cy="40637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71701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342</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Torre</dc:creator>
  <cp:lastModifiedBy>torre m.a. (mat3g16)</cp:lastModifiedBy>
  <cp:revision>2</cp:revision>
  <dcterms:created xsi:type="dcterms:W3CDTF">2017-03-19T22:08:30Z</dcterms:created>
  <dcterms:modified xsi:type="dcterms:W3CDTF">2017-03-20T10:12:27Z</dcterms:modified>
</cp:coreProperties>
</file>