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8"/>
  </p:notesMasterIdLst>
  <p:sldIdLst>
    <p:sldId id="256" r:id="rId2"/>
    <p:sldId id="257" r:id="rId3"/>
    <p:sldId id="376" r:id="rId4"/>
    <p:sldId id="314" r:id="rId5"/>
    <p:sldId id="373" r:id="rId6"/>
    <p:sldId id="37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A9"/>
    <a:srgbClr val="F6ECE2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5"/>
    <p:restoredTop sz="96907"/>
  </p:normalViewPr>
  <p:slideViewPr>
    <p:cSldViewPr snapToGrid="0" snapToObjects="1">
      <p:cViewPr varScale="1">
        <p:scale>
          <a:sx n="161" d="100"/>
          <a:sy n="161" d="100"/>
        </p:scale>
        <p:origin x="22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2025/5/26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4C135-828A-E82A-C57E-79A002514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D12A7D-7977-5F84-8551-BFEA54905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F9F860-5ADC-D041-D4E3-2B3189A19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6A1C2D-7E51-812C-0215-B32785FF2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006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26534" y="1402663"/>
            <a:ext cx="7890933" cy="1058334"/>
          </a:xfrm>
          <a:prstGeom prst="roundRect">
            <a:avLst>
              <a:gd name="adj" fmla="val 0"/>
            </a:avLst>
          </a:prstGeom>
          <a:solidFill>
            <a:srgbClr val="3138A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n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538912"/>
            <a:ext cx="2343150" cy="319088"/>
          </a:xfrm>
          <a:prstGeom prst="rect">
            <a:avLst/>
          </a:prstGeom>
          <a:solidFill>
            <a:srgbClr val="191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CEABAF-1BCC-4C48-A463-B4945F219A74}"/>
              </a:ext>
            </a:extLst>
          </p:cNvPr>
          <p:cNvSpPr/>
          <p:nvPr userDrawn="1"/>
        </p:nvSpPr>
        <p:spPr>
          <a:xfrm>
            <a:off x="2343150" y="6538913"/>
            <a:ext cx="4457700" cy="319087"/>
          </a:xfrm>
          <a:prstGeom prst="rect">
            <a:avLst/>
          </a:prstGeom>
          <a:solidFill>
            <a:srgbClr val="252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6800850" y="6538912"/>
            <a:ext cx="2343150" cy="319088"/>
          </a:xfrm>
          <a:prstGeom prst="rect">
            <a:avLst/>
          </a:prstGeom>
          <a:solidFill>
            <a:srgbClr val="313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7BA3471-8790-C340-AF64-18DB72EFE115}"/>
              </a:ext>
            </a:extLst>
          </p:cNvPr>
          <p:cNvSpPr txBox="1">
            <a:spLocks/>
          </p:cNvSpPr>
          <p:nvPr userDrawn="1"/>
        </p:nvSpPr>
        <p:spPr>
          <a:xfrm>
            <a:off x="540413" y="6550023"/>
            <a:ext cx="1802737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author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927531FF-704C-9A44-8C63-47BC506C45D2}"/>
              </a:ext>
            </a:extLst>
          </p:cNvPr>
          <p:cNvSpPr txBox="1">
            <a:spLocks/>
          </p:cNvSpPr>
          <p:nvPr userDrawn="1"/>
        </p:nvSpPr>
        <p:spPr>
          <a:xfrm>
            <a:off x="3761880" y="6538912"/>
            <a:ext cx="1620240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title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8E370D06-BD6C-5B4E-AD55-A9B3A6F070C1}"/>
              </a:ext>
            </a:extLst>
          </p:cNvPr>
          <p:cNvSpPr txBox="1">
            <a:spLocks/>
          </p:cNvSpPr>
          <p:nvPr userDrawn="1"/>
        </p:nvSpPr>
        <p:spPr>
          <a:xfrm>
            <a:off x="7315201" y="6538911"/>
            <a:ext cx="1017586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2025/5/26</a:t>
            </a:fld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538911"/>
            <a:ext cx="546380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n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Paul</a:t>
            </a:r>
          </a:p>
          <a:p>
            <a:r>
              <a:rPr kumimoji="1" lang="en-US" altLang="zh-CN" dirty="0"/>
              <a:t>Microsoft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2025/5/26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GraphRAG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dirty="0"/>
              <a:t>Introduction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dirty="0"/>
              <a:t>Method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dirty="0"/>
              <a:t>Experiment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0391E-704B-9734-E691-FABCBEC82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7E03F46-F4BD-5B1A-AE22-AC7D7B7D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94" y="137159"/>
            <a:ext cx="7886700" cy="821749"/>
          </a:xfrm>
        </p:spPr>
        <p:txBody>
          <a:bodyPr anchor="ctr">
            <a:normAutofit/>
          </a:bodyPr>
          <a:lstStyle/>
          <a:p>
            <a:r>
              <a:rPr kumimoji="1" lang="en-US" altLang="zh-CN" sz="3600" dirty="0"/>
              <a:t>Introduction</a:t>
            </a:r>
            <a:endParaRPr kumimoji="1" lang="zh-CN" altLang="en-US" sz="36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5E7AA-2B81-7DE1-2D11-5D4690D0B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3192" y="1147996"/>
            <a:ext cx="4051415" cy="3889516"/>
          </a:xfrm>
        </p:spPr>
        <p:txBody>
          <a:bodyPr anchor="ctr"/>
          <a:lstStyle/>
          <a:p>
            <a:r>
              <a:rPr lang="en-US" altLang="zh-CN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structured, hierarchical approach to Retrieval Augmented Generation (RAG), as opposed to naive semantic-search approaches using plain text snippets. The </a:t>
            </a:r>
            <a:r>
              <a:rPr lang="en-US" altLang="zh-CN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process involves extracting a knowledge graph out of raw text, building a community hierarchy, generating summaries for these communities, and then leveraging these structures when perform RAG-based tasks.</a:t>
            </a:r>
            <a:r>
              <a:rPr kumimoji="1" lang="zh-CN" altLang="en-US" spc="300" dirty="0">
                <a:solidFill>
                  <a:schemeClr val="tx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50026A-59B5-1614-1A93-26486DA67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9625"/>
            <a:ext cx="4654221" cy="296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Method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z="2400" dirty="0" err="1"/>
              <a:t>GraphRAG</a:t>
            </a:r>
            <a:r>
              <a:rPr kumimoji="1" lang="en-US" altLang="zh-CN" sz="2400" dirty="0"/>
              <a:t> Workflow</a:t>
            </a:r>
          </a:p>
          <a:p>
            <a:r>
              <a:rPr kumimoji="1" lang="en-US" altLang="zh-CN" sz="2400" dirty="0"/>
              <a:t>To start, the documents in the corpus are split into text chunks. The LLM extracts information </a:t>
            </a:r>
            <a:r>
              <a:rPr kumimoji="1" lang="en-US" altLang="zh-CN" sz="2400" dirty="0" err="1"/>
              <a:t>fromeach</a:t>
            </a:r>
            <a:r>
              <a:rPr kumimoji="1" lang="en-US" altLang="zh-CN" sz="2400" dirty="0"/>
              <a:t> chunk for downstream processing. </a:t>
            </a:r>
          </a:p>
          <a:p>
            <a:r>
              <a:rPr kumimoji="1" lang="en-US" altLang="zh-CN" sz="2400" dirty="0"/>
              <a:t>In this step, the LLM is prompted to extract instances of important entities and the </a:t>
            </a:r>
            <a:r>
              <a:rPr kumimoji="1" lang="en-US" altLang="zh-CN" sz="2400" dirty="0" err="1"/>
              <a:t>relationshipsbetween</a:t>
            </a:r>
            <a:r>
              <a:rPr kumimoji="1" lang="en-US" altLang="zh-CN" sz="2400" dirty="0"/>
              <a:t> the entities from a given chunk. Additionally, the LLM generates short descriptions for </a:t>
            </a:r>
            <a:r>
              <a:rPr kumimoji="1" lang="en-US" altLang="zh-CN" sz="2400" dirty="0" err="1"/>
              <a:t>theentities</a:t>
            </a:r>
            <a:r>
              <a:rPr kumimoji="1" lang="en-US" altLang="zh-CN" sz="2400" dirty="0"/>
              <a:t> and relationships. </a:t>
            </a:r>
          </a:p>
          <a:p>
            <a:r>
              <a:rPr kumimoji="1" lang="en-US" altLang="zh-CN" sz="2400" dirty="0"/>
              <a:t>The use of an LLM to extract entities, relationships, and claims is a form of abstractive summarization – these are meaningful summaries of concepts that, in the case of relationships and claims, </a:t>
            </a:r>
            <a:r>
              <a:rPr kumimoji="1" lang="en-US" altLang="zh-CN" sz="2400" dirty="0" err="1"/>
              <a:t>maynot</a:t>
            </a:r>
            <a:r>
              <a:rPr kumimoji="1" lang="en-US" altLang="zh-CN" sz="2400" dirty="0"/>
              <a:t> be explicitly stated in the text. The entity/relationship/claim extraction processes creates multiple instances of a single element because an element is typically detected and extracted </a:t>
            </a:r>
            <a:r>
              <a:rPr kumimoji="1" lang="en-US" altLang="zh-CN" sz="2400" dirty="0" err="1"/>
              <a:t>multipletimes</a:t>
            </a:r>
            <a:r>
              <a:rPr kumimoji="1" lang="en-US" altLang="zh-CN" sz="2400" dirty="0"/>
              <a:t> across documents.</a:t>
            </a:r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FD3862F7-2449-F644-9B35-EE5CAAEA0E66}"/>
              </a:ext>
            </a:extLst>
          </p:cNvPr>
          <p:cNvSpPr/>
          <p:nvPr/>
        </p:nvSpPr>
        <p:spPr>
          <a:xfrm>
            <a:off x="332510" y="3665517"/>
            <a:ext cx="8530442" cy="2778826"/>
          </a:xfrm>
          <a:prstGeom prst="round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We have presented </a:t>
            </a:r>
            <a:r>
              <a:rPr kumimoji="1" lang="en-US" altLang="zh-CN" dirty="0" err="1">
                <a:solidFill>
                  <a:schemeClr val="tx1"/>
                </a:solidFill>
              </a:rPr>
              <a:t>GraphRAG</a:t>
            </a:r>
            <a:r>
              <a:rPr kumimoji="1" lang="en-US" altLang="zh-CN" dirty="0">
                <a:solidFill>
                  <a:schemeClr val="tx1"/>
                </a:solidFill>
              </a:rPr>
              <a:t>, a RAG approach that combines knowledge graph generation </a:t>
            </a:r>
            <a:r>
              <a:rPr kumimoji="1" lang="en-US" altLang="zh-CN" dirty="0" err="1">
                <a:solidFill>
                  <a:schemeClr val="tx1"/>
                </a:solidFill>
              </a:rPr>
              <a:t>andquery</a:t>
            </a:r>
            <a:r>
              <a:rPr kumimoji="1" lang="en-US" altLang="zh-CN" dirty="0">
                <a:solidFill>
                  <a:schemeClr val="tx1"/>
                </a:solidFill>
              </a:rPr>
              <a:t>-focused summarization (QFS) to support human sensemaking over entire text corpora. </a:t>
            </a:r>
            <a:r>
              <a:rPr kumimoji="1" lang="en-US" altLang="zh-CN" dirty="0" err="1">
                <a:solidFill>
                  <a:schemeClr val="tx1"/>
                </a:solidFill>
              </a:rPr>
              <a:t>Initialevaluations</a:t>
            </a:r>
            <a:r>
              <a:rPr kumimoji="1" lang="en-US" altLang="zh-CN" dirty="0">
                <a:solidFill>
                  <a:schemeClr val="tx1"/>
                </a:solidFill>
              </a:rPr>
              <a:t> show substantial improvements over a vector RAG baseline for both the comprehensiveness and diversity of answers, as well as favorable comparisons to a global but graph-free </a:t>
            </a:r>
            <a:r>
              <a:rPr kumimoji="1" lang="en-US" altLang="zh-CN" dirty="0" err="1">
                <a:solidFill>
                  <a:schemeClr val="tx1"/>
                </a:solidFill>
              </a:rPr>
              <a:t>approachusing</a:t>
            </a:r>
            <a:r>
              <a:rPr kumimoji="1" lang="en-US" altLang="zh-CN" dirty="0">
                <a:solidFill>
                  <a:schemeClr val="tx1"/>
                </a:solidFill>
              </a:rPr>
              <a:t> map-reduce source text summarization. For situations requiring many global queries over </a:t>
            </a:r>
            <a:r>
              <a:rPr kumimoji="1" lang="en-US" altLang="zh-CN" dirty="0" err="1">
                <a:solidFill>
                  <a:schemeClr val="tx1"/>
                </a:solidFill>
              </a:rPr>
              <a:t>thesame</a:t>
            </a:r>
            <a:r>
              <a:rPr kumimoji="1" lang="en-US" altLang="zh-CN" dirty="0">
                <a:solidFill>
                  <a:schemeClr val="tx1"/>
                </a:solidFill>
              </a:rPr>
              <a:t> dataset, summaries of root-level communities in the entity-based graph index provide a </a:t>
            </a:r>
            <a:r>
              <a:rPr kumimoji="1" lang="en-US" altLang="zh-CN" dirty="0" err="1">
                <a:solidFill>
                  <a:schemeClr val="tx1"/>
                </a:solidFill>
              </a:rPr>
              <a:t>dataindex</a:t>
            </a:r>
            <a:r>
              <a:rPr kumimoji="1" lang="en-US" altLang="zh-CN" dirty="0">
                <a:solidFill>
                  <a:schemeClr val="tx1"/>
                </a:solidFill>
              </a:rPr>
              <a:t> that is both superior to vector RAG and achieves competitive performance to other </a:t>
            </a:r>
            <a:r>
              <a:rPr kumimoji="1" lang="en-US" altLang="zh-CN" dirty="0" err="1">
                <a:solidFill>
                  <a:schemeClr val="tx1"/>
                </a:solidFill>
              </a:rPr>
              <a:t>globalmethods</a:t>
            </a:r>
            <a:r>
              <a:rPr kumimoji="1" lang="en-US" altLang="zh-CN" dirty="0">
                <a:solidFill>
                  <a:schemeClr val="tx1"/>
                </a:solidFill>
              </a:rPr>
              <a:t> at a fraction of the token cost.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5EEE90B-BA5E-1E2B-3980-B593A6515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473722"/>
              </p:ext>
            </p:extLst>
          </p:nvPr>
        </p:nvGraphicFramePr>
        <p:xfrm>
          <a:off x="811530" y="1246909"/>
          <a:ext cx="5419056" cy="2240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76">
                  <a:extLst>
                    <a:ext uri="{9D8B030D-6E8A-4147-A177-3AD203B41FA5}">
                      <a16:colId xmlns:a16="http://schemas.microsoft.com/office/drawing/2014/main" val="3010438760"/>
                    </a:ext>
                  </a:extLst>
                </a:gridCol>
                <a:gridCol w="903176">
                  <a:extLst>
                    <a:ext uri="{9D8B030D-6E8A-4147-A177-3AD203B41FA5}">
                      <a16:colId xmlns:a16="http://schemas.microsoft.com/office/drawing/2014/main" val="2261980922"/>
                    </a:ext>
                  </a:extLst>
                </a:gridCol>
                <a:gridCol w="903176">
                  <a:extLst>
                    <a:ext uri="{9D8B030D-6E8A-4147-A177-3AD203B41FA5}">
                      <a16:colId xmlns:a16="http://schemas.microsoft.com/office/drawing/2014/main" val="1051995406"/>
                    </a:ext>
                  </a:extLst>
                </a:gridCol>
                <a:gridCol w="903176">
                  <a:extLst>
                    <a:ext uri="{9D8B030D-6E8A-4147-A177-3AD203B41FA5}">
                      <a16:colId xmlns:a16="http://schemas.microsoft.com/office/drawing/2014/main" val="2145190443"/>
                    </a:ext>
                  </a:extLst>
                </a:gridCol>
                <a:gridCol w="903176">
                  <a:extLst>
                    <a:ext uri="{9D8B030D-6E8A-4147-A177-3AD203B41FA5}">
                      <a16:colId xmlns:a16="http://schemas.microsoft.com/office/drawing/2014/main" val="2335710850"/>
                    </a:ext>
                  </a:extLst>
                </a:gridCol>
                <a:gridCol w="903176">
                  <a:extLst>
                    <a:ext uri="{9D8B030D-6E8A-4147-A177-3AD203B41FA5}">
                      <a16:colId xmlns:a16="http://schemas.microsoft.com/office/drawing/2014/main" val="3957875787"/>
                    </a:ext>
                  </a:extLst>
                </a:gridCol>
              </a:tblGrid>
              <a:tr h="43147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94609"/>
                  </a:ext>
                </a:extLst>
              </a:tr>
              <a:tr h="45917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31393"/>
                  </a:ext>
                </a:extLst>
              </a:tr>
              <a:tr h="45917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51202"/>
                  </a:ext>
                </a:extLst>
              </a:tr>
              <a:tr h="459179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86387"/>
                  </a:ext>
                </a:extLst>
              </a:tr>
              <a:tr h="43147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03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1481186" y="2190710"/>
            <a:ext cx="61816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800" dirty="0"/>
              <a:t>Thank you for listening!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5169</TotalTime>
  <Words>321</Words>
  <Application>Microsoft Office PowerPoint</Application>
  <PresentationFormat>全屏显示(4:3)</PresentationFormat>
  <Paragraphs>23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Adobe Heiti Std R</vt:lpstr>
      <vt:lpstr>等线</vt:lpstr>
      <vt:lpstr>Hiragino Sans GB W3</vt:lpstr>
      <vt:lpstr>Microsoft YaHei</vt:lpstr>
      <vt:lpstr>Arial</vt:lpstr>
      <vt:lpstr>Times New Roman</vt:lpstr>
      <vt:lpstr>Wingdings</vt:lpstr>
      <vt:lpstr>Office 主题​​</vt:lpstr>
      <vt:lpstr>GraphRAG</vt:lpstr>
      <vt:lpstr>Table of Contents</vt:lpstr>
      <vt:lpstr>Introduction</vt:lpstr>
      <vt:lpstr>Method</vt:lpstr>
      <vt:lpstr>Conclusion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Zhenyu Pan (SDS, 120090196)</cp:lastModifiedBy>
  <cp:revision>676</cp:revision>
  <cp:lastPrinted>2018-09-14T15:34:13Z</cp:lastPrinted>
  <dcterms:created xsi:type="dcterms:W3CDTF">2018-08-22T08:31:05Z</dcterms:created>
  <dcterms:modified xsi:type="dcterms:W3CDTF">2025-05-26T07:08:50Z</dcterms:modified>
</cp:coreProperties>
</file>