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3_2609F33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384048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B17C1E-FF9E-4A05-669A-1F7A999C6A81}" name="Zuluaga, Juan Daniel" initials="ZJ" userId="S::jzuluaga@utk.edu::def3f95e-8fe0-455e-ac99-1047c58aa5e0" providerId="AD"/>
  <p188:author id="{4DA23849-10AB-F8CE-9F5A-BA5E459826DB}" name="Empson, Tara" initials="TE" userId="S::tempson@vols.utk.edu::68d2026b-5354-44e3-856b-0083057074f6" providerId="AD"/>
  <p188:author id="{9A5A91EF-941F-6280-FB93-FF0E7074F4A8}" name="Shaw, Seth" initials="SS" userId="S::sshaw33@vols.utk.edu::d34417db-e954-4a6f-ac48-4ef2077ea85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D73"/>
    <a:srgbClr val="FF9D3D"/>
    <a:srgbClr val="FFEEA9"/>
    <a:srgbClr val="FF7D29"/>
    <a:srgbClr val="FEEE91"/>
    <a:srgbClr val="FFA53D"/>
    <a:srgbClr val="FFAF54"/>
    <a:srgbClr val="FF8800"/>
    <a:srgbClr val="F9766D"/>
    <a:srgbClr val="02BF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E2EDC-0DFF-4949-C961-346199257FC3}" v="254" dt="2025-09-27T00:03:17.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3_2609F335.xml><?xml version="1.0" encoding="utf-8"?>
<p188:cmLst xmlns:a="http://schemas.openxmlformats.org/drawingml/2006/main" xmlns:r="http://schemas.openxmlformats.org/officeDocument/2006/relationships" xmlns:p188="http://schemas.microsoft.com/office/powerpoint/2018/8/main">
  <p188:cm id="{F14C7CC8-0139-4412-9547-8AF4031AB023}" authorId="{BFB17C1E-FF9E-4A05-669A-1F7A999C6A81}" created="2025-09-23T22:11:28.972">
    <ac:txMkLst xmlns:ac="http://schemas.microsoft.com/office/drawing/2013/main/command">
      <pc:docMk xmlns:pc="http://schemas.microsoft.com/office/powerpoint/2013/main/command"/>
      <pc:sldMk xmlns:pc="http://schemas.microsoft.com/office/powerpoint/2013/main/command" cId="638186293" sldId="259"/>
      <ac:spMk id="27" creationId="{767CB0EF-9F61-F05F-7852-0746449225D4}"/>
      <ac:txMk cp="0" len="104">
        <ac:context len="105" hash="1776592885"/>
      </ac:txMk>
    </ac:txMkLst>
    <p188:pos x="25852010" y="2081860"/>
    <p188:txBody>
      <a:bodyPr/>
      <a:lstStyle/>
      <a:p>
        <a:r>
          <a:rPr lang="en-US"/>
          <a:t>I suggest adjusting the spacing of the title so that it all fits between the sponsors on either side</a:t>
        </a:r>
      </a:p>
    </p188:txBody>
  </p188:cm>
  <p188:cm id="{9BB3C02F-5696-4869-8DDE-5F39737F33D4}" authorId="{BFB17C1E-FF9E-4A05-669A-1F7A999C6A81}" created="2025-09-23T22:12:02.690">
    <ac:txMkLst xmlns:ac="http://schemas.microsoft.com/office/drawing/2013/main/command">
      <pc:docMk xmlns:pc="http://schemas.microsoft.com/office/powerpoint/2013/main/command"/>
      <pc:sldMk xmlns:pc="http://schemas.microsoft.com/office/powerpoint/2013/main/command" cId="638186293" sldId="259"/>
      <ac:spMk id="2" creationId="{BA42BF7E-CE05-F4B7-25B9-AB324C007B4D}"/>
      <ac:txMk cp="162" len="76">
        <ac:context len="240" hash="836186377"/>
      </ac:txMk>
    </ac:txMkLst>
    <p188:pos x="17973910" y="2827794"/>
    <p188:txBody>
      <a:bodyPr/>
      <a:lstStyle/>
      <a:p>
        <a:r>
          <a:rPr lang="en-US"/>
          <a:t>I suggest switching the order of these two</a:t>
        </a:r>
      </a:p>
    </p188:txBody>
  </p188:cm>
  <p188:cm id="{7FEDFAA4-4A8A-443D-8AFA-03B846664FE2}" authorId="{BFB17C1E-FF9E-4A05-669A-1F7A999C6A81}" status="resolved" created="2025-09-23T22:12:42.983">
    <ac:txMkLst xmlns:ac="http://schemas.microsoft.com/office/drawing/2013/main/command">
      <pc:docMk xmlns:pc="http://schemas.microsoft.com/office/powerpoint/2013/main/command"/>
      <pc:sldMk xmlns:pc="http://schemas.microsoft.com/office/powerpoint/2013/main/command" cId="638186293" sldId="259"/>
      <ac:spMk id="3" creationId="{3D1D555D-903A-41C5-058C-78417537593C}"/>
      <ac:txMk cp="0" len="55">
        <ac:context len="206" hash="476259229"/>
      </ac:txMk>
    </ac:txMkLst>
    <p188:pos x="10282620" y="1342834"/>
    <p188:txBody>
      <a:bodyPr/>
      <a:lstStyle/>
      <a:p>
        <a:r>
          <a:rPr lang="en-US"/>
          <a:t>I usually see the word that used here, as in "we hypothesize that..."</a:t>
        </a:r>
      </a:p>
    </p188:txBody>
  </p188:cm>
  <p188:cm id="{4B223466-8472-4228-B201-788938D5F58B}" authorId="{BFB17C1E-FF9E-4A05-669A-1F7A999C6A81}" created="2025-09-23T22:13:42.725">
    <ac:txMkLst xmlns:ac="http://schemas.microsoft.com/office/drawing/2013/main/command">
      <pc:docMk xmlns:pc="http://schemas.microsoft.com/office/powerpoint/2013/main/command"/>
      <pc:sldMk xmlns:pc="http://schemas.microsoft.com/office/powerpoint/2013/main/command" cId="638186293" sldId="259"/>
      <ac:spMk id="22" creationId="{CF22FB9E-6E6B-F8F8-1551-A6245D0E61E1}"/>
      <ac:txMk cp="0" len="7">
        <ac:context len="8" hash="546558143"/>
      </ac:txMk>
    </ac:txMkLst>
    <p188:pos x="7122394" y="1363447"/>
    <p188:replyLst>
      <p188:reply id="{2C30C811-745E-A648-B53D-49B65D66A80A}" authorId="{BFB17C1E-FF9E-4A05-669A-1F7A999C6A81}" created="2025-09-23T22:13:59.028">
        <p188:txBody>
          <a:bodyPr/>
          <a:lstStyle/>
          <a:p>
            <a:r>
              <a:rPr lang="en-US"/>
              <a:t>Please add a degree symbol for the X-axis title</a:t>
            </a:r>
          </a:p>
        </p188:txBody>
      </p188:reply>
    </p188:replyLst>
    <p188:txBody>
      <a:bodyPr/>
      <a:lstStyle/>
      <a:p>
        <a:r>
          <a:rPr lang="en-US"/>
          <a:t>Nice work on the results section! Short and sweet, nice visuals, and good summary below the figure.</a:t>
        </a:r>
      </a:p>
    </p188:txBody>
  </p188:cm>
  <p188:cm id="{0419104A-9197-4C22-B6A6-A66644CECDBE}" authorId="{BFB17C1E-FF9E-4A05-669A-1F7A999C6A81}" created="2025-09-23T22:16:48.367">
    <ac:txMkLst xmlns:ac="http://schemas.microsoft.com/office/drawing/2013/main/command">
      <pc:docMk xmlns:pc="http://schemas.microsoft.com/office/powerpoint/2013/main/command"/>
      <pc:sldMk xmlns:pc="http://schemas.microsoft.com/office/powerpoint/2013/main/command" cId="638186293" sldId="259"/>
      <ac:spMk id="31" creationId="{49441A00-E357-4BB7-A47F-CBB87B8A30A0}"/>
      <ac:txMk cp="208" len="83">
        <ac:context len="292" hash="3349853223"/>
      </ac:txMk>
    </ac:txMkLst>
    <p188:pos x="23071071" y="3557898"/>
    <p188:txBody>
      <a:bodyPr/>
      <a:lstStyle/>
      <a:p>
        <a:r>
          <a:rPr lang="en-US"/>
          <a:t>I think I'll need to see you present this to get the full context. Are there any specific details you could provide to help provide context for readers? I see there's most of the last line available.
This currently makes me think of behavioral thresholds because of the mention of upper limits of thermal tolerance. Maybe adding that word (threshold) is enough to paint the picture I'm looking for.</a:t>
        </a:r>
      </a:p>
    </p188:txBody>
  </p188:cm>
  <p188:cm id="{18E9CB8D-78FF-4ABB-8942-E9B237708CA9}" authorId="{BFB17C1E-FF9E-4A05-669A-1F7A999C6A81}" created="2025-09-23T22:18:27.625">
    <ac:txMkLst xmlns:ac="http://schemas.microsoft.com/office/drawing/2013/main/command">
      <pc:docMk xmlns:pc="http://schemas.microsoft.com/office/powerpoint/2013/main/command"/>
      <pc:sldMk xmlns:pc="http://schemas.microsoft.com/office/powerpoint/2013/main/command" cId="638186293" sldId="259"/>
      <ac:spMk id="5" creationId="{DD41FC72-DFFE-25F6-331C-2FAFCDD4706B}"/>
      <ac:txMk cp="14" len="15">
        <ac:context len="111" hash="662544284"/>
      </ac:txMk>
    </ac:txMkLst>
    <p188:pos x="19025237" y="4330184"/>
    <p188:txBody>
      <a:bodyPr/>
      <a:lstStyle/>
      <a:p>
        <a:r>
          <a:rPr lang="en-US"/>
          <a:t>Could you please add my middle in initial (D)?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830E1-BF17-E447-8DA9-0A6066586547}" type="datetimeFigureOut">
              <a:rPr lang="en-US" smtClean="0"/>
              <a:t>9/26/2025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8D41-BDE3-8141-9A31-51D1AFB8722D}" type="slidenum">
              <a:rPr lang="en-US" smtClean="0"/>
              <a:t>‹#›</a:t>
            </a:fld>
            <a:endParaRPr lang="en-US"/>
          </a:p>
        </p:txBody>
      </p:sp>
    </p:spTree>
    <p:extLst>
      <p:ext uri="{BB962C8B-B14F-4D97-AF65-F5344CB8AC3E}">
        <p14:creationId xmlns:p14="http://schemas.microsoft.com/office/powerpoint/2010/main" val="27675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FA6F7-1252-0A24-27A7-C5BD35EEC7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26DAC-3C5C-15BE-0EC1-37FFB41B4298}"/>
              </a:ext>
            </a:extLst>
          </p:cNvPr>
          <p:cNvSpPr>
            <a:spLocks noGrp="1" noRot="1" noChangeAspect="1"/>
          </p:cNvSpPr>
          <p:nvPr>
            <p:ph type="sldImg"/>
          </p:nvPr>
        </p:nvSpPr>
        <p:spPr>
          <a:xfrm>
            <a:off x="1403350" y="1143000"/>
            <a:ext cx="4051300" cy="3086100"/>
          </a:xfrm>
        </p:spPr>
      </p:sp>
      <p:sp>
        <p:nvSpPr>
          <p:cNvPr id="3" name="Notes Placeholder 2">
            <a:extLst>
              <a:ext uri="{FF2B5EF4-FFF2-40B4-BE49-F238E27FC236}">
                <a16:creationId xmlns:a16="http://schemas.microsoft.com/office/drawing/2014/main" id="{058DEC90-BF78-77A7-CF1A-76AB1A7147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BE460A-0A73-E31E-4B89-03F7981FC7DC}"/>
              </a:ext>
            </a:extLst>
          </p:cNvPr>
          <p:cNvSpPr>
            <a:spLocks noGrp="1"/>
          </p:cNvSpPr>
          <p:nvPr>
            <p:ph type="sldNum" sz="quarter" idx="5"/>
          </p:nvPr>
        </p:nvSpPr>
        <p:spPr/>
        <p:txBody>
          <a:bodyPr/>
          <a:lstStyle/>
          <a:p>
            <a:fld id="{5AB18D41-BDE3-8141-9A31-51D1AFB8722D}" type="slidenum">
              <a:rPr lang="en-US" smtClean="0"/>
              <a:t>1</a:t>
            </a:fld>
            <a:endParaRPr lang="en-US"/>
          </a:p>
        </p:txBody>
      </p:sp>
    </p:spTree>
    <p:extLst>
      <p:ext uri="{BB962C8B-B14F-4D97-AF65-F5344CB8AC3E}">
        <p14:creationId xmlns:p14="http://schemas.microsoft.com/office/powerpoint/2010/main" val="200349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788749"/>
            <a:ext cx="28803600" cy="10187093"/>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800600" y="15368696"/>
            <a:ext cx="28803600" cy="7064585"/>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5" y="1557868"/>
            <a:ext cx="8281035" cy="24797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0" y="1557868"/>
            <a:ext cx="24363045"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28" y="7294885"/>
            <a:ext cx="33124140" cy="12171678"/>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620328" y="19581711"/>
            <a:ext cx="33124140" cy="6400798"/>
          </a:xfrm>
        </p:spPr>
        <p:txBody>
          <a:bodyPr/>
          <a:lstStyle>
            <a:lvl1pPr marL="0" indent="0">
              <a:buNone/>
              <a:defRPr sz="6480">
                <a:solidFill>
                  <a:schemeClr val="tx1">
                    <a:tint val="82000"/>
                  </a:schemeClr>
                </a:solidFill>
              </a:defRPr>
            </a:lvl1pPr>
            <a:lvl2pPr marL="1234440" indent="0">
              <a:buNone/>
              <a:defRPr sz="5400">
                <a:solidFill>
                  <a:schemeClr val="tx1">
                    <a:tint val="82000"/>
                  </a:schemeClr>
                </a:solidFill>
              </a:defRPr>
            </a:lvl2pPr>
            <a:lvl3pPr marL="2468880" indent="0">
              <a:buNone/>
              <a:defRPr sz="4860">
                <a:solidFill>
                  <a:schemeClr val="tx1">
                    <a:tint val="82000"/>
                  </a:schemeClr>
                </a:solidFill>
              </a:defRPr>
            </a:lvl3pPr>
            <a:lvl4pPr marL="3703320" indent="0">
              <a:buNone/>
              <a:defRPr sz="4320">
                <a:solidFill>
                  <a:schemeClr val="tx1">
                    <a:tint val="82000"/>
                  </a:schemeClr>
                </a:solidFill>
              </a:defRPr>
            </a:lvl4pPr>
            <a:lvl5pPr marL="4937760" indent="0">
              <a:buNone/>
              <a:defRPr sz="4320">
                <a:solidFill>
                  <a:schemeClr val="tx1">
                    <a:tint val="82000"/>
                  </a:schemeClr>
                </a:solidFill>
              </a:defRPr>
            </a:lvl5pPr>
            <a:lvl6pPr marL="6172200" indent="0">
              <a:buNone/>
              <a:defRPr sz="4320">
                <a:solidFill>
                  <a:schemeClr val="tx1">
                    <a:tint val="82000"/>
                  </a:schemeClr>
                </a:solidFill>
              </a:defRPr>
            </a:lvl6pPr>
            <a:lvl7pPr marL="7406640" indent="0">
              <a:buNone/>
              <a:defRPr sz="4320">
                <a:solidFill>
                  <a:schemeClr val="tx1">
                    <a:tint val="82000"/>
                  </a:schemeClr>
                </a:solidFill>
              </a:defRPr>
            </a:lvl7pPr>
            <a:lvl8pPr marL="8641080" indent="0">
              <a:buNone/>
              <a:defRPr sz="4320">
                <a:solidFill>
                  <a:schemeClr val="tx1">
                    <a:tint val="82000"/>
                  </a:schemeClr>
                </a:solidFill>
              </a:defRPr>
            </a:lvl8pPr>
            <a:lvl9pPr marL="9875520" indent="0">
              <a:buNone/>
              <a:defRPr sz="43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7789334"/>
            <a:ext cx="16322040" cy="18565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7789334"/>
            <a:ext cx="16322040" cy="18565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57869"/>
            <a:ext cx="33124140" cy="5655735"/>
          </a:xfrm>
        </p:spPr>
        <p:txBody>
          <a:bodyPr/>
          <a:lstStyle/>
          <a:p>
            <a:r>
              <a:rPr lang="en-US"/>
              <a:t>Click to edit Master title style</a:t>
            </a:r>
          </a:p>
        </p:txBody>
      </p:sp>
      <p:sp>
        <p:nvSpPr>
          <p:cNvPr id="3" name="Text Placeholder 2"/>
          <p:cNvSpPr>
            <a:spLocks noGrp="1"/>
          </p:cNvSpPr>
          <p:nvPr>
            <p:ph type="body" idx="1"/>
          </p:nvPr>
        </p:nvSpPr>
        <p:spPr>
          <a:xfrm>
            <a:off x="2645335" y="7172963"/>
            <a:ext cx="16247029" cy="351535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2645335" y="10688321"/>
            <a:ext cx="16247029" cy="15720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7172963"/>
            <a:ext cx="16327042" cy="351535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9442432" y="10688321"/>
            <a:ext cx="16327042" cy="15720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6" y="1950720"/>
            <a:ext cx="12386546" cy="682752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6327042" y="4213015"/>
            <a:ext cx="19442430" cy="20794133"/>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6" y="8778241"/>
            <a:ext cx="12386546" cy="16262775"/>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6" y="1950720"/>
            <a:ext cx="12386546" cy="6827520"/>
          </a:xfrm>
        </p:spPr>
        <p:txBody>
          <a:bodyPr anchor="b"/>
          <a:lstStyle>
            <a:lvl1pPr>
              <a:defRPr sz="8640"/>
            </a:lvl1pPr>
          </a:lstStyle>
          <a:p>
            <a:r>
              <a:rPr lang="en-US"/>
              <a:t>Click to edit Master title style</a:t>
            </a:r>
          </a:p>
        </p:txBody>
      </p:sp>
      <p:sp>
        <p:nvSpPr>
          <p:cNvPr id="3" name="Picture Placeholder 2"/>
          <p:cNvSpPr>
            <a:spLocks noGrp="1" noChangeAspect="1"/>
          </p:cNvSpPr>
          <p:nvPr>
            <p:ph type="pic" idx="1"/>
          </p:nvPr>
        </p:nvSpPr>
        <p:spPr>
          <a:xfrm>
            <a:off x="16327042" y="4213015"/>
            <a:ext cx="19442430" cy="20794133"/>
          </a:xfrm>
        </p:spPr>
        <p:txBody>
          <a:bodyPr anchor="t"/>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a:t>Click icon to add picture</a:t>
            </a:r>
          </a:p>
        </p:txBody>
      </p:sp>
      <p:sp>
        <p:nvSpPr>
          <p:cNvPr id="4" name="Text Placeholder 3"/>
          <p:cNvSpPr>
            <a:spLocks noGrp="1"/>
          </p:cNvSpPr>
          <p:nvPr>
            <p:ph type="body" sz="half" idx="2"/>
          </p:nvPr>
        </p:nvSpPr>
        <p:spPr>
          <a:xfrm>
            <a:off x="2645336" y="8778241"/>
            <a:ext cx="12386546" cy="16262775"/>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57869"/>
            <a:ext cx="33124140" cy="56557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7789334"/>
            <a:ext cx="33124140" cy="18565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27120428"/>
            <a:ext cx="8641080" cy="1557867"/>
          </a:xfrm>
          <a:prstGeom prst="rect">
            <a:avLst/>
          </a:prstGeom>
        </p:spPr>
        <p:txBody>
          <a:bodyPr vert="horz" lIns="91440" tIns="45720" rIns="91440" bIns="45720" rtlCol="0" anchor="ctr"/>
          <a:lstStyle>
            <a:lvl1pPr algn="l">
              <a:defRPr sz="3240">
                <a:solidFill>
                  <a:schemeClr val="tx1">
                    <a:tint val="82000"/>
                  </a:schemeClr>
                </a:solidFill>
              </a:defRPr>
            </a:lvl1pPr>
          </a:lstStyle>
          <a:p>
            <a:fld id="{846CE7D5-CF57-46EF-B807-FDD0502418D4}" type="datetimeFigureOut">
              <a:rPr lang="en-US" smtClean="0"/>
              <a:t>9/26/2025</a:t>
            </a:fld>
            <a:endParaRPr lang="en-US"/>
          </a:p>
        </p:txBody>
      </p:sp>
      <p:sp>
        <p:nvSpPr>
          <p:cNvPr id="5" name="Footer Placeholder 4"/>
          <p:cNvSpPr>
            <a:spLocks noGrp="1"/>
          </p:cNvSpPr>
          <p:nvPr>
            <p:ph type="ftr" sz="quarter" idx="3"/>
          </p:nvPr>
        </p:nvSpPr>
        <p:spPr>
          <a:xfrm>
            <a:off x="12721590" y="27120428"/>
            <a:ext cx="12961620" cy="1557867"/>
          </a:xfrm>
          <a:prstGeom prst="rect">
            <a:avLst/>
          </a:prstGeom>
        </p:spPr>
        <p:txBody>
          <a:bodyPr vert="horz" lIns="91440" tIns="45720" rIns="91440" bIns="45720" rtlCol="0" anchor="ctr"/>
          <a:lstStyle>
            <a:lvl1pPr algn="ctr">
              <a:defRPr sz="3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27120428"/>
            <a:ext cx="8641080" cy="1557867"/>
          </a:xfrm>
          <a:prstGeom prst="rect">
            <a:avLst/>
          </a:prstGeom>
        </p:spPr>
        <p:txBody>
          <a:bodyPr vert="horz" lIns="91440" tIns="45720" rIns="91440" bIns="45720" rtlCol="0" anchor="ctr"/>
          <a:lstStyle>
            <a:lvl1pPr algn="r">
              <a:defRPr sz="324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13" Type="http://schemas.openxmlformats.org/officeDocument/2006/relationships/image" Target="../media/image8.png"/><Relationship Id="rId3" Type="http://schemas.microsoft.com/office/2018/10/relationships/comments" Target="../comments/modernComment_103_2609F335.xml"/><Relationship Id="rId7" Type="http://schemas.openxmlformats.org/officeDocument/2006/relationships/hyperlink" Target="https://www.flickr.com/photos/sunphlo/9521173315/"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6.png"/><Relationship Id="rId5" Type="http://schemas.openxmlformats.org/officeDocument/2006/relationships/image" Target="../media/image2.png"/><Relationship Id="rId10" Type="http://schemas.openxmlformats.org/officeDocument/2006/relationships/image" Target="../media/image5.jpeg"/><Relationship Id="rId4" Type="http://schemas.openxmlformats.org/officeDocument/2006/relationships/image" Target="../media/image1.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1DE6E-1192-F755-6637-C00C52E843D5}"/>
            </a:ext>
          </a:extLst>
        </p:cNvPr>
        <p:cNvGrpSpPr/>
        <p:nvPr/>
      </p:nvGrpSpPr>
      <p:grpSpPr>
        <a:xfrm>
          <a:off x="0" y="0"/>
          <a:ext cx="0" cy="0"/>
          <a:chOff x="0" y="0"/>
          <a:chExt cx="0" cy="0"/>
        </a:xfrm>
      </p:grpSpPr>
      <p:sp>
        <p:nvSpPr>
          <p:cNvPr id="8" name="Rectangle: Rounded Corners 5">
            <a:extLst>
              <a:ext uri="{FF2B5EF4-FFF2-40B4-BE49-F238E27FC236}">
                <a16:creationId xmlns:a16="http://schemas.microsoft.com/office/drawing/2014/main" id="{13291421-22C0-02E3-D6A9-7D1988CAD77B}"/>
              </a:ext>
            </a:extLst>
          </p:cNvPr>
          <p:cNvSpPr/>
          <p:nvPr/>
        </p:nvSpPr>
        <p:spPr>
          <a:xfrm>
            <a:off x="16844922" y="5602049"/>
            <a:ext cx="21026513" cy="20157292"/>
          </a:xfrm>
          <a:prstGeom prst="rect">
            <a:avLst/>
          </a:prstGeom>
          <a:no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16" name="Rectangle: Rounded Corners 5">
            <a:extLst>
              <a:ext uri="{FF2B5EF4-FFF2-40B4-BE49-F238E27FC236}">
                <a16:creationId xmlns:a16="http://schemas.microsoft.com/office/drawing/2014/main" id="{F5E1F8F8-2FC8-125E-1238-502CD86B9362}"/>
              </a:ext>
            </a:extLst>
          </p:cNvPr>
          <p:cNvSpPr/>
          <p:nvPr/>
        </p:nvSpPr>
        <p:spPr>
          <a:xfrm>
            <a:off x="371640" y="11046268"/>
            <a:ext cx="16489073" cy="5547987"/>
          </a:xfrm>
          <a:prstGeom prst="rect">
            <a:avLst/>
          </a:prstGeom>
          <a:solidFill>
            <a:srgbClr val="FFEEA9"/>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24" name="Rectangle: Rounded Corners 5">
            <a:extLst>
              <a:ext uri="{FF2B5EF4-FFF2-40B4-BE49-F238E27FC236}">
                <a16:creationId xmlns:a16="http://schemas.microsoft.com/office/drawing/2014/main" id="{5308EF4E-EA24-AE03-48CE-67B4FCE03394}"/>
              </a:ext>
            </a:extLst>
          </p:cNvPr>
          <p:cNvSpPr/>
          <p:nvPr/>
        </p:nvSpPr>
        <p:spPr>
          <a:xfrm>
            <a:off x="16869923" y="18300834"/>
            <a:ext cx="20982862" cy="1309605"/>
          </a:xfrm>
          <a:prstGeom prst="rect">
            <a:avLst/>
          </a:prstGeom>
          <a:solidFill>
            <a:srgbClr val="FFBD73"/>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6" name="Rectangle: Rounded Corners 5">
            <a:extLst>
              <a:ext uri="{FF2B5EF4-FFF2-40B4-BE49-F238E27FC236}">
                <a16:creationId xmlns:a16="http://schemas.microsoft.com/office/drawing/2014/main" id="{996F7312-6AA5-1647-2859-294B0890D78B}"/>
              </a:ext>
            </a:extLst>
          </p:cNvPr>
          <p:cNvSpPr/>
          <p:nvPr/>
        </p:nvSpPr>
        <p:spPr>
          <a:xfrm>
            <a:off x="367754" y="5236664"/>
            <a:ext cx="16514242" cy="5678621"/>
          </a:xfrm>
          <a:prstGeom prst="rect">
            <a:avLst/>
          </a:prstGeom>
          <a:no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10" name="Rectangle: Rounded Corners 5">
            <a:extLst>
              <a:ext uri="{FF2B5EF4-FFF2-40B4-BE49-F238E27FC236}">
                <a16:creationId xmlns:a16="http://schemas.microsoft.com/office/drawing/2014/main" id="{FD5A059B-4DBB-211D-3EA4-1136B523E789}"/>
              </a:ext>
            </a:extLst>
          </p:cNvPr>
          <p:cNvSpPr/>
          <p:nvPr/>
        </p:nvSpPr>
        <p:spPr>
          <a:xfrm>
            <a:off x="342301" y="5067331"/>
            <a:ext cx="37545239" cy="996763"/>
          </a:xfrm>
          <a:prstGeom prst="rect">
            <a:avLst/>
          </a:prstGeom>
          <a:solidFill>
            <a:srgbClr val="FFBD73"/>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5" name="TextBox 4">
            <a:extLst>
              <a:ext uri="{FF2B5EF4-FFF2-40B4-BE49-F238E27FC236}">
                <a16:creationId xmlns:a16="http://schemas.microsoft.com/office/drawing/2014/main" id="{DD41FC72-DFFE-25F6-331C-2FAFCDD4706B}"/>
              </a:ext>
            </a:extLst>
          </p:cNvPr>
          <p:cNvSpPr txBox="1"/>
          <p:nvPr/>
        </p:nvSpPr>
        <p:spPr>
          <a:xfrm>
            <a:off x="-16244" y="-93526"/>
            <a:ext cx="38400290" cy="4706801"/>
          </a:xfrm>
          <a:prstGeom prst="rect">
            <a:avLst/>
          </a:prstGeom>
          <a:solidFill>
            <a:srgbClr val="FF9D3D"/>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8800" b="1">
              <a:ea typeface="+mn-lt"/>
              <a:cs typeface="+mn-lt"/>
            </a:endParaRPr>
          </a:p>
          <a:p>
            <a:pPr algn="ctr"/>
            <a:endParaRPr lang="en-US" sz="8800" b="1">
              <a:ea typeface="+mn-lt"/>
              <a:cs typeface="+mn-lt"/>
            </a:endParaRPr>
          </a:p>
          <a:p>
            <a:pPr algn="ctr"/>
            <a:endParaRPr lang="en-US" sz="1586" b="1">
              <a:ea typeface="+mn-lt"/>
              <a:cs typeface="+mn-lt"/>
            </a:endParaRPr>
          </a:p>
          <a:p>
            <a:pPr algn="ctr"/>
            <a:r>
              <a:rPr lang="en-US" sz="5400" dirty="0"/>
              <a:t>Seth Shaw, Juan D. Zuluaga, Tara Empson, and Elizabeth P. Derryberry</a:t>
            </a:r>
          </a:p>
          <a:p>
            <a:pPr algn="ctr"/>
            <a:r>
              <a:rPr lang="en-US" sz="5400" dirty="0"/>
              <a:t>The University of Tennessee, Knoxville</a:t>
            </a:r>
          </a:p>
        </p:txBody>
      </p:sp>
      <p:sp>
        <p:nvSpPr>
          <p:cNvPr id="9" name="Rectangle: Rounded Corners 5">
            <a:extLst>
              <a:ext uri="{FF2B5EF4-FFF2-40B4-BE49-F238E27FC236}">
                <a16:creationId xmlns:a16="http://schemas.microsoft.com/office/drawing/2014/main" id="{41E248AB-8ACB-4424-F5D7-E365F7CB0439}"/>
              </a:ext>
            </a:extLst>
          </p:cNvPr>
          <p:cNvSpPr/>
          <p:nvPr/>
        </p:nvSpPr>
        <p:spPr>
          <a:xfrm>
            <a:off x="379803" y="17772203"/>
            <a:ext cx="16492720" cy="7991893"/>
          </a:xfrm>
          <a:prstGeom prst="rect">
            <a:avLst/>
          </a:prstGeom>
          <a:no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7" name="TextBox 6">
            <a:extLst>
              <a:ext uri="{FF2B5EF4-FFF2-40B4-BE49-F238E27FC236}">
                <a16:creationId xmlns:a16="http://schemas.microsoft.com/office/drawing/2014/main" id="{E171CBA5-4E7F-DFD5-33AC-4E8DF92FEAC5}"/>
              </a:ext>
            </a:extLst>
          </p:cNvPr>
          <p:cNvSpPr txBox="1"/>
          <p:nvPr/>
        </p:nvSpPr>
        <p:spPr>
          <a:xfrm>
            <a:off x="5541061" y="5092588"/>
            <a:ext cx="562922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Background</a:t>
            </a:r>
            <a:endParaRPr lang="en-US" sz="1586"/>
          </a:p>
        </p:txBody>
      </p:sp>
      <p:sp>
        <p:nvSpPr>
          <p:cNvPr id="11" name="Rectangle: Rounded Corners 5">
            <a:extLst>
              <a:ext uri="{FF2B5EF4-FFF2-40B4-BE49-F238E27FC236}">
                <a16:creationId xmlns:a16="http://schemas.microsoft.com/office/drawing/2014/main" id="{974D59F0-9BAC-411F-2216-85A15369F2E1}"/>
              </a:ext>
            </a:extLst>
          </p:cNvPr>
          <p:cNvSpPr/>
          <p:nvPr/>
        </p:nvSpPr>
        <p:spPr>
          <a:xfrm>
            <a:off x="370386" y="10441174"/>
            <a:ext cx="16497255" cy="951003"/>
          </a:xfrm>
          <a:prstGeom prst="rect">
            <a:avLst/>
          </a:prstGeom>
          <a:solidFill>
            <a:srgbClr val="FFBD73"/>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13" name="TextBox 12">
            <a:extLst>
              <a:ext uri="{FF2B5EF4-FFF2-40B4-BE49-F238E27FC236}">
                <a16:creationId xmlns:a16="http://schemas.microsoft.com/office/drawing/2014/main" id="{12FC7D83-77A2-EB80-FBFE-EAF302D665ED}"/>
              </a:ext>
            </a:extLst>
          </p:cNvPr>
          <p:cNvSpPr txBox="1"/>
          <p:nvPr/>
        </p:nvSpPr>
        <p:spPr>
          <a:xfrm>
            <a:off x="506859" y="10436633"/>
            <a:ext cx="162582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Hypothesis &amp; Prediction</a:t>
            </a:r>
            <a:endParaRPr lang="en-US" sz="6000"/>
          </a:p>
        </p:txBody>
      </p:sp>
      <p:sp>
        <p:nvSpPr>
          <p:cNvPr id="20" name="Rectangle 19">
            <a:extLst>
              <a:ext uri="{FF2B5EF4-FFF2-40B4-BE49-F238E27FC236}">
                <a16:creationId xmlns:a16="http://schemas.microsoft.com/office/drawing/2014/main" id="{78644299-EC59-5732-7AF0-290E59B2928C}"/>
              </a:ext>
            </a:extLst>
          </p:cNvPr>
          <p:cNvSpPr/>
          <p:nvPr/>
        </p:nvSpPr>
        <p:spPr>
          <a:xfrm>
            <a:off x="-6023" y="26430426"/>
            <a:ext cx="38419528" cy="2827360"/>
          </a:xfrm>
          <a:prstGeom prst="rect">
            <a:avLst/>
          </a:prstGeom>
          <a:solidFill>
            <a:srgbClr val="FF9D3D"/>
          </a:solidFill>
          <a:ln>
            <a:solidFill>
              <a:srgbClr val="FF9D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2" name="TextBox 1">
            <a:extLst>
              <a:ext uri="{FF2B5EF4-FFF2-40B4-BE49-F238E27FC236}">
                <a16:creationId xmlns:a16="http://schemas.microsoft.com/office/drawing/2014/main" id="{BA42BF7E-CE05-F4B7-25B9-AB324C007B4D}"/>
              </a:ext>
            </a:extLst>
          </p:cNvPr>
          <p:cNvSpPr txBox="1"/>
          <p:nvPr/>
        </p:nvSpPr>
        <p:spPr>
          <a:xfrm>
            <a:off x="672666" y="6517601"/>
            <a:ext cx="1607977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marL="285750" indent="-285750">
              <a:buFont typeface="Arial"/>
              <a:buChar char="•"/>
            </a:pPr>
            <a:r>
              <a:rPr lang="en-US" sz="4000" b="1" dirty="0">
                <a:ea typeface="+mn-lt"/>
                <a:cs typeface="+mn-lt"/>
              </a:rPr>
              <a:t>Heatwaves are negatively impacting wildlife</a:t>
            </a:r>
            <a:r>
              <a:rPr lang="en-US" sz="4000" dirty="0">
                <a:ea typeface="+mn-lt"/>
                <a:cs typeface="+mn-lt"/>
              </a:rPr>
              <a:t>, putting small endotherms at high risk</a:t>
            </a:r>
            <a:r>
              <a:rPr lang="en-US" sz="4000" baseline="30000" dirty="0">
                <a:ea typeface="+mn-lt"/>
                <a:cs typeface="+mn-lt"/>
              </a:rPr>
              <a:t>1</a:t>
            </a:r>
            <a:r>
              <a:rPr lang="en-US" sz="4000" dirty="0">
                <a:ea typeface="+mn-lt"/>
                <a:cs typeface="+mn-lt"/>
              </a:rPr>
              <a:t>.</a:t>
            </a:r>
          </a:p>
          <a:p>
            <a:pPr marL="285750" indent="-285750">
              <a:buFont typeface="Arial"/>
              <a:buChar char="•"/>
            </a:pPr>
            <a:r>
              <a:rPr lang="en-US" sz="4000" dirty="0">
                <a:ea typeface="+mn-lt"/>
                <a:cs typeface="+mn-lt"/>
              </a:rPr>
              <a:t>Previous work has largely examined the impact of heat on </a:t>
            </a:r>
            <a:r>
              <a:rPr lang="en-US" sz="4000" b="1" dirty="0">
                <a:ea typeface="+mn-lt"/>
                <a:cs typeface="+mn-lt"/>
              </a:rPr>
              <a:t>single individuals</a:t>
            </a:r>
            <a:r>
              <a:rPr lang="en-US" sz="4000" dirty="0">
                <a:ea typeface="+mn-lt"/>
                <a:cs typeface="+mn-lt"/>
              </a:rPr>
              <a:t>.</a:t>
            </a:r>
          </a:p>
          <a:p>
            <a:pPr marL="285750" indent="-285750">
              <a:buFont typeface="Arial"/>
              <a:buChar char="•"/>
            </a:pPr>
            <a:r>
              <a:rPr lang="en-US" sz="4000" dirty="0">
                <a:ea typeface="+mn-lt"/>
                <a:cs typeface="+mn-lt"/>
              </a:rPr>
              <a:t>There is evidence that these</a:t>
            </a:r>
            <a:r>
              <a:rPr lang="en-US" sz="4000" b="1" dirty="0">
                <a:ea typeface="+mn-lt"/>
                <a:cs typeface="+mn-lt"/>
              </a:rPr>
              <a:t> climatic events impact group social behaviors</a:t>
            </a:r>
            <a:r>
              <a:rPr lang="en-US" sz="4000" baseline="30000" dirty="0">
                <a:ea typeface="+mn-lt"/>
                <a:cs typeface="+mn-lt"/>
              </a:rPr>
              <a:t>2</a:t>
            </a:r>
            <a:r>
              <a:rPr lang="en-US" sz="4000" dirty="0">
                <a:ea typeface="+mn-lt"/>
                <a:cs typeface="+mn-lt"/>
              </a:rPr>
              <a:t>.</a:t>
            </a:r>
            <a:endParaRPr lang="en-US" sz="4000">
              <a:ea typeface="+mn-lt"/>
              <a:cs typeface="+mn-lt"/>
            </a:endParaRPr>
          </a:p>
          <a:p>
            <a:pPr marL="285750" indent="-285750">
              <a:buFont typeface="Arial"/>
              <a:buChar char="•"/>
            </a:pPr>
            <a:endParaRPr lang="en-US" sz="4800"/>
          </a:p>
        </p:txBody>
      </p:sp>
      <p:sp>
        <p:nvSpPr>
          <p:cNvPr id="3" name="TextBox 2">
            <a:extLst>
              <a:ext uri="{FF2B5EF4-FFF2-40B4-BE49-F238E27FC236}">
                <a16:creationId xmlns:a16="http://schemas.microsoft.com/office/drawing/2014/main" id="{3D1D555D-903A-41C5-058C-78417537593C}"/>
              </a:ext>
            </a:extLst>
          </p:cNvPr>
          <p:cNvSpPr txBox="1"/>
          <p:nvPr/>
        </p:nvSpPr>
        <p:spPr>
          <a:xfrm>
            <a:off x="6808330" y="11874649"/>
            <a:ext cx="98107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r>
              <a:rPr lang="en-US" sz="4000" b="1" dirty="0">
                <a:ea typeface="+mn-lt"/>
                <a:cs typeface="+mn-lt"/>
              </a:rPr>
              <a:t>We hypothesize that heat impacts group social dynamics.</a:t>
            </a:r>
            <a:endParaRPr lang="en-US" sz="4000" b="1">
              <a:ea typeface="+mn-lt"/>
              <a:cs typeface="+mn-lt"/>
            </a:endParaRPr>
          </a:p>
          <a:p>
            <a:pPr algn="ctr"/>
            <a:endParaRPr lang="en-US" sz="4000" dirty="0">
              <a:ea typeface="+mn-lt"/>
              <a:cs typeface="+mn-lt"/>
            </a:endParaRPr>
          </a:p>
          <a:p>
            <a:r>
              <a:rPr lang="en-US" sz="4000" dirty="0">
                <a:ea typeface="+mn-lt"/>
                <a:cs typeface="+mn-lt"/>
              </a:rPr>
              <a:t>We predict that at higher temperatures, males will spend more time performing thermoregulatory behaviors and less time engaging in social behaviors.</a:t>
            </a:r>
            <a:endParaRPr lang="en-US" sz="4000" dirty="0"/>
          </a:p>
        </p:txBody>
      </p:sp>
      <p:sp>
        <p:nvSpPr>
          <p:cNvPr id="31" name="TextBox 30">
            <a:extLst>
              <a:ext uri="{FF2B5EF4-FFF2-40B4-BE49-F238E27FC236}">
                <a16:creationId xmlns:a16="http://schemas.microsoft.com/office/drawing/2014/main" id="{49441A00-E357-4BB7-A47F-CBB87B8A30A0}"/>
              </a:ext>
            </a:extLst>
          </p:cNvPr>
          <p:cNvSpPr txBox="1"/>
          <p:nvPr/>
        </p:nvSpPr>
        <p:spPr>
          <a:xfrm>
            <a:off x="16869922" y="19741015"/>
            <a:ext cx="2098286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marL="685800" indent="-685800">
              <a:buFont typeface="Arial" panose="020B0604020202020204" pitchFamily="34" charset="0"/>
              <a:buChar char="•"/>
            </a:pPr>
            <a:r>
              <a:rPr lang="en-US" sz="4000" b="1" dirty="0"/>
              <a:t>Increased temperatures seem unlikely to impact the proportion of time zebra finches spend interacting socially.</a:t>
            </a:r>
          </a:p>
          <a:p>
            <a:pPr marL="685800" indent="-685800">
              <a:buFont typeface="Arial" panose="020B0604020202020204" pitchFamily="34" charset="0"/>
              <a:buChar char="•"/>
            </a:pPr>
            <a:r>
              <a:rPr lang="en-US" sz="4000" dirty="0"/>
              <a:t>Experimental</a:t>
            </a:r>
            <a:r>
              <a:rPr lang="en-US" sz="4000" b="1" dirty="0"/>
              <a:t> temperatures are not representative of the full range </a:t>
            </a:r>
            <a:r>
              <a:rPr lang="en-US" sz="4000" dirty="0"/>
              <a:t>of temperatures in the wild. An effect may only become apparent near the upper limit of their thermal tolerance.</a:t>
            </a:r>
          </a:p>
        </p:txBody>
      </p:sp>
      <p:sp>
        <p:nvSpPr>
          <p:cNvPr id="38" name="TextBox 37">
            <a:extLst>
              <a:ext uri="{FF2B5EF4-FFF2-40B4-BE49-F238E27FC236}">
                <a16:creationId xmlns:a16="http://schemas.microsoft.com/office/drawing/2014/main" id="{4D995F62-0DF0-077C-815D-71776C86FB51}"/>
              </a:ext>
            </a:extLst>
          </p:cNvPr>
          <p:cNvSpPr txBox="1"/>
          <p:nvPr/>
        </p:nvSpPr>
        <p:spPr>
          <a:xfrm>
            <a:off x="16890436" y="26561626"/>
            <a:ext cx="9918178"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Aptos" panose="020B0004020202020204"/>
              </a:rPr>
              <a:t>Acknowledgements</a:t>
            </a:r>
          </a:p>
          <a:p>
            <a:r>
              <a:rPr lang="en-US" sz="2800" dirty="0">
                <a:ea typeface="+mn-lt"/>
                <a:cs typeface="+mn-lt"/>
              </a:rPr>
              <a:t>The Spring 2025 Vivarium care team: John Humphrey, Austin Miller, Georgia Smith, Mack </a:t>
            </a:r>
            <a:r>
              <a:rPr lang="en-US" sz="2800" err="1">
                <a:ea typeface="+mn-lt"/>
                <a:cs typeface="+mn-lt"/>
              </a:rPr>
              <a:t>Sartino</a:t>
            </a:r>
            <a:r>
              <a:rPr lang="en-US" sz="2800" dirty="0">
                <a:ea typeface="+mn-lt"/>
                <a:cs typeface="+mn-lt"/>
              </a:rPr>
              <a:t>, and Tamara Smith. Sasha Ewing for managing the lab. Tara Empson, Juan Zuluaga, and Elizabeth Derryberry for mentoring and assisting with this project. Tara Empson for zebra finch art.</a:t>
            </a:r>
          </a:p>
        </p:txBody>
      </p:sp>
      <p:sp>
        <p:nvSpPr>
          <p:cNvPr id="41" name="TextBox 40">
            <a:extLst>
              <a:ext uri="{FF2B5EF4-FFF2-40B4-BE49-F238E27FC236}">
                <a16:creationId xmlns:a16="http://schemas.microsoft.com/office/drawing/2014/main" id="{5B2BBAD8-D38E-D8A2-1C98-7861009264D5}"/>
              </a:ext>
            </a:extLst>
          </p:cNvPr>
          <p:cNvSpPr txBox="1"/>
          <p:nvPr/>
        </p:nvSpPr>
        <p:spPr>
          <a:xfrm>
            <a:off x="3022982" y="26561627"/>
            <a:ext cx="5573351" cy="1877437"/>
          </a:xfrm>
          <a:prstGeom prst="rect">
            <a:avLst/>
          </a:prstGeom>
          <a:noFill/>
        </p:spPr>
        <p:txBody>
          <a:bodyPr wrap="square" lIns="91440" tIns="45720" rIns="91440" bIns="45720" rtlCol="0" anchor="t">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r>
              <a:rPr lang="en-US" sz="3200" b="1" dirty="0"/>
              <a:t>Seth Shaw</a:t>
            </a:r>
          </a:p>
          <a:p>
            <a:r>
              <a:rPr lang="en-US" sz="2800" dirty="0"/>
              <a:t>sshaw33@vols.utk.edu</a:t>
            </a:r>
          </a:p>
          <a:p>
            <a:r>
              <a:rPr lang="en-US" sz="2800" dirty="0"/>
              <a:t>EEB Senior </a:t>
            </a:r>
          </a:p>
          <a:p>
            <a:r>
              <a:rPr lang="en-US" sz="2800" dirty="0"/>
              <a:t>University of Tennessee Knoxville</a:t>
            </a:r>
          </a:p>
        </p:txBody>
      </p:sp>
      <p:sp>
        <p:nvSpPr>
          <p:cNvPr id="43" name="TextBox 42">
            <a:extLst>
              <a:ext uri="{FF2B5EF4-FFF2-40B4-BE49-F238E27FC236}">
                <a16:creationId xmlns:a16="http://schemas.microsoft.com/office/drawing/2014/main" id="{3D41A018-CF9B-8076-9515-AD09D91A6ACC}"/>
              </a:ext>
            </a:extLst>
          </p:cNvPr>
          <p:cNvSpPr txBox="1"/>
          <p:nvPr/>
        </p:nvSpPr>
        <p:spPr>
          <a:xfrm>
            <a:off x="8729397" y="26570355"/>
            <a:ext cx="7890129" cy="2308324"/>
          </a:xfrm>
          <a:prstGeom prst="rect">
            <a:avLst/>
          </a:prstGeom>
          <a:noFill/>
        </p:spPr>
        <p:txBody>
          <a:bodyPr wrap="square" lIns="91440" tIns="45720" rIns="91440" bIns="45720" rtlCol="0" anchor="t">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r>
              <a:rPr lang="en-US" sz="3200" b="1" dirty="0"/>
              <a:t>Funding</a:t>
            </a:r>
          </a:p>
          <a:p>
            <a:r>
              <a:rPr lang="en-US" sz="2800" dirty="0"/>
              <a:t>The National Science Foundation (Award #2032412 to EPD). University of Tennessee Advanced Undergraduate Research Activity Grant &amp; Undergraduate</a:t>
            </a:r>
            <a:r>
              <a:rPr lang="en-US" sz="2800" dirty="0">
                <a:ea typeface="+mn-lt"/>
                <a:cs typeface="+mn-lt"/>
              </a:rPr>
              <a:t> Research Travel Grant (SPS)</a:t>
            </a:r>
          </a:p>
        </p:txBody>
      </p:sp>
      <p:sp>
        <p:nvSpPr>
          <p:cNvPr id="44" name="TextBox 43">
            <a:extLst>
              <a:ext uri="{FF2B5EF4-FFF2-40B4-BE49-F238E27FC236}">
                <a16:creationId xmlns:a16="http://schemas.microsoft.com/office/drawing/2014/main" id="{0EC282E5-782F-AEFB-F372-CDD3A66AC970}"/>
              </a:ext>
            </a:extLst>
          </p:cNvPr>
          <p:cNvSpPr txBox="1"/>
          <p:nvPr/>
        </p:nvSpPr>
        <p:spPr>
          <a:xfrm>
            <a:off x="26530477" y="26561626"/>
            <a:ext cx="11716145" cy="2431435"/>
          </a:xfrm>
          <a:prstGeom prst="rect">
            <a:avLst/>
          </a:prstGeom>
          <a:noFill/>
        </p:spPr>
        <p:txBody>
          <a:bodyPr wrap="square" lIns="91440" tIns="45720" rIns="91440" bIns="45720" rtlCol="0" anchor="t">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r>
              <a:rPr lang="en-US" sz="3200" b="1" dirty="0"/>
              <a:t>References</a:t>
            </a:r>
          </a:p>
          <a:p>
            <a:r>
              <a:rPr lang="en-US" sz="2000" dirty="0"/>
              <a:t>[1]</a:t>
            </a:r>
            <a:r>
              <a:rPr lang="en-US" sz="2000" dirty="0">
                <a:ea typeface="+mn-lt"/>
                <a:cs typeface="+mn-lt"/>
              </a:rPr>
              <a:t>Conradie, S. R., Woodborne, S. M., Wolf, B. O., </a:t>
            </a:r>
            <a:r>
              <a:rPr lang="en-US" sz="2000" err="1">
                <a:ea typeface="+mn-lt"/>
                <a:cs typeface="+mn-lt"/>
              </a:rPr>
              <a:t>Pessato</a:t>
            </a:r>
            <a:r>
              <a:rPr lang="en-US" sz="2000" dirty="0">
                <a:ea typeface="+mn-lt"/>
                <a:cs typeface="+mn-lt"/>
              </a:rPr>
              <a:t>, A., Mariette, M. M., &amp; McKechnie, A. E. (2020). Avian mortality risk during heat waves will increase greatly in arid Australia during the 21st century. Conservation Physiology, 8(1), coaa048. </a:t>
            </a:r>
          </a:p>
          <a:p>
            <a:r>
              <a:rPr lang="en-US" sz="2000" dirty="0"/>
              <a:t>[2]</a:t>
            </a:r>
            <a:r>
              <a:rPr lang="en-US" sz="2000" err="1">
                <a:ea typeface="+mn-lt"/>
                <a:cs typeface="+mn-lt"/>
              </a:rPr>
              <a:t>Funghi</a:t>
            </a:r>
            <a:r>
              <a:rPr lang="en-US" sz="2000" dirty="0">
                <a:ea typeface="+mn-lt"/>
                <a:cs typeface="+mn-lt"/>
              </a:rPr>
              <a:t>, C., McCowan, L. S. C., Schuett, W., &amp; Griffith, S. C. (2019). High air temperatures induce temporal, spatial and social changes in the foraging </a:t>
            </a:r>
            <a:r>
              <a:rPr lang="en-US" sz="2000" err="1">
                <a:ea typeface="+mn-lt"/>
                <a:cs typeface="+mn-lt"/>
              </a:rPr>
              <a:t>behaviour</a:t>
            </a:r>
            <a:r>
              <a:rPr lang="en-US" sz="2000" dirty="0">
                <a:ea typeface="+mn-lt"/>
                <a:cs typeface="+mn-lt"/>
              </a:rPr>
              <a:t> of wild zebra finches. Animal </a:t>
            </a:r>
            <a:r>
              <a:rPr lang="en-US" sz="2000" err="1">
                <a:ea typeface="+mn-lt"/>
                <a:cs typeface="+mn-lt"/>
              </a:rPr>
              <a:t>Behaviour</a:t>
            </a:r>
            <a:r>
              <a:rPr lang="en-US" sz="2000" dirty="0">
                <a:ea typeface="+mn-lt"/>
                <a:cs typeface="+mn-lt"/>
              </a:rPr>
              <a:t>, 149, 33–43. https://doi.org/10.1016/j.anbehav.2019.01.004 </a:t>
            </a:r>
          </a:p>
        </p:txBody>
      </p:sp>
      <p:pic>
        <p:nvPicPr>
          <p:cNvPr id="42" name="Picture 41" descr="A white letter on an orange background&#10;&#10;AI-generated content may be incorrect.">
            <a:extLst>
              <a:ext uri="{FF2B5EF4-FFF2-40B4-BE49-F238E27FC236}">
                <a16:creationId xmlns:a16="http://schemas.microsoft.com/office/drawing/2014/main" id="{DCDC057F-10AB-8A72-F927-2E9C6B237316}"/>
              </a:ext>
            </a:extLst>
          </p:cNvPr>
          <p:cNvPicPr>
            <a:picLocks noChangeAspect="1"/>
          </p:cNvPicPr>
          <p:nvPr/>
        </p:nvPicPr>
        <p:blipFill>
          <a:blip r:embed="rId4"/>
          <a:stretch>
            <a:fillRect/>
          </a:stretch>
        </p:blipFill>
        <p:spPr>
          <a:xfrm>
            <a:off x="35637416" y="1342665"/>
            <a:ext cx="2151945" cy="2230966"/>
          </a:xfrm>
          <a:prstGeom prst="rect">
            <a:avLst/>
          </a:prstGeom>
        </p:spPr>
      </p:pic>
      <p:pic>
        <p:nvPicPr>
          <p:cNvPr id="4" name="Picture 3" descr="A logo of a globe with a gold cogwheel&#10;&#10;AI-generated content may be incorrect.">
            <a:extLst>
              <a:ext uri="{FF2B5EF4-FFF2-40B4-BE49-F238E27FC236}">
                <a16:creationId xmlns:a16="http://schemas.microsoft.com/office/drawing/2014/main" id="{69BAD601-000A-C387-922A-B973F4BC9E5E}"/>
              </a:ext>
            </a:extLst>
          </p:cNvPr>
          <p:cNvPicPr>
            <a:picLocks noChangeAspect="1"/>
          </p:cNvPicPr>
          <p:nvPr/>
        </p:nvPicPr>
        <p:blipFill>
          <a:blip r:embed="rId5"/>
          <a:stretch>
            <a:fillRect/>
          </a:stretch>
        </p:blipFill>
        <p:spPr>
          <a:xfrm>
            <a:off x="-10583" y="965729"/>
            <a:ext cx="3073400" cy="2949575"/>
          </a:xfrm>
          <a:prstGeom prst="rect">
            <a:avLst/>
          </a:prstGeom>
        </p:spPr>
      </p:pic>
      <p:sp>
        <p:nvSpPr>
          <p:cNvPr id="22" name="TextBox 21">
            <a:extLst>
              <a:ext uri="{FF2B5EF4-FFF2-40B4-BE49-F238E27FC236}">
                <a16:creationId xmlns:a16="http://schemas.microsoft.com/office/drawing/2014/main" id="{CF22FB9E-6E6B-F8F8-1551-A6245D0E61E1}"/>
              </a:ext>
            </a:extLst>
          </p:cNvPr>
          <p:cNvSpPr txBox="1"/>
          <p:nvPr/>
        </p:nvSpPr>
        <p:spPr>
          <a:xfrm>
            <a:off x="22644627" y="5059346"/>
            <a:ext cx="1090692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Results</a:t>
            </a:r>
            <a:endParaRPr lang="en-US" sz="1586"/>
          </a:p>
        </p:txBody>
      </p:sp>
      <p:sp>
        <p:nvSpPr>
          <p:cNvPr id="26" name="TextBox 25">
            <a:extLst>
              <a:ext uri="{FF2B5EF4-FFF2-40B4-BE49-F238E27FC236}">
                <a16:creationId xmlns:a16="http://schemas.microsoft.com/office/drawing/2014/main" id="{DC7023AE-D013-BC68-B5EE-3D8EF11225C9}"/>
              </a:ext>
            </a:extLst>
          </p:cNvPr>
          <p:cNvSpPr txBox="1"/>
          <p:nvPr/>
        </p:nvSpPr>
        <p:spPr>
          <a:xfrm>
            <a:off x="24568075" y="18439237"/>
            <a:ext cx="599966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Discussion</a:t>
            </a:r>
            <a:endParaRPr lang="en-US" sz="1586"/>
          </a:p>
        </p:txBody>
      </p:sp>
      <p:sp>
        <p:nvSpPr>
          <p:cNvPr id="39" name="Rectangle: Rounded Corners 5">
            <a:extLst>
              <a:ext uri="{FF2B5EF4-FFF2-40B4-BE49-F238E27FC236}">
                <a16:creationId xmlns:a16="http://schemas.microsoft.com/office/drawing/2014/main" id="{0C50CBA5-B0E4-2344-7A3A-CE2944FA1415}"/>
              </a:ext>
            </a:extLst>
          </p:cNvPr>
          <p:cNvSpPr/>
          <p:nvPr/>
        </p:nvSpPr>
        <p:spPr>
          <a:xfrm>
            <a:off x="16896031" y="22914175"/>
            <a:ext cx="20982862" cy="1309605"/>
          </a:xfrm>
          <a:prstGeom prst="rect">
            <a:avLst/>
          </a:prstGeom>
          <a:solidFill>
            <a:srgbClr val="FFBD73"/>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40" name="TextBox 39">
            <a:extLst>
              <a:ext uri="{FF2B5EF4-FFF2-40B4-BE49-F238E27FC236}">
                <a16:creationId xmlns:a16="http://schemas.microsoft.com/office/drawing/2014/main" id="{C00E7189-8305-889A-3B7E-A5B58B66C140}"/>
              </a:ext>
            </a:extLst>
          </p:cNvPr>
          <p:cNvSpPr txBox="1"/>
          <p:nvPr/>
        </p:nvSpPr>
        <p:spPr>
          <a:xfrm>
            <a:off x="16896030" y="24441392"/>
            <a:ext cx="210082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marL="685800" indent="-685800">
              <a:buFont typeface="Arial" panose="020B0604020202020204" pitchFamily="34" charset="0"/>
              <a:buChar char="•"/>
            </a:pPr>
            <a:r>
              <a:rPr lang="en-US" sz="4000" dirty="0"/>
              <a:t>Examine other </a:t>
            </a:r>
            <a:r>
              <a:rPr lang="en-US" sz="4000" b="1" dirty="0"/>
              <a:t>facets of social behavior</a:t>
            </a:r>
            <a:r>
              <a:rPr lang="en-US" sz="4000" dirty="0"/>
              <a:t>, like vocal interaction, in this context. </a:t>
            </a:r>
          </a:p>
          <a:p>
            <a:pPr marL="685800" indent="-685800">
              <a:buFont typeface="Arial" panose="020B0604020202020204" pitchFamily="34" charset="0"/>
              <a:buChar char="•"/>
            </a:pPr>
            <a:r>
              <a:rPr lang="en-US" sz="4000" dirty="0"/>
              <a:t>Examine </a:t>
            </a:r>
            <a:r>
              <a:rPr lang="en-US" sz="4000" b="1" dirty="0"/>
              <a:t>thermoregulation in different social</a:t>
            </a:r>
            <a:r>
              <a:rPr lang="en-US" sz="4000" dirty="0"/>
              <a:t> </a:t>
            </a:r>
            <a:r>
              <a:rPr lang="en-US" sz="4000" b="1" dirty="0"/>
              <a:t>contexts.</a:t>
            </a:r>
          </a:p>
        </p:txBody>
      </p:sp>
      <p:sp>
        <p:nvSpPr>
          <p:cNvPr id="45" name="TextBox 44">
            <a:extLst>
              <a:ext uri="{FF2B5EF4-FFF2-40B4-BE49-F238E27FC236}">
                <a16:creationId xmlns:a16="http://schemas.microsoft.com/office/drawing/2014/main" id="{451DEBB4-7211-FA20-A8AC-FE35A3977130}"/>
              </a:ext>
            </a:extLst>
          </p:cNvPr>
          <p:cNvSpPr txBox="1"/>
          <p:nvPr/>
        </p:nvSpPr>
        <p:spPr>
          <a:xfrm>
            <a:off x="22797874" y="23121148"/>
            <a:ext cx="931429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Future Directions</a:t>
            </a:r>
            <a:endParaRPr lang="en-US" sz="1586"/>
          </a:p>
        </p:txBody>
      </p:sp>
      <p:sp>
        <p:nvSpPr>
          <p:cNvPr id="48" name="Rectangle: Rounded Corners 5">
            <a:extLst>
              <a:ext uri="{FF2B5EF4-FFF2-40B4-BE49-F238E27FC236}">
                <a16:creationId xmlns:a16="http://schemas.microsoft.com/office/drawing/2014/main" id="{4779D36E-808A-CF2C-91C2-C4DF0E6DDF9F}"/>
              </a:ext>
            </a:extLst>
          </p:cNvPr>
          <p:cNvSpPr/>
          <p:nvPr/>
        </p:nvSpPr>
        <p:spPr>
          <a:xfrm>
            <a:off x="375659" y="16598648"/>
            <a:ext cx="16477497" cy="1181844"/>
          </a:xfrm>
          <a:prstGeom prst="rect">
            <a:avLst/>
          </a:prstGeom>
          <a:solidFill>
            <a:srgbClr val="FFBD73"/>
          </a:solidFill>
          <a:ln w="57150">
            <a:solidFill>
              <a:srgbClr val="FFBD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sp>
        <p:nvSpPr>
          <p:cNvPr id="18" name="TextBox 17">
            <a:extLst>
              <a:ext uri="{FF2B5EF4-FFF2-40B4-BE49-F238E27FC236}">
                <a16:creationId xmlns:a16="http://schemas.microsoft.com/office/drawing/2014/main" id="{F948E96F-FF56-57C0-3CBB-11C19F335C65}"/>
              </a:ext>
            </a:extLst>
          </p:cNvPr>
          <p:cNvSpPr txBox="1"/>
          <p:nvPr/>
        </p:nvSpPr>
        <p:spPr>
          <a:xfrm>
            <a:off x="4043192" y="16664835"/>
            <a:ext cx="764004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6000" b="1"/>
              <a:t>Methods</a:t>
            </a:r>
            <a:endParaRPr lang="en-US" sz="1586"/>
          </a:p>
        </p:txBody>
      </p:sp>
      <p:sp>
        <p:nvSpPr>
          <p:cNvPr id="19" name="TextBox 18">
            <a:extLst>
              <a:ext uri="{FF2B5EF4-FFF2-40B4-BE49-F238E27FC236}">
                <a16:creationId xmlns:a16="http://schemas.microsoft.com/office/drawing/2014/main" id="{71BF02DA-E1A1-9E47-DF74-7BA223344199}"/>
              </a:ext>
            </a:extLst>
          </p:cNvPr>
          <p:cNvSpPr txBox="1"/>
          <p:nvPr/>
        </p:nvSpPr>
        <p:spPr>
          <a:xfrm>
            <a:off x="515253" y="17899741"/>
            <a:ext cx="7859320"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marL="285750" indent="-285750">
              <a:buFont typeface="Arial"/>
              <a:buChar char="•"/>
            </a:pPr>
            <a:r>
              <a:rPr lang="en-US" sz="4000" dirty="0"/>
              <a:t>10 male pairs</a:t>
            </a:r>
          </a:p>
          <a:p>
            <a:pPr marL="285750" indent="-285750">
              <a:buFont typeface="Arial"/>
              <a:buChar char="•"/>
            </a:pPr>
            <a:r>
              <a:rPr lang="en-US" sz="4000" dirty="0"/>
              <a:t>3-hr temp trial. Each hour a different temp</a:t>
            </a:r>
          </a:p>
          <a:p>
            <a:pPr marL="285750" indent="-285750">
              <a:buFont typeface="Arial"/>
              <a:buChar char="•"/>
            </a:pPr>
            <a:r>
              <a:rPr lang="en-US" sz="4000" dirty="0"/>
              <a:t>Each temp selected within a range (32-34, 37-39, 40-42°C)</a:t>
            </a:r>
          </a:p>
          <a:p>
            <a:pPr marL="285750" indent="-285750">
              <a:buFont typeface="Arial"/>
              <a:buChar char="•"/>
            </a:pPr>
            <a:r>
              <a:rPr lang="en-US" sz="4000" dirty="0"/>
              <a:t>Last 30-min of each hour scored for:</a:t>
            </a:r>
          </a:p>
          <a:p>
            <a:pPr marL="742950" lvl="1" indent="-285750">
              <a:buFont typeface="Arial"/>
              <a:buChar char="•"/>
            </a:pPr>
            <a:r>
              <a:rPr lang="en-US" sz="4000" dirty="0"/>
              <a:t>Physical contact</a:t>
            </a:r>
          </a:p>
          <a:p>
            <a:pPr marL="742950" lvl="1" indent="-285750">
              <a:buFont typeface="Arial"/>
              <a:buChar char="•"/>
            </a:pPr>
            <a:r>
              <a:rPr lang="en-US" sz="4000" dirty="0"/>
              <a:t>Panting</a:t>
            </a:r>
          </a:p>
          <a:p>
            <a:pPr marL="285750" indent="-285750">
              <a:buFont typeface="Arial"/>
              <a:buChar char="•"/>
            </a:pPr>
            <a:r>
              <a:rPr lang="en-US" sz="4000" dirty="0"/>
              <a:t>Data analyzed using negative binominal mixed effect models</a:t>
            </a:r>
          </a:p>
        </p:txBody>
      </p:sp>
      <p:sp>
        <p:nvSpPr>
          <p:cNvPr id="28" name="TextBox 27">
            <a:extLst>
              <a:ext uri="{FF2B5EF4-FFF2-40B4-BE49-F238E27FC236}">
                <a16:creationId xmlns:a16="http://schemas.microsoft.com/office/drawing/2014/main" id="{C795B8E1-4242-AFC7-FC0B-0B52F857119F}"/>
              </a:ext>
            </a:extLst>
          </p:cNvPr>
          <p:cNvSpPr txBox="1"/>
          <p:nvPr/>
        </p:nvSpPr>
        <p:spPr>
          <a:xfrm>
            <a:off x="16790898" y="16663120"/>
            <a:ext cx="21114838" cy="1323439"/>
          </a:xfrm>
          <a:prstGeom prst="rect">
            <a:avLst/>
          </a:prstGeom>
          <a:noFill/>
        </p:spPr>
        <p:txBody>
          <a:bodyPr wrap="square" lIns="91440" tIns="45720" rIns="91440" bIns="45720" anchor="t">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defRPr/>
            </a:pPr>
            <a:r>
              <a:rPr lang="en-US" sz="4000" dirty="0">
                <a:solidFill>
                  <a:prstClr val="black"/>
                </a:solidFill>
                <a:latin typeface="Aptos" panose="020B0004020202020204"/>
                <a:ea typeface="+mn-lt"/>
                <a:cs typeface="+mn-lt"/>
              </a:rPr>
              <a:t>We found </a:t>
            </a:r>
            <a:r>
              <a:rPr lang="en-US" sz="4000" b="1" dirty="0">
                <a:solidFill>
                  <a:prstClr val="black"/>
                </a:solidFill>
                <a:latin typeface="Aptos" panose="020B0004020202020204"/>
                <a:ea typeface="+mn-lt"/>
                <a:cs typeface="+mn-lt"/>
              </a:rPr>
              <a:t>panting significantly increased</a:t>
            </a:r>
            <a:r>
              <a:rPr lang="en-US" sz="4000" dirty="0">
                <a:solidFill>
                  <a:prstClr val="black"/>
                </a:solidFill>
                <a:latin typeface="Aptos" panose="020B0004020202020204"/>
                <a:ea typeface="+mn-lt"/>
                <a:cs typeface="+mn-lt"/>
              </a:rPr>
              <a:t> with </a:t>
            </a:r>
            <a:r>
              <a:rPr lang="en-US" sz="4000" dirty="0">
                <a:solidFill>
                  <a:prstClr val="black"/>
                </a:solidFill>
                <a:ea typeface="+mn-lt"/>
                <a:cs typeface="+mn-lt"/>
              </a:rPr>
              <a:t>temperature (p&lt;0.01).</a:t>
            </a:r>
          </a:p>
          <a:p>
            <a:pPr marR="0" lvl="0" algn="ctr" defTabSz="914400" rtl="0" eaLnBrk="1" fontAlgn="auto" latinLnBrk="0" hangingPunct="1">
              <a:lnSpc>
                <a:spcPct val="100000"/>
              </a:lnSpc>
              <a:spcBef>
                <a:spcPts val="0"/>
              </a:spcBef>
              <a:spcAft>
                <a:spcPts val="0"/>
              </a:spcAft>
              <a:buClrTx/>
              <a:buSzTx/>
              <a:tabLst/>
              <a:defRPr/>
            </a:pPr>
            <a:r>
              <a:rPr lang="en-US" sz="4000" dirty="0">
                <a:solidFill>
                  <a:prstClr val="black"/>
                </a:solidFill>
                <a:latin typeface="Aptos" panose="020B0004020202020204"/>
                <a:ea typeface="+mn-lt"/>
                <a:cs typeface="+mn-lt"/>
              </a:rPr>
              <a:t> There was no significant relationship between physical contact and temperature (p&gt;0.05).</a:t>
            </a:r>
          </a:p>
        </p:txBody>
      </p:sp>
      <p:pic>
        <p:nvPicPr>
          <p:cNvPr id="17" name="Picture 16" descr="A couple of birds on a branch&#10;&#10;AI-generated content may be incorrect.">
            <a:extLst>
              <a:ext uri="{FF2B5EF4-FFF2-40B4-BE49-F238E27FC236}">
                <a16:creationId xmlns:a16="http://schemas.microsoft.com/office/drawing/2014/main" id="{EB311B04-47CC-FC97-E76A-DDC5636489A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5129" y="11418359"/>
            <a:ext cx="6252213" cy="5155712"/>
          </a:xfrm>
          <a:prstGeom prst="rect">
            <a:avLst/>
          </a:prstGeom>
          <a:ln w="6350">
            <a:solidFill>
              <a:srgbClr val="FFBD73"/>
            </a:solidFill>
          </a:ln>
        </p:spPr>
      </p:pic>
      <p:sp>
        <p:nvSpPr>
          <p:cNvPr id="21" name="TextBox 20">
            <a:extLst>
              <a:ext uri="{FF2B5EF4-FFF2-40B4-BE49-F238E27FC236}">
                <a16:creationId xmlns:a16="http://schemas.microsoft.com/office/drawing/2014/main" id="{5C05B66D-2668-52DD-274F-FEF7DB98EE6F}"/>
              </a:ext>
            </a:extLst>
          </p:cNvPr>
          <p:cNvSpPr txBox="1"/>
          <p:nvPr/>
        </p:nvSpPr>
        <p:spPr>
          <a:xfrm>
            <a:off x="583986" y="16275958"/>
            <a:ext cx="8403911" cy="230832"/>
          </a:xfrm>
          <a:prstGeom prst="rect">
            <a:avLst/>
          </a:prstGeom>
          <a:noFill/>
        </p:spPr>
        <p:txBody>
          <a:bodyPr wrap="square" rtlCol="0">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r>
              <a:rPr lang="en-US" sz="900">
                <a:hlinkClick r:id="rId7" tooltip="https://www.flickr.com/photos/sunphlo/9521173315/"/>
              </a:rPr>
              <a:t>This Photo</a:t>
            </a:r>
            <a:r>
              <a:rPr lang="en-US" sz="900"/>
              <a:t> by Unknown Author is licensed under </a:t>
            </a:r>
            <a:r>
              <a:rPr lang="en-US" sz="900">
                <a:hlinkClick r:id="rId8" tooltip="https://creativecommons.org/licenses/by-nc-nd/3.0/"/>
              </a:rPr>
              <a:t>CC BY-NC-ND</a:t>
            </a:r>
            <a:endParaRPr lang="en-US" sz="900"/>
          </a:p>
        </p:txBody>
      </p:sp>
      <p:pic>
        <p:nvPicPr>
          <p:cNvPr id="23" name="Picture 22" descr="A qr code with a bird head&#10;&#10;AI-generated content may be incorrect.">
            <a:extLst>
              <a:ext uri="{FF2B5EF4-FFF2-40B4-BE49-F238E27FC236}">
                <a16:creationId xmlns:a16="http://schemas.microsoft.com/office/drawing/2014/main" id="{CD56140D-83CB-98C6-F4DE-83798C46532D}"/>
              </a:ext>
            </a:extLst>
          </p:cNvPr>
          <p:cNvPicPr>
            <a:picLocks noChangeAspect="1"/>
          </p:cNvPicPr>
          <p:nvPr/>
        </p:nvPicPr>
        <p:blipFill>
          <a:blip r:embed="rId9"/>
          <a:stretch>
            <a:fillRect/>
          </a:stretch>
        </p:blipFill>
        <p:spPr>
          <a:xfrm>
            <a:off x="33188134" y="1387345"/>
            <a:ext cx="2168546" cy="2202247"/>
          </a:xfrm>
          <a:prstGeom prst="rect">
            <a:avLst/>
          </a:prstGeom>
        </p:spPr>
      </p:pic>
      <p:pic>
        <p:nvPicPr>
          <p:cNvPr id="25" name="Picture 24" descr="A person smiling for the camera&#10;&#10;AI-generated content may be incorrect.">
            <a:extLst>
              <a:ext uri="{FF2B5EF4-FFF2-40B4-BE49-F238E27FC236}">
                <a16:creationId xmlns:a16="http://schemas.microsoft.com/office/drawing/2014/main" id="{FC9C5A52-16B3-976A-89FA-52C5C99689BE}"/>
              </a:ext>
            </a:extLst>
          </p:cNvPr>
          <p:cNvPicPr>
            <a:picLocks noChangeAspect="1"/>
          </p:cNvPicPr>
          <p:nvPr/>
        </p:nvPicPr>
        <p:blipFill>
          <a:blip r:embed="rId10"/>
          <a:srcRect l="14622" t="-1892" r="20570" b="-195"/>
          <a:stretch>
            <a:fillRect/>
          </a:stretch>
        </p:blipFill>
        <p:spPr>
          <a:xfrm>
            <a:off x="196002" y="26558185"/>
            <a:ext cx="2442791" cy="2594752"/>
          </a:xfrm>
          <a:prstGeom prst="rect">
            <a:avLst/>
          </a:prstGeom>
        </p:spPr>
      </p:pic>
      <p:sp>
        <p:nvSpPr>
          <p:cNvPr id="27" name="TextBox 26">
            <a:extLst>
              <a:ext uri="{FF2B5EF4-FFF2-40B4-BE49-F238E27FC236}">
                <a16:creationId xmlns:a16="http://schemas.microsoft.com/office/drawing/2014/main" id="{767CB0EF-9F61-F05F-7852-0746449225D4}"/>
              </a:ext>
            </a:extLst>
          </p:cNvPr>
          <p:cNvSpPr txBox="1"/>
          <p:nvPr/>
        </p:nvSpPr>
        <p:spPr>
          <a:xfrm>
            <a:off x="5238670" y="97247"/>
            <a:ext cx="28418446" cy="2800767"/>
          </a:xfrm>
          <a:prstGeom prst="rect">
            <a:avLst/>
          </a:prstGeom>
          <a:noFill/>
        </p:spPr>
        <p:txBody>
          <a:bodyPr wrap="square" lIns="91440" tIns="45720" rIns="91440" bIns="45720" anchor="t">
            <a:spAutoFit/>
          </a:bodyP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r>
              <a:rPr lang="en-US" sz="8800" b="1">
                <a:ea typeface="+mn-lt"/>
                <a:cs typeface="+mn-lt"/>
              </a:rPr>
              <a:t>Investigating the impact of temperature on male zebra finch (</a:t>
            </a:r>
            <a:r>
              <a:rPr lang="en-US" sz="8800" b="1" i="1" err="1">
                <a:ea typeface="+mn-lt"/>
                <a:cs typeface="+mn-lt"/>
              </a:rPr>
              <a:t>Taeniopygia</a:t>
            </a:r>
            <a:r>
              <a:rPr lang="en-US" sz="8800" b="1" i="1">
                <a:ea typeface="+mn-lt"/>
                <a:cs typeface="+mn-lt"/>
              </a:rPr>
              <a:t> castanotis</a:t>
            </a:r>
            <a:r>
              <a:rPr lang="en-US" sz="8800" b="1">
                <a:ea typeface="+mn-lt"/>
                <a:cs typeface="+mn-lt"/>
              </a:rPr>
              <a:t>) social interactions</a:t>
            </a:r>
          </a:p>
        </p:txBody>
      </p:sp>
      <p:pic>
        <p:nvPicPr>
          <p:cNvPr id="12" name="Picture 11" descr="A graph of different types of air temperature&#10;&#10;AI-generated content may be incorrect.">
            <a:extLst>
              <a:ext uri="{FF2B5EF4-FFF2-40B4-BE49-F238E27FC236}">
                <a16:creationId xmlns:a16="http://schemas.microsoft.com/office/drawing/2014/main" id="{8C1BBA39-1F6C-B336-E383-0DAB3B277CCB}"/>
              </a:ext>
            </a:extLst>
          </p:cNvPr>
          <p:cNvPicPr>
            <a:picLocks noChangeAspect="1"/>
          </p:cNvPicPr>
          <p:nvPr/>
        </p:nvPicPr>
        <p:blipFill>
          <a:blip r:embed="rId11"/>
          <a:stretch>
            <a:fillRect/>
          </a:stretch>
        </p:blipFill>
        <p:spPr>
          <a:xfrm>
            <a:off x="21702693" y="6322743"/>
            <a:ext cx="12178459" cy="10131531"/>
          </a:xfrm>
          <a:prstGeom prst="rect">
            <a:avLst/>
          </a:prstGeom>
        </p:spPr>
      </p:pic>
      <p:pic>
        <p:nvPicPr>
          <p:cNvPr id="30" name="Picture 29" descr="A graph with lines and numbers&#10;&#10;AI-generated content may be incorrect.">
            <a:extLst>
              <a:ext uri="{FF2B5EF4-FFF2-40B4-BE49-F238E27FC236}">
                <a16:creationId xmlns:a16="http://schemas.microsoft.com/office/drawing/2014/main" id="{AD9B23AF-005B-3FC1-1B66-6C0445D595F0}"/>
              </a:ext>
            </a:extLst>
          </p:cNvPr>
          <p:cNvPicPr>
            <a:picLocks noChangeAspect="1"/>
          </p:cNvPicPr>
          <p:nvPr/>
        </p:nvPicPr>
        <p:blipFill>
          <a:blip r:embed="rId12"/>
          <a:stretch>
            <a:fillRect/>
          </a:stretch>
        </p:blipFill>
        <p:spPr>
          <a:xfrm>
            <a:off x="8733525" y="17858015"/>
            <a:ext cx="8053879" cy="7692021"/>
          </a:xfrm>
          <a:prstGeom prst="rect">
            <a:avLst/>
          </a:prstGeom>
        </p:spPr>
      </p:pic>
      <p:sp>
        <p:nvSpPr>
          <p:cNvPr id="14" name="Oval 13">
            <a:extLst>
              <a:ext uri="{FF2B5EF4-FFF2-40B4-BE49-F238E27FC236}">
                <a16:creationId xmlns:a16="http://schemas.microsoft.com/office/drawing/2014/main" id="{04237094-E929-1EEF-57D8-B4E5F1E60A4C}"/>
              </a:ext>
            </a:extLst>
          </p:cNvPr>
          <p:cNvSpPr/>
          <p:nvPr/>
        </p:nvSpPr>
        <p:spPr>
          <a:xfrm>
            <a:off x="3055095" y="1112586"/>
            <a:ext cx="2705488" cy="2626310"/>
          </a:xfrm>
          <a:prstGeom prst="ellipse">
            <a:avLst/>
          </a:prstGeom>
          <a:solidFill>
            <a:schemeClr val="bg1"/>
          </a:solidFill>
          <a:ln>
            <a:solidFill>
              <a:srgbClr val="FF9D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805495" rtl="0" eaLnBrk="1" latinLnBrk="0" hangingPunct="1">
              <a:defRPr sz="1586" kern="1200">
                <a:solidFill>
                  <a:schemeClr val="tx1"/>
                </a:solidFill>
                <a:latin typeface="+mn-lt"/>
                <a:ea typeface="+mn-ea"/>
                <a:cs typeface="+mn-cs"/>
              </a:defRPr>
            </a:lvl1pPr>
            <a:lvl2pPr marL="402747" algn="l" defTabSz="805495" rtl="0" eaLnBrk="1" latinLnBrk="0" hangingPunct="1">
              <a:defRPr sz="1586" kern="1200">
                <a:solidFill>
                  <a:schemeClr val="tx1"/>
                </a:solidFill>
                <a:latin typeface="+mn-lt"/>
                <a:ea typeface="+mn-ea"/>
                <a:cs typeface="+mn-cs"/>
              </a:defRPr>
            </a:lvl2pPr>
            <a:lvl3pPr marL="805495" algn="l" defTabSz="805495" rtl="0" eaLnBrk="1" latinLnBrk="0" hangingPunct="1">
              <a:defRPr sz="1586" kern="1200">
                <a:solidFill>
                  <a:schemeClr val="tx1"/>
                </a:solidFill>
                <a:latin typeface="+mn-lt"/>
                <a:ea typeface="+mn-ea"/>
                <a:cs typeface="+mn-cs"/>
              </a:defRPr>
            </a:lvl3pPr>
            <a:lvl4pPr marL="1208242" algn="l" defTabSz="805495" rtl="0" eaLnBrk="1" latinLnBrk="0" hangingPunct="1">
              <a:defRPr sz="1586" kern="1200">
                <a:solidFill>
                  <a:schemeClr val="tx1"/>
                </a:solidFill>
                <a:latin typeface="+mn-lt"/>
                <a:ea typeface="+mn-ea"/>
                <a:cs typeface="+mn-cs"/>
              </a:defRPr>
            </a:lvl4pPr>
            <a:lvl5pPr marL="1610990" algn="l" defTabSz="805495" rtl="0" eaLnBrk="1" latinLnBrk="0" hangingPunct="1">
              <a:defRPr sz="1586" kern="1200">
                <a:solidFill>
                  <a:schemeClr val="tx1"/>
                </a:solidFill>
                <a:latin typeface="+mn-lt"/>
                <a:ea typeface="+mn-ea"/>
                <a:cs typeface="+mn-cs"/>
              </a:defRPr>
            </a:lvl5pPr>
            <a:lvl6pPr marL="2013737" algn="l" defTabSz="805495" rtl="0" eaLnBrk="1" latinLnBrk="0" hangingPunct="1">
              <a:defRPr sz="1586" kern="1200">
                <a:solidFill>
                  <a:schemeClr val="tx1"/>
                </a:solidFill>
                <a:latin typeface="+mn-lt"/>
                <a:ea typeface="+mn-ea"/>
                <a:cs typeface="+mn-cs"/>
              </a:defRPr>
            </a:lvl6pPr>
            <a:lvl7pPr marL="2416485" algn="l" defTabSz="805495" rtl="0" eaLnBrk="1" latinLnBrk="0" hangingPunct="1">
              <a:defRPr sz="1586" kern="1200">
                <a:solidFill>
                  <a:schemeClr val="tx1"/>
                </a:solidFill>
                <a:latin typeface="+mn-lt"/>
                <a:ea typeface="+mn-ea"/>
                <a:cs typeface="+mn-cs"/>
              </a:defRPr>
            </a:lvl7pPr>
            <a:lvl8pPr marL="2819232" algn="l" defTabSz="805495" rtl="0" eaLnBrk="1" latinLnBrk="0" hangingPunct="1">
              <a:defRPr sz="1586" kern="1200">
                <a:solidFill>
                  <a:schemeClr val="tx1"/>
                </a:solidFill>
                <a:latin typeface="+mn-lt"/>
                <a:ea typeface="+mn-ea"/>
                <a:cs typeface="+mn-cs"/>
              </a:defRPr>
            </a:lvl8pPr>
            <a:lvl9pPr marL="3221980" algn="l" defTabSz="805495" rtl="0" eaLnBrk="1" latinLnBrk="0" hangingPunct="1">
              <a:defRPr sz="1586" kern="1200">
                <a:solidFill>
                  <a:schemeClr val="tx1"/>
                </a:solidFill>
                <a:latin typeface="+mn-lt"/>
                <a:ea typeface="+mn-ea"/>
                <a:cs typeface="+mn-cs"/>
              </a:defRPr>
            </a:lvl9pPr>
          </a:lstStyle>
          <a:p>
            <a:pPr algn="ctr"/>
            <a:endParaRPr lang="en-US" sz="1586"/>
          </a:p>
        </p:txBody>
      </p:sp>
      <p:pic>
        <p:nvPicPr>
          <p:cNvPr id="32" name="Picture 31" descr="A logo with a lizard and a city in the background&#10;&#10;AI-generated content may be incorrect.">
            <a:extLst>
              <a:ext uri="{FF2B5EF4-FFF2-40B4-BE49-F238E27FC236}">
                <a16:creationId xmlns:a16="http://schemas.microsoft.com/office/drawing/2014/main" id="{890906A8-3212-2A83-F74E-30738E0B3BFA}"/>
              </a:ext>
            </a:extLst>
          </p:cNvPr>
          <p:cNvPicPr>
            <a:picLocks noChangeAspect="1"/>
          </p:cNvPicPr>
          <p:nvPr/>
        </p:nvPicPr>
        <p:blipFill>
          <a:blip r:embed="rId13"/>
          <a:stretch>
            <a:fillRect/>
          </a:stretch>
        </p:blipFill>
        <p:spPr>
          <a:xfrm>
            <a:off x="3063194" y="1171905"/>
            <a:ext cx="2725690" cy="2635073"/>
          </a:xfrm>
          <a:prstGeom prst="rect">
            <a:avLst/>
          </a:prstGeom>
        </p:spPr>
      </p:pic>
    </p:spTree>
    <p:extLst>
      <p:ext uri="{BB962C8B-B14F-4D97-AF65-F5344CB8AC3E}">
        <p14:creationId xmlns:p14="http://schemas.microsoft.com/office/powerpoint/2010/main" val="63818629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144</cp:revision>
  <dcterms:created xsi:type="dcterms:W3CDTF">2025-03-13T15:13:56Z</dcterms:created>
  <dcterms:modified xsi:type="dcterms:W3CDTF">2025-09-27T00:03:33Z</dcterms:modified>
</cp:coreProperties>
</file>