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25B8DA5-4E4B-45F8-AA39-457AF38EB596}" type="datetimeFigureOut">
              <a:rPr lang="en-US" smtClean="0"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A7122E1-9EA1-429F-9BDE-2519B1ECFC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Association Rules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Frequent </a:t>
            </a:r>
            <a:r>
              <a:rPr lang="en-US" b="1" dirty="0" err="1" smtClean="0"/>
              <a:t>Itemset</a:t>
            </a:r>
            <a:r>
              <a:rPr lang="en-US" b="1" dirty="0" smtClean="0"/>
              <a:t> Generation Strategies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7000"/>
            <a:ext cx="7351059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69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Association Rule Mining: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Apriori</a:t>
            </a:r>
            <a:r>
              <a:rPr lang="en-US" b="1" dirty="0"/>
              <a:t> principle</a:t>
            </a:r>
          </a:p>
          <a:p>
            <a:r>
              <a:rPr lang="en-US" dirty="0"/>
              <a:t>If an </a:t>
            </a:r>
            <a:r>
              <a:rPr lang="en-US" dirty="0" err="1"/>
              <a:t>itemset</a:t>
            </a:r>
            <a:r>
              <a:rPr lang="en-US" dirty="0"/>
              <a:t> is frequent, then all its subset must also be frequent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52057"/>
            <a:ext cx="56197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627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Association Rule </a:t>
            </a:r>
            <a:r>
              <a:rPr lang="en-US" dirty="0" smtClean="0"/>
              <a:t>Mining: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Apriori</a:t>
            </a:r>
            <a:r>
              <a:rPr lang="en-US" b="1" dirty="0" smtClean="0"/>
              <a:t> principle: Useful in pruning supersets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60579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55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Association Rule Mining: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Apriori</a:t>
            </a:r>
            <a:r>
              <a:rPr lang="en-US" b="1" dirty="0" smtClean="0"/>
              <a:t> Algorithm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2865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73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Association Rule Mining: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Apriori</a:t>
            </a:r>
            <a:r>
              <a:rPr lang="en-US" b="1" dirty="0" smtClean="0"/>
              <a:t> Algorithm</a:t>
            </a:r>
          </a:p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2438400"/>
            <a:ext cx="55911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90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Association Rule Mining: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Challenge</a:t>
            </a:r>
            <a:r>
              <a:rPr lang="en-US" dirty="0" smtClean="0"/>
              <a:t>: How to setup </a:t>
            </a:r>
            <a:r>
              <a:rPr lang="en-US" b="1" i="1" dirty="0" err="1" smtClean="0">
                <a:solidFill>
                  <a:srgbClr val="C00000"/>
                </a:solidFill>
              </a:rPr>
              <a:t>minsup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0866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158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Evaluation of Candidate Rules:</a:t>
            </a:r>
            <a:br>
              <a:rPr lang="en-US" dirty="0" smtClean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Confidence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Frequent </a:t>
            </a:r>
            <a:r>
              <a:rPr lang="en-US" sz="2800" dirty="0" err="1"/>
              <a:t>itemsets</a:t>
            </a:r>
            <a:r>
              <a:rPr lang="en-US" sz="2800" dirty="0"/>
              <a:t> can form candidate rules</a:t>
            </a:r>
          </a:p>
          <a:p>
            <a:r>
              <a:rPr lang="en-US" sz="2800" i="1" dirty="0">
                <a:solidFill>
                  <a:srgbClr val="FF0000"/>
                </a:solidFill>
              </a:rPr>
              <a:t>Confidence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measures the certainty of a rule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i="1" dirty="0">
                <a:solidFill>
                  <a:srgbClr val="FF0000"/>
                </a:solidFill>
              </a:rPr>
              <a:t>Minimum confidence </a:t>
            </a:r>
            <a:r>
              <a:rPr lang="en-US" sz="2800" dirty="0"/>
              <a:t>– predefined threshold</a:t>
            </a:r>
          </a:p>
          <a:p>
            <a:r>
              <a:rPr lang="en-US" sz="2800" dirty="0"/>
              <a:t>Problem with </a:t>
            </a:r>
            <a:r>
              <a:rPr lang="en-US" sz="2800" i="1" dirty="0"/>
              <a:t>confidence</a:t>
            </a:r>
          </a:p>
          <a:p>
            <a:pPr lvl="1"/>
            <a:r>
              <a:rPr lang="en-US" sz="2400" dirty="0"/>
              <a:t>Given a rule X-&gt;Y, confidence considers only the antecedent (X) and the co-occurrence of X and Y</a:t>
            </a:r>
          </a:p>
          <a:p>
            <a:pPr lvl="1"/>
            <a:r>
              <a:rPr lang="en-US" sz="2400" dirty="0"/>
              <a:t>Cannot tell if a rule contains true implication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81301"/>
            <a:ext cx="4415878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18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Evaluation of Candidate Rules:</a:t>
            </a:r>
            <a:br>
              <a:rPr lang="en-US" dirty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Lift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measures how much more often X and Y occur together than expected if </a:t>
            </a:r>
            <a:r>
              <a:rPr lang="en-US" sz="2800" dirty="0" smtClean="0"/>
              <a:t>they are statistically </a:t>
            </a:r>
            <a:r>
              <a:rPr lang="en-US" sz="2800" dirty="0"/>
              <a:t>independent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i="1" dirty="0" smtClean="0"/>
          </a:p>
          <a:p>
            <a:pPr lvl="1"/>
            <a:r>
              <a:rPr lang="en-US" sz="2400" i="1" dirty="0" smtClean="0"/>
              <a:t>Lift</a:t>
            </a:r>
            <a:r>
              <a:rPr lang="en-US" sz="2400" dirty="0" smtClean="0"/>
              <a:t> </a:t>
            </a:r>
            <a:r>
              <a:rPr lang="en-US" sz="2400" dirty="0"/>
              <a:t>= 1 if X and Y are statistically independent </a:t>
            </a:r>
          </a:p>
          <a:p>
            <a:pPr lvl="1"/>
            <a:r>
              <a:rPr lang="en-US" sz="2400" i="1" dirty="0"/>
              <a:t>Lift</a:t>
            </a:r>
            <a:r>
              <a:rPr lang="en-US" sz="2400" dirty="0"/>
              <a:t> &gt; 1 indicates the degree of usefulness of the rule</a:t>
            </a:r>
          </a:p>
          <a:p>
            <a:pPr lvl="1"/>
            <a:r>
              <a:rPr lang="en-US" sz="2400" dirty="0"/>
              <a:t>Example – in 1000 transactions, </a:t>
            </a:r>
          </a:p>
          <a:p>
            <a:pPr lvl="2"/>
            <a:r>
              <a:rPr lang="en-US" sz="2000" dirty="0"/>
              <a:t>If {milk, eggs} appears in 300, {milk} in 500, and {eggs} in 400, then Lift(milk-&gt;eggs) = 0.3/(0.5*0.4) = 1.5</a:t>
            </a:r>
          </a:p>
          <a:p>
            <a:pPr lvl="2"/>
            <a:r>
              <a:rPr lang="en-US" sz="2000" dirty="0"/>
              <a:t>If {milk, bread} appears in 400, {milk} in 500, and {bread} in 400, then Lift(milk-&gt;bread) = 0.4/(0.5*0.4) = 2.0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95600"/>
            <a:ext cx="4722188" cy="8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0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Evaluation of Candidate Rules:</a:t>
            </a:r>
            <a:br>
              <a:rPr lang="en-US" dirty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i="1" dirty="0">
                <a:solidFill>
                  <a:srgbClr val="FF0000"/>
                </a:solidFill>
              </a:rPr>
              <a:t>Leverage </a:t>
            </a:r>
            <a:r>
              <a:rPr lang="en-US" sz="2800" dirty="0"/>
              <a:t>measures the </a:t>
            </a:r>
            <a:r>
              <a:rPr lang="en-US" sz="2800" i="1" dirty="0"/>
              <a:t>difference</a:t>
            </a:r>
            <a:r>
              <a:rPr lang="en-US" sz="2800" dirty="0"/>
              <a:t> in the probability of X and Y appearing together compared to statistical independence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i="1" dirty="0"/>
              <a:t>Leverage</a:t>
            </a:r>
            <a:r>
              <a:rPr lang="en-US" sz="2400" dirty="0"/>
              <a:t> = 0 if X and Y are statistically independent </a:t>
            </a:r>
          </a:p>
          <a:p>
            <a:pPr lvl="1"/>
            <a:r>
              <a:rPr lang="en-US" sz="2400" i="1" dirty="0"/>
              <a:t>Leverage </a:t>
            </a:r>
            <a:r>
              <a:rPr lang="en-US" sz="2400" dirty="0"/>
              <a:t>&gt; 0 indicates degree of usefulness of rule</a:t>
            </a:r>
          </a:p>
          <a:p>
            <a:pPr lvl="1"/>
            <a:r>
              <a:rPr lang="en-US" sz="2400" dirty="0"/>
              <a:t>Example – in 1000 transactions, </a:t>
            </a:r>
          </a:p>
          <a:p>
            <a:pPr lvl="2"/>
            <a:r>
              <a:rPr lang="en-US" sz="2000" dirty="0"/>
              <a:t>If {milk, eggs} appears in 300, {milk} in 500, and {eggs} in 400, then Leverage(milk-&gt;eggs) = 0.3 - 0.5*0.4 = 0.1</a:t>
            </a:r>
          </a:p>
          <a:p>
            <a:pPr lvl="2"/>
            <a:r>
              <a:rPr lang="en-US" sz="2000" dirty="0"/>
              <a:t>If {milk, bread} appears in 400, {milk} in 500, and {bread} in 400, then Leverage (milk-&gt;bread) = 0.4 - 0.5*0.4 = 0.2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5600"/>
            <a:ext cx="7303476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1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frequent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high confidence</a:t>
            </a:r>
            <a:r>
              <a:rPr lang="en-US" alt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itemsets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are found by pre-specified minimum support and minimum confidence levels 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Measures like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lift</a:t>
            </a:r>
            <a:r>
              <a:rPr lang="en-US" alt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and/or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leverage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then ensure that interesting rules are identified rather than coincidental ones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However, some of the remaining rules may be considered subjectively uninteresting because they don’t yield unexpected profitable actions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E.g., rules like {paper} -&gt; {pencil}  are not interesting/meaningful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Incorporating </a:t>
            </a:r>
            <a:r>
              <a:rPr lang="en-US" altLang="en-US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subjective knowledge 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requires domain experts</a:t>
            </a:r>
          </a:p>
          <a:p>
            <a:pPr>
              <a:spcBef>
                <a:spcPct val="0"/>
              </a:spcBef>
              <a:spcAft>
                <a:spcPts val="120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Good rules provide valuable insights for institutions to improve their business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9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Association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finding frequent patterns, associations, correlations, or causal structures among sets of items or objects in transaction databases, relational databases, or other information repositories.</a:t>
            </a:r>
          </a:p>
          <a:p>
            <a:endParaRPr lang="en-US" dirty="0"/>
          </a:p>
          <a:p>
            <a:r>
              <a:rPr lang="en-US" b="1" dirty="0" smtClean="0"/>
              <a:t>Applications</a:t>
            </a:r>
          </a:p>
          <a:p>
            <a:pPr lvl="1"/>
            <a:r>
              <a:rPr lang="en-US" sz="2400" dirty="0" smtClean="0"/>
              <a:t>Basket data analysis</a:t>
            </a:r>
          </a:p>
          <a:p>
            <a:pPr lvl="1"/>
            <a:r>
              <a:rPr lang="en-US" sz="2400" dirty="0" smtClean="0"/>
              <a:t>Cross-selling marketing</a:t>
            </a:r>
          </a:p>
          <a:p>
            <a:pPr lvl="1"/>
            <a:r>
              <a:rPr lang="en-US" sz="2400" dirty="0" smtClean="0"/>
              <a:t>Catalog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9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Market-Basket Transactions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81200"/>
            <a:ext cx="60007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94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Association Rule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Given a set of transactions, find rules that will predict the occurrence of an item based on the occurrences of other items in the transaction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579"/>
            <a:ext cx="56483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89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Association Rule Mining: </a:t>
            </a:r>
            <a:br>
              <a:rPr lang="en-US" dirty="0" smtClean="0"/>
            </a:br>
            <a:r>
              <a:rPr lang="en-US" dirty="0" smtClean="0"/>
              <a:t>Finding Frequent Item Sets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46899"/>
            <a:ext cx="6505575" cy="405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81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Association Rule Mining: </a:t>
            </a:r>
            <a:br>
              <a:rPr lang="en-US" dirty="0"/>
            </a:br>
            <a:r>
              <a:rPr lang="en-US" dirty="0"/>
              <a:t>Finding Frequent Item Sets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57400"/>
            <a:ext cx="7188448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94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Association Rule Mining: </a:t>
            </a:r>
            <a:br>
              <a:rPr lang="en-US" dirty="0"/>
            </a:br>
            <a:r>
              <a:rPr lang="en-US" dirty="0"/>
              <a:t>Finding Frequent Item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Goal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086600" cy="3521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5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Association Rule </a:t>
            </a:r>
            <a:r>
              <a:rPr lang="en-US" dirty="0" smtClean="0"/>
              <a:t>Mining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75" y="1752600"/>
            <a:ext cx="7139888" cy="414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70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Two Step Approach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2667000"/>
            <a:ext cx="63912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8777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64</TotalTime>
  <Words>558</Words>
  <Application>Microsoft Office PowerPoint</Application>
  <PresentationFormat>On-screen Show (4:3)</PresentationFormat>
  <Paragraphs>79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Association Rules Mining</vt:lpstr>
      <vt:lpstr>What is Association Mining?</vt:lpstr>
      <vt:lpstr>Examples of Market-Basket Transactions</vt:lpstr>
      <vt:lpstr>What is Association Rule Mining?</vt:lpstr>
      <vt:lpstr>Association Rule Mining:  Finding Frequent Item Sets</vt:lpstr>
      <vt:lpstr>Association Rule Mining:  Finding Frequent Item Sets</vt:lpstr>
      <vt:lpstr>Association Rule Mining:  Finding Frequent Item Sets</vt:lpstr>
      <vt:lpstr>Association Rule Mining</vt:lpstr>
      <vt:lpstr>Association Rule Mining</vt:lpstr>
      <vt:lpstr>Association Rule Mining</vt:lpstr>
      <vt:lpstr>Association Rule Mining: Apriori Algorithm</vt:lpstr>
      <vt:lpstr>Association Rule Mining: Apriori Algorithm</vt:lpstr>
      <vt:lpstr>Association Rule Mining: Apriori Algorithm</vt:lpstr>
      <vt:lpstr>Association Rule Mining: Apriori Algorithm</vt:lpstr>
      <vt:lpstr>Association Rule Mining: Apriori Algorithm</vt:lpstr>
      <vt:lpstr>Evaluation of Candidate Rules: Confidence</vt:lpstr>
      <vt:lpstr>Evaluation of Candidate Rules: Lift</vt:lpstr>
      <vt:lpstr>Evaluation of Candidate Rules: Leverage</vt:lpstr>
      <vt:lpstr>Validation and Testing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Rules Mining</dc:title>
  <dc:creator>Sam Otim</dc:creator>
  <cp:lastModifiedBy>Sam Otim</cp:lastModifiedBy>
  <cp:revision>7</cp:revision>
  <dcterms:created xsi:type="dcterms:W3CDTF">2018-06-27T15:15:36Z</dcterms:created>
  <dcterms:modified xsi:type="dcterms:W3CDTF">2018-06-27T16:20:19Z</dcterms:modified>
</cp:coreProperties>
</file>