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9" r:id="rId1"/>
  </p:sldMasterIdLst>
  <p:notesMasterIdLst>
    <p:notesMasterId r:id="rId15"/>
  </p:notesMasterIdLst>
  <p:sldIdLst>
    <p:sldId id="256" r:id="rId2"/>
    <p:sldId id="279" r:id="rId3"/>
    <p:sldId id="265" r:id="rId4"/>
    <p:sldId id="266" r:id="rId5"/>
    <p:sldId id="268" r:id="rId6"/>
    <p:sldId id="274" r:id="rId7"/>
    <p:sldId id="270" r:id="rId8"/>
    <p:sldId id="257" r:id="rId9"/>
    <p:sldId id="269" r:id="rId10"/>
    <p:sldId id="275" r:id="rId11"/>
    <p:sldId id="276" r:id="rId12"/>
    <p:sldId id="277" r:id="rId13"/>
    <p:sldId id="280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107" d="100"/>
          <a:sy n="107" d="100"/>
        </p:scale>
        <p:origin x="-17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5/9/2018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E4606EA6-EFEA-4C30-9264-4F9291A5780D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E4606EA6-EFEA-4C30-9264-4F9291A5780D}" type="datetime1">
              <a:rPr lang="en-US" smtClean="0"/>
              <a:pPr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5/9/2018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066800" y="2114550"/>
            <a:ext cx="6934200" cy="131445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Sources of material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1200" dirty="0" err="1" smtClean="0"/>
              <a:t>Slideshare</a:t>
            </a:r>
            <a:r>
              <a:rPr lang="en-US" sz="1200" dirty="0" smtClean="0"/>
              <a:t> (</a:t>
            </a:r>
            <a:r>
              <a:rPr lang="en-US" sz="1200" dirty="0" err="1" smtClean="0"/>
              <a:t>michal</a:t>
            </a:r>
            <a:r>
              <a:rPr lang="en-US" sz="1200" dirty="0" smtClean="0"/>
              <a:t> </a:t>
            </a:r>
            <a:r>
              <a:rPr lang="en-US" sz="1200" dirty="0" err="1" smtClean="0"/>
              <a:t>lamont</a:t>
            </a:r>
            <a:r>
              <a:rPr lang="en-US" sz="1200" dirty="0" smtClean="0"/>
              <a:t>, Harvard university)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Business Intelligence Part 1: Multidimensional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Multidimensional </a:t>
            </a:r>
            <a:r>
              <a:rPr lang="en-US" sz="3600" b="1" dirty="0" smtClean="0"/>
              <a:t>Analysis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question is the slicing operation on the right trying to answer?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23632"/>
            <a:ext cx="4038600" cy="292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4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Multidimensional Analysis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Drill Down/Up </a:t>
            </a:r>
            <a:r>
              <a:rPr lang="en-US" sz="2400" dirty="0"/>
              <a:t>- navigating among levels of data ranging from the most summarized (up) to the most detailed (down)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Roll Up </a:t>
            </a:r>
            <a:r>
              <a:rPr lang="en-US" sz="2400" dirty="0"/>
              <a:t>- computing all of the data relationships for one or more dimensions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Pivot </a:t>
            </a:r>
            <a:r>
              <a:rPr lang="en-US" sz="2400" dirty="0"/>
              <a:t>- used to change the dimensional orientation of a report or an ad hoc query-page display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Roll up operation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51869"/>
            <a:ext cx="429017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Multidimensional Analysis </a:t>
            </a:r>
            <a:r>
              <a:rPr lang="en-US" sz="3600" b="1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Pivot Tables/Pivot Charts</a:t>
            </a:r>
          </a:p>
          <a:p>
            <a:r>
              <a:rPr lang="en-US" dirty="0" smtClean="0"/>
              <a:t>Can be implemented using Excel</a:t>
            </a:r>
          </a:p>
          <a:p>
            <a:r>
              <a:rPr lang="en-US" dirty="0" smtClean="0"/>
              <a:t>Can incorporate </a:t>
            </a:r>
            <a:r>
              <a:rPr lang="en-US" dirty="0" smtClean="0">
                <a:solidFill>
                  <a:srgbClr val="C00000"/>
                </a:solidFill>
              </a:rPr>
              <a:t>slicers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timelines</a:t>
            </a:r>
            <a:r>
              <a:rPr lang="en-US" dirty="0" smtClean="0"/>
              <a:t> to facilitate ad hoc analysis</a:t>
            </a:r>
          </a:p>
          <a:p>
            <a:r>
              <a:rPr lang="en-US" dirty="0" smtClean="0"/>
              <a:t>Focus of this course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2. Online Analytical Processing (OLAP)</a:t>
            </a:r>
          </a:p>
          <a:p>
            <a:r>
              <a:rPr lang="en-US" dirty="0" smtClean="0"/>
              <a:t>Database-based</a:t>
            </a:r>
          </a:p>
          <a:p>
            <a:r>
              <a:rPr lang="en-US" dirty="0" smtClean="0"/>
              <a:t>Often requires the use of a data warehouse or a data mart as a data source</a:t>
            </a:r>
          </a:p>
          <a:p>
            <a:r>
              <a:rPr lang="en-US" dirty="0" smtClean="0"/>
              <a:t>Beyond the scope of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5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Multidimensional analysis technique helps us to analyze data that is represented in more than one dimension.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By using multidimensional analysis operations such as slice/dice and dill-down/roll-up, we can quickly summarize multidimensional data.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In practice, multidimensional analysis can be implemented either by means of Pivot tables/Pivot charts (e.g., using Excel) or online analytical processing (OLAP) using OLAP tools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86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Learning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Define multidimensional analysis (MDA)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Explain the terminology associated with MDA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Explain the common operations performed in MDA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Illustrate how MDA is implemented in Excel using Pivot tables/Pivot charts</a:t>
            </a:r>
          </a:p>
        </p:txBody>
      </p:sp>
    </p:spTree>
    <p:extLst>
      <p:ext uri="{BB962C8B-B14F-4D97-AF65-F5344CB8AC3E}">
        <p14:creationId xmlns:p14="http://schemas.microsoft.com/office/powerpoint/2010/main" val="13197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Multidimensional Analysis?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Multi-Dimensional Analysis </a:t>
            </a:r>
            <a:r>
              <a:rPr lang="en-US" sz="2400" dirty="0"/>
              <a:t>is </a:t>
            </a:r>
            <a:r>
              <a:rPr lang="en-US" sz="2400" dirty="0" smtClean="0"/>
              <a:t>data </a:t>
            </a:r>
            <a:r>
              <a:rPr lang="en-US" sz="2400" dirty="0"/>
              <a:t>Analysis </a:t>
            </a:r>
            <a:r>
              <a:rPr lang="en-US" sz="2400" dirty="0" smtClean="0"/>
              <a:t>which </a:t>
            </a:r>
            <a:r>
              <a:rPr lang="en-US" sz="2400" dirty="0"/>
              <a:t>takes into account many different relationships, each of which represents a </a:t>
            </a:r>
            <a:r>
              <a:rPr lang="en-US" sz="2400" dirty="0" smtClean="0"/>
              <a:t>dimension.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Example</a:t>
            </a:r>
          </a:p>
          <a:p>
            <a:pPr lvl="1"/>
            <a:r>
              <a:rPr lang="en-US" sz="2000" dirty="0" smtClean="0"/>
              <a:t>Relationships </a:t>
            </a:r>
            <a:r>
              <a:rPr lang="en-US" sz="2000" dirty="0"/>
              <a:t>among sales by region, by quarter, </a:t>
            </a:r>
            <a:r>
              <a:rPr lang="en-US" sz="2000" dirty="0" smtClean="0"/>
              <a:t>by </a:t>
            </a:r>
            <a:r>
              <a:rPr lang="en-US" sz="2000" dirty="0"/>
              <a:t>product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0651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Multidimensional 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Terminology</a:t>
            </a:r>
          </a:p>
          <a:p>
            <a:r>
              <a:rPr lang="en-US" sz="2400" b="1" dirty="0" smtClean="0">
                <a:solidFill>
                  <a:srgbClr val="333399"/>
                </a:solidFill>
              </a:rPr>
              <a:t>Dimension</a:t>
            </a:r>
            <a:r>
              <a:rPr lang="en-US" sz="2400" dirty="0" smtClean="0"/>
              <a:t>: categorically consistent view of data</a:t>
            </a:r>
          </a:p>
          <a:p>
            <a:r>
              <a:rPr lang="en-US" sz="2400" dirty="0" smtClean="0"/>
              <a:t>Two test of dimensionality: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1. Can data about members be compared?</a:t>
            </a:r>
          </a:p>
          <a:p>
            <a:pPr lvl="1"/>
            <a:r>
              <a:rPr lang="en-US" sz="2000" dirty="0" smtClean="0"/>
              <a:t>E.g., sales numbers of one product compared to sales numbers of another product.</a:t>
            </a:r>
          </a:p>
          <a:p>
            <a:pPr marL="0" indent="0">
              <a:buNone/>
            </a:pPr>
            <a:r>
              <a:rPr lang="en-US" sz="2400" dirty="0" smtClean="0"/>
              <a:t>   2. Can data from members be aggregated into summaries?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E.g., Jan, Feb, and Mar aggregate together as Q1.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72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Multidimensional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Terminology</a:t>
            </a:r>
            <a:r>
              <a:rPr lang="en-US" sz="3200" b="1" dirty="0" smtClean="0"/>
              <a:t> </a:t>
            </a:r>
            <a:r>
              <a:rPr lang="en-US" sz="2400" dirty="0" smtClean="0"/>
              <a:t>contd</a:t>
            </a:r>
            <a:r>
              <a:rPr lang="en-US" sz="2400" dirty="0"/>
              <a:t>.</a:t>
            </a:r>
          </a:p>
          <a:p>
            <a:r>
              <a:rPr lang="en-US" sz="2400" b="1" dirty="0" smtClean="0">
                <a:solidFill>
                  <a:srgbClr val="333399"/>
                </a:solidFill>
              </a:rPr>
              <a:t>Dimension </a:t>
            </a:r>
            <a:r>
              <a:rPr lang="en-US" sz="2400" b="1" dirty="0">
                <a:solidFill>
                  <a:srgbClr val="333399"/>
                </a:solidFill>
              </a:rPr>
              <a:t>Title</a:t>
            </a:r>
            <a:r>
              <a:rPr lang="en-US" sz="2400" dirty="0"/>
              <a:t>: name/identifier used to make the dimension </a:t>
            </a:r>
            <a:r>
              <a:rPr lang="en-US" sz="2400" dirty="0" smtClean="0"/>
              <a:t>known (e.g., region, product, time)</a:t>
            </a:r>
            <a:endParaRPr lang="en-US" sz="2400" dirty="0"/>
          </a:p>
          <a:p>
            <a:r>
              <a:rPr lang="en-US" sz="2400" b="1" dirty="0">
                <a:solidFill>
                  <a:srgbClr val="333399"/>
                </a:solidFill>
              </a:rPr>
              <a:t>Dimension member</a:t>
            </a:r>
            <a:r>
              <a:rPr lang="en-US" sz="2400" dirty="0"/>
              <a:t>: an element of a given dimension (e.g., year, quarter, month, and week are members of the “time” dimension)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8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Multidimensional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Terminology</a:t>
            </a:r>
            <a:r>
              <a:rPr lang="en-US" dirty="0" smtClean="0"/>
              <a:t> </a:t>
            </a:r>
            <a:r>
              <a:rPr lang="en-US" sz="2400" dirty="0"/>
              <a:t>contd.</a:t>
            </a:r>
          </a:p>
          <a:p>
            <a:r>
              <a:rPr lang="en-US" sz="2400" b="1" dirty="0">
                <a:solidFill>
                  <a:srgbClr val="333399"/>
                </a:solidFill>
              </a:rPr>
              <a:t>Dimension hierarchy</a:t>
            </a:r>
            <a:r>
              <a:rPr lang="en-US" sz="2400" dirty="0"/>
              <a:t>: way to organize dimension members into parent-child relationships (i.e., into levels).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6350"/>
            <a:ext cx="4038600" cy="3163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1940064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Year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Multidimensional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Terminology</a:t>
            </a:r>
            <a:r>
              <a:rPr lang="en-US" dirty="0"/>
              <a:t> </a:t>
            </a:r>
            <a:r>
              <a:rPr lang="en-US" sz="2400" dirty="0"/>
              <a:t>contd.</a:t>
            </a:r>
          </a:p>
          <a:p>
            <a:r>
              <a:rPr lang="en-US" sz="2400" b="1" dirty="0" smtClean="0">
                <a:solidFill>
                  <a:srgbClr val="333399"/>
                </a:solidFill>
              </a:rPr>
              <a:t>Measure</a:t>
            </a:r>
            <a:r>
              <a:rPr lang="en-US" sz="2400" dirty="0" smtClean="0"/>
              <a:t>: data being analyzed across multiple dimensions (e.g., dollar sales of soda by month, by product, by city).</a:t>
            </a:r>
          </a:p>
          <a:p>
            <a:r>
              <a:rPr lang="en-US" sz="2400" dirty="0" smtClean="0"/>
              <a:t>Four important properties of a measure: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Always a quantity or an expression that yields a quantity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Can take any quantitative format (e.g., count, sum, average,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Can be derived from original data source of calculation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At least one measure is required to perform MDA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5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extLst/>
          </a:lstStyle>
          <a:p>
            <a:r>
              <a:rPr lang="en-US" sz="3200" b="1" dirty="0"/>
              <a:t>Multidimensional Analysis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886200" cy="3200401"/>
          </a:xfrm>
        </p:spPr>
        <p:txBody>
          <a:bodyPr>
            <a:normAutofit fontScale="70000" lnSpcReduction="20000"/>
          </a:bodyPr>
          <a:lstStyle>
            <a:extLst/>
          </a:lstStyle>
          <a:p>
            <a:r>
              <a:rPr lang="en-US" sz="2800" b="1" dirty="0">
                <a:solidFill>
                  <a:srgbClr val="333399"/>
                </a:solidFill>
              </a:rPr>
              <a:t>Data point</a:t>
            </a:r>
            <a:r>
              <a:rPr lang="en-US" sz="2800" dirty="0"/>
              <a:t>: intersection of multiple </a:t>
            </a:r>
            <a:r>
              <a:rPr lang="en-US" sz="2800" dirty="0" smtClean="0"/>
              <a:t>dimensions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333399"/>
                </a:solidFill>
              </a:rPr>
              <a:t>Data value</a:t>
            </a:r>
            <a:r>
              <a:rPr lang="en-US" sz="2800" dirty="0"/>
              <a:t>: the actual value found at the data point.</a:t>
            </a:r>
          </a:p>
          <a:p>
            <a:pPr marL="0" indent="0">
              <a:buNone/>
            </a:pPr>
            <a:endParaRPr lang="en-US" altLang="x-none" dirty="0" smtClean="0"/>
          </a:p>
          <a:p>
            <a:pPr marL="0" indent="0">
              <a:buNone/>
            </a:pPr>
            <a:r>
              <a:rPr lang="en-US" altLang="x-none" dirty="0" smtClean="0"/>
              <a:t>The highlighted data point shows the intersection of geography, time, and product dimensions, giving a data value of $2,000.</a:t>
            </a:r>
          </a:p>
          <a:p>
            <a:pPr marL="0" indent="0">
              <a:buNone/>
            </a:pPr>
            <a:endParaRPr lang="en-US" altLang="x-none" dirty="0" smtClean="0"/>
          </a:p>
          <a:p>
            <a:pPr marL="0" indent="0">
              <a:buNone/>
            </a:pPr>
            <a:r>
              <a:rPr lang="en-US" altLang="x-none" b="1" dirty="0" smtClean="0">
                <a:solidFill>
                  <a:srgbClr val="333399"/>
                </a:solidFill>
              </a:rPr>
              <a:t>What does it mean?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30" y="1123951"/>
            <a:ext cx="426250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Multidimensional </a:t>
            </a:r>
            <a:r>
              <a:rPr lang="en-US" sz="3600" b="1" dirty="0" smtClean="0"/>
              <a:t>Analysis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28700"/>
            <a:ext cx="3654552" cy="35112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333399"/>
                </a:solidFill>
              </a:rPr>
              <a:t>Slicing and Dicing</a:t>
            </a:r>
          </a:p>
          <a:p>
            <a:r>
              <a:rPr lang="en-US" dirty="0" smtClean="0"/>
              <a:t>Dimensions let you </a:t>
            </a:r>
          </a:p>
          <a:p>
            <a:pPr marL="0" indent="0">
              <a:buNone/>
            </a:pPr>
            <a:r>
              <a:rPr lang="en-US" dirty="0" smtClean="0"/>
              <a:t>slice and dice multidimensional data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Slice</a:t>
            </a:r>
            <a:r>
              <a:rPr lang="en-US" dirty="0" smtClean="0"/>
              <a:t>: </a:t>
            </a:r>
            <a:r>
              <a:rPr lang="en-US" sz="2000" dirty="0" smtClean="0"/>
              <a:t>a subset of a multidimensional array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Dice</a:t>
            </a:r>
            <a:r>
              <a:rPr lang="en-US" sz="2000" dirty="0" smtClean="0"/>
              <a:t>: </a:t>
            </a:r>
            <a:r>
              <a:rPr lang="en-US" sz="2000" dirty="0"/>
              <a:t>a slice on more than two dimensions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 descr="FIGURE 3.11 Slicing Operations on a Simple Three-Dimensional Data Cub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123950"/>
            <a:ext cx="4191000" cy="366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2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595</Words>
  <Application>Microsoft Office PowerPoint</Application>
  <PresentationFormat>On-screen Show (16:9)</PresentationFormat>
  <Paragraphs>77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Business Intelligence Part 1: Multidimensional Analysis</vt:lpstr>
      <vt:lpstr>Learning Objectives</vt:lpstr>
      <vt:lpstr>What is Multidimensional Analysis?</vt:lpstr>
      <vt:lpstr>Multidimensional Analysis</vt:lpstr>
      <vt:lpstr>Multidimensional Analysis</vt:lpstr>
      <vt:lpstr>Multidimensional Analysis</vt:lpstr>
      <vt:lpstr>Multidimensional Analysis</vt:lpstr>
      <vt:lpstr>Multidimensional Analysis</vt:lpstr>
      <vt:lpstr>Multidimensional Analysis Operations</vt:lpstr>
      <vt:lpstr>Multidimensional Analysis Operations</vt:lpstr>
      <vt:lpstr>Multidimensional Analysis Operations</vt:lpstr>
      <vt:lpstr>Multidimensional Analysis Approaches</vt:lpstr>
      <vt:lpstr>Summary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2018-03-18T02:01:08Z</dcterms:created>
  <dcterms:modified xsi:type="dcterms:W3CDTF">2018-05-09T15:50:39Z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