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9" r:id="rId1"/>
  </p:sldMasterIdLst>
  <p:notesMasterIdLst>
    <p:notesMasterId r:id="rId11"/>
  </p:notesMasterIdLst>
  <p:sldIdLst>
    <p:sldId id="256" r:id="rId2"/>
    <p:sldId id="272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07" d="100"/>
          <a:sy n="107" d="100"/>
        </p:scale>
        <p:origin x="-77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1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5/16/2018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5/16/2018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5/16/2018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5/16/2018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E4606EA6-EFEA-4C30-9264-4F9291A5780D}" type="datetime1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E4606EA6-EFEA-4C30-9264-4F9291A5780D}" type="datetime1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5/16/2018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Sources of material</a:t>
            </a:r>
            <a:r>
              <a:rPr lang="en-US" dirty="0" smtClean="0"/>
              <a:t>:</a:t>
            </a:r>
          </a:p>
          <a:p>
            <a:r>
              <a:rPr lang="en-US" sz="1200" dirty="0" smtClean="0"/>
              <a:t>Sharda, </a:t>
            </a:r>
            <a:r>
              <a:rPr lang="en-US" sz="1200" dirty="0" err="1" smtClean="0"/>
              <a:t>Delen</a:t>
            </a:r>
            <a:r>
              <a:rPr lang="en-US" sz="1200" dirty="0" smtClean="0"/>
              <a:t> and turban – BI, Analytics and data science: a managerial perspective (4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ed.)</a:t>
            </a:r>
            <a:endParaRPr lang="en-US" sz="1200" dirty="0"/>
          </a:p>
        </p:txBody>
      </p:sp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381000" y="285750"/>
            <a:ext cx="8077200" cy="131445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Business Intelligence Part 2: </a:t>
            </a:r>
            <a:br>
              <a:rPr lang="en-US" dirty="0" smtClean="0"/>
            </a:br>
            <a:r>
              <a:rPr lang="en-US" sz="2700" b="1" dirty="0" smtClean="0"/>
              <a:t>Key Performance Indicators and Dashboards</a:t>
            </a:r>
            <a:endParaRPr 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Define key performance indicators ad related terms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Highlight the role of dashboards in tracking key performance indicators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Use hands-on exercises to illustrate principles of good dashboard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are Key Performance Indicators (KPIs)?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00150"/>
            <a:ext cx="8503920" cy="337413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/>
              <a:t>Key performance indicators </a:t>
            </a:r>
            <a:r>
              <a:rPr lang="en-US" sz="2400" dirty="0" smtClean="0"/>
              <a:t>(</a:t>
            </a:r>
            <a:r>
              <a:rPr lang="en-US" sz="2400" b="1" dirty="0" smtClean="0"/>
              <a:t>KPIs</a:t>
            </a:r>
            <a:r>
              <a:rPr lang="en-US" sz="2400" dirty="0" smtClean="0"/>
              <a:t>) are business metrics that show </a:t>
            </a:r>
            <a:r>
              <a:rPr lang="en-US" sz="2400" dirty="0"/>
              <a:t>the progress of a company’s business goals</a:t>
            </a:r>
            <a:r>
              <a:rPr lang="en-US" sz="2400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A </a:t>
            </a:r>
            <a:r>
              <a:rPr lang="en-US" sz="2400" b="1" dirty="0" smtClean="0"/>
              <a:t>metric</a:t>
            </a:r>
            <a:r>
              <a:rPr lang="en-US" sz="2400" dirty="0" smtClean="0"/>
              <a:t> is a unit of measurement that provides a way to objectively quantity performance.</a:t>
            </a:r>
            <a:endParaRPr lang="en-US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/>
              <a:t>Business </a:t>
            </a:r>
            <a:r>
              <a:rPr lang="en-US" sz="2400" b="1" dirty="0"/>
              <a:t>metrics </a:t>
            </a:r>
            <a:r>
              <a:rPr lang="en-US" sz="2400" dirty="0"/>
              <a:t>indicate whether a company has achieved its goals in a planned time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9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What are Key Performance Indicators (KPIs)?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Measurement</a:t>
            </a:r>
            <a:r>
              <a:rPr lang="en-US" sz="2800" dirty="0" smtClean="0"/>
              <a:t> is the act of obtaining data associated with a metric.</a:t>
            </a:r>
          </a:p>
          <a:p>
            <a:r>
              <a:rPr lang="en-US" sz="2800" b="1" dirty="0" smtClean="0"/>
              <a:t>Measures</a:t>
            </a:r>
            <a:r>
              <a:rPr lang="en-US" sz="2800" dirty="0" smtClean="0"/>
              <a:t> are numerical values associated with a metric.</a:t>
            </a:r>
          </a:p>
          <a:p>
            <a:r>
              <a:rPr lang="en-US" sz="2800" dirty="0" smtClean="0"/>
              <a:t>KPIs are </a:t>
            </a:r>
            <a:r>
              <a:rPr lang="en-US" sz="2800" dirty="0"/>
              <a:t>usually tracked on a </a:t>
            </a:r>
            <a:r>
              <a:rPr lang="en-US" sz="2800" b="1" dirty="0"/>
              <a:t>KPI dashboard</a:t>
            </a:r>
            <a:r>
              <a:rPr lang="en-US" sz="28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Performance Dashboards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Performance dashboards are commonly used in BPM software suites and BI </a:t>
            </a:r>
            <a:r>
              <a:rPr lang="en-US" sz="2400" dirty="0" smtClean="0"/>
              <a:t>platforms</a:t>
            </a:r>
          </a:p>
          <a:p>
            <a:endParaRPr lang="en-US" sz="2400" dirty="0"/>
          </a:p>
          <a:p>
            <a:r>
              <a:rPr lang="en-US" sz="2400" dirty="0"/>
              <a:t>Dashboards provide visual displays of important information that is consolidated and arranged on a single screen so that information can be digested at a single glance and easily drilled in and further explored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Performance Dashboards</a:t>
            </a:r>
            <a:endParaRPr lang="en-US" b="1" dirty="0"/>
          </a:p>
        </p:txBody>
      </p:sp>
      <p:pic>
        <p:nvPicPr>
          <p:cNvPr id="4" name="Picture 3" descr="FIGURE 2.27 A Sample Executive Dashboard. Source: dundas.com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00150"/>
            <a:ext cx="6553200" cy="3486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37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Performance Dashboards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5286"/>
            <a:ext cx="8272272" cy="3429000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dirty="0"/>
              <a:t>Dashboard design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The fundamental challenge of dashboard design is to display all the required information on a single screen, clearly and without distraction, in a manner that can be assimilated quickly</a:t>
            </a:r>
          </a:p>
          <a:p>
            <a:r>
              <a:rPr lang="en-US" sz="2800" b="1" dirty="0"/>
              <a:t>Three layer of information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Monitoring</a:t>
            </a:r>
            <a:r>
              <a:rPr lang="en-US" sz="2400" dirty="0" smtClean="0">
                <a:solidFill>
                  <a:schemeClr val="tx1"/>
                </a:solidFill>
              </a:rPr>
              <a:t> – graphical data to monitor key performance metrics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Analysis </a:t>
            </a:r>
            <a:r>
              <a:rPr lang="en-US" sz="2400" dirty="0" smtClean="0">
                <a:solidFill>
                  <a:schemeClr val="tx1"/>
                </a:solidFill>
              </a:rPr>
              <a:t>– summarized dimensional data to analyze the root cause of problems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Management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- Detailed operational data that identify what actions to take to resolve a problem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Performance Dashboards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/>
              <a:t>What to look for in a dashboard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Use of visual components to highlight data and exceptions that require action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Transparent to the user, meaning that they require minimal training and are extremely easy to use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Combine data from a variety of systems into a single, summarized, unified view of the business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Enable drill-down or drill-through to underlying data sources or reports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Present a dynamic, real-world view with timely data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Require little coding to implement, deploy, and maintain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Best Practices in Dashboard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45286"/>
            <a:ext cx="7967472" cy="3429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Benchmark KPIs with Industry Standards</a:t>
            </a:r>
          </a:p>
          <a:p>
            <a:r>
              <a:rPr lang="en-US" sz="2400" dirty="0"/>
              <a:t>Wrap the Metrics with Contextual Metadata</a:t>
            </a:r>
          </a:p>
          <a:p>
            <a:r>
              <a:rPr lang="en-US" sz="2400" dirty="0"/>
              <a:t>Validate the Design by a Usability Specialist</a:t>
            </a:r>
          </a:p>
          <a:p>
            <a:r>
              <a:rPr lang="en-US" sz="2400" dirty="0"/>
              <a:t>Prioritize and Rank Alerts and Exceptions </a:t>
            </a:r>
          </a:p>
          <a:p>
            <a:r>
              <a:rPr lang="en-US" sz="2400" dirty="0"/>
              <a:t>Enrich Dashboard with Business-User Comments</a:t>
            </a:r>
          </a:p>
          <a:p>
            <a:r>
              <a:rPr lang="en-US" sz="2400" dirty="0"/>
              <a:t>Present Information in Three Different Levels</a:t>
            </a:r>
          </a:p>
          <a:p>
            <a:r>
              <a:rPr lang="en-US" sz="2400" dirty="0"/>
              <a:t>Pick the Right Visual Constructs</a:t>
            </a:r>
          </a:p>
          <a:p>
            <a:r>
              <a:rPr lang="en-US" sz="2400" dirty="0"/>
              <a:t>Provide for Guided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411</Words>
  <Application>Microsoft Office PowerPoint</Application>
  <PresentationFormat>On-screen Show (16:9)</PresentationFormat>
  <Paragraphs>45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Business Intelligence Part 2:  Key Performance Indicators and Dashboards</vt:lpstr>
      <vt:lpstr>Learning Objectives</vt:lpstr>
      <vt:lpstr>What are Key Performance Indicators (KPIs)?</vt:lpstr>
      <vt:lpstr>What are Key Performance Indicators (KPIs)?</vt:lpstr>
      <vt:lpstr>Performance Dashboards</vt:lpstr>
      <vt:lpstr>Performance Dashboards</vt:lpstr>
      <vt:lpstr>Performance Dashboards</vt:lpstr>
      <vt:lpstr>Performance Dashboards</vt:lpstr>
      <vt:lpstr>Best Practices in Dashboard Design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2018-03-19T06:57:37Z</dcterms:created>
  <dcterms:modified xsi:type="dcterms:W3CDTF">2018-05-16T14:22:11Z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