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9" r:id="rId1"/>
  </p:sldMasterIdLst>
  <p:notesMasterIdLst>
    <p:notesMasterId r:id="rId37"/>
  </p:notesMasterIdLst>
  <p:handoutMasterIdLst>
    <p:handoutMasterId r:id="rId38"/>
  </p:handoutMasterIdLst>
  <p:sldIdLst>
    <p:sldId id="256" r:id="rId2"/>
    <p:sldId id="338" r:id="rId3"/>
    <p:sldId id="341" r:id="rId4"/>
    <p:sldId id="342" r:id="rId5"/>
    <p:sldId id="318" r:id="rId6"/>
    <p:sldId id="343" r:id="rId7"/>
    <p:sldId id="376" r:id="rId8"/>
    <p:sldId id="336" r:id="rId9"/>
    <p:sldId id="344" r:id="rId10"/>
    <p:sldId id="367" r:id="rId11"/>
    <p:sldId id="368" r:id="rId12"/>
    <p:sldId id="372" r:id="rId13"/>
    <p:sldId id="369" r:id="rId14"/>
    <p:sldId id="373" r:id="rId15"/>
    <p:sldId id="370" r:id="rId16"/>
    <p:sldId id="374" r:id="rId17"/>
    <p:sldId id="371" r:id="rId18"/>
    <p:sldId id="319" r:id="rId19"/>
    <p:sldId id="345" r:id="rId20"/>
    <p:sldId id="346" r:id="rId21"/>
    <p:sldId id="348" r:id="rId22"/>
    <p:sldId id="349" r:id="rId23"/>
    <p:sldId id="350" r:id="rId24"/>
    <p:sldId id="327" r:id="rId25"/>
    <p:sldId id="351" r:id="rId26"/>
    <p:sldId id="352" r:id="rId27"/>
    <p:sldId id="347" r:id="rId28"/>
    <p:sldId id="353" r:id="rId29"/>
    <p:sldId id="316" r:id="rId30"/>
    <p:sldId id="354" r:id="rId31"/>
    <p:sldId id="355" r:id="rId32"/>
    <p:sldId id="357" r:id="rId33"/>
    <p:sldId id="328" r:id="rId34"/>
    <p:sldId id="365" r:id="rId35"/>
    <p:sldId id="321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51" autoAdjust="0"/>
  </p:normalViewPr>
  <p:slideViewPr>
    <p:cSldViewPr>
      <p:cViewPr>
        <p:scale>
          <a:sx n="94" d="100"/>
          <a:sy n="94" d="100"/>
        </p:scale>
        <p:origin x="-1284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F48E3EBB-EB9F-4ED9-BB67-240EC4F85E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4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0C043217-C34C-4E52-A89C-9355539AFC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3105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038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432465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721901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51756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4846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351851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439936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762189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18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5934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19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113929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0388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479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21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233739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208596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696509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643297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92119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635761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894636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65D67D-B1F6-43C9-A9F1-BBD0026AFC22}" type="slidenum">
              <a:rPr lang="en-US" smtClean="0"/>
              <a:pPr/>
              <a:t>28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91718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673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32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317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0596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9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912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8514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790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C043217-C34C-4E52-A89C-9355539AFCCC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11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5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04437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78615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8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7654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9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52358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5B56BF-0C62-4001-A719-7ACF0CCE55FB}" type="slidenum">
              <a:rPr lang="en-US" smtClean="0"/>
              <a:pPr/>
              <a:t>10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20345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EDFFD3-B2AB-41C9-810F-E7CDC7A702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10536E-9FDD-4421-9B37-54552EBC73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6BF4F-90C0-410F-91A5-D74FEC3217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95A919-286D-4F00-BCB7-7A0B74DE79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A0627B7-6776-4A55-A4AC-65F16D8172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AE1A08-4B44-4798-8F9D-6AEE9A3357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E4547A-2F1A-4A39-8E3B-06E3C0A072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878752-B87A-4FCD-97C6-565A3C075A9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632CF9-F83F-4833-8536-F3DB2D76462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4FD543-9517-43F6-826D-782AF1921C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5D2681-50FC-4AA2-8C99-DE19AF538C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6D2D1C29-CD60-4B8E-ACFF-A46D5D2672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ciencecentral.com/profiles/blogs/big-data-sets-available-for-fre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cientific_method" TargetMode="External"/><Relationship Id="rId7" Type="http://schemas.openxmlformats.org/officeDocument/2006/relationships/hyperlink" Target="https://pafnuty.wordpress.com/2013/03/15/reading-log-mad-skills-new-analysis-practices-for-big-data-cohe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Applied_information_economics" TargetMode="External"/><Relationship Id="rId5" Type="http://schemas.openxmlformats.org/officeDocument/2006/relationships/hyperlink" Target="http://www.informationweek.com/software/information-management/analytics-at-work-qanda-with-tom-davenport/d/d-id/1085869?" TargetMode="External"/><Relationship Id="rId4" Type="http://schemas.openxmlformats.org/officeDocument/2006/relationships/hyperlink" Target="https://en.wikipedia.org/wiki/Cross_Industry_Standard_Process_for_Data_Mining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219200"/>
            <a:ext cx="7924800" cy="1524000"/>
          </a:xfrm>
        </p:spPr>
        <p:txBody>
          <a:bodyPr/>
          <a:lstStyle/>
          <a:p>
            <a:pPr algn="ctr" eaLnBrk="1" hangingPunct="1"/>
            <a:r>
              <a:rPr lang="en-US" sz="4000" dirty="0" smtClean="0"/>
              <a:t>Advanced Data Analytics</a:t>
            </a:r>
            <a:br>
              <a:rPr lang="en-US" sz="4000" dirty="0" smtClean="0"/>
            </a:br>
            <a:r>
              <a:rPr lang="en-US" sz="4000" dirty="0" smtClean="0"/>
              <a:t>Data Analytics Lifecycle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8001000" cy="1752600"/>
          </a:xfrm>
        </p:spPr>
        <p:txBody>
          <a:bodyPr/>
          <a:lstStyle/>
          <a:p>
            <a:pPr eaLnBrk="1" hangingPunct="1"/>
            <a:r>
              <a:rPr lang="en-US" dirty="0" smtClean="0"/>
              <a:t>Source of material:</a:t>
            </a:r>
          </a:p>
          <a:p>
            <a:pPr eaLnBrk="1" hangingPunct="1"/>
            <a:r>
              <a:rPr lang="en-US" sz="2400" dirty="0" smtClean="0"/>
              <a:t>Data Science and Big Data Analytics, EMC Education Services, John Wiley &amp; Sons, 2015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8382000" cy="1295401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/>
              <a:t>Phase </a:t>
            </a:r>
            <a:r>
              <a:rPr lang="en-US" sz="3600" dirty="0"/>
              <a:t>2: Data  Preparation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>(Extract, Transform, Load, Transform)</a:t>
            </a:r>
            <a:endParaRPr lang="en-US" sz="3600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286000"/>
            <a:ext cx="8534400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 smtClean="0"/>
              <a:t>In ETL users perform extract, transform, load</a:t>
            </a:r>
          </a:p>
          <a:p>
            <a:pPr eaLnBrk="1" hangingPunct="1"/>
            <a:r>
              <a:rPr lang="en-US" sz="2800" dirty="0" smtClean="0"/>
              <a:t>In the sandbox the process is often ELT – early load preserves the raw data which can be useful to examine</a:t>
            </a:r>
          </a:p>
          <a:p>
            <a:pPr eaLnBrk="1" hangingPunct="1"/>
            <a:r>
              <a:rPr lang="en-US" sz="2800" dirty="0" smtClean="0"/>
              <a:t>Example – in credit card fraud detection, outliers can represent high-risk transactions that might be inadvertently filtered out or transformed before being loaded into the database</a:t>
            </a:r>
          </a:p>
          <a:p>
            <a:pPr eaLnBrk="1" hangingPunct="1"/>
            <a:r>
              <a:rPr lang="en-US" sz="2800" dirty="0" smtClean="0"/>
              <a:t>Hadoop is often used here</a:t>
            </a:r>
          </a:p>
        </p:txBody>
      </p:sp>
    </p:spTree>
    <p:extLst>
      <p:ext uri="{BB962C8B-B14F-4D97-AF65-F5344CB8AC3E}">
        <p14:creationId xmlns:p14="http://schemas.microsoft.com/office/powerpoint/2010/main" val="24587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8077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Phase 2: Data  </a:t>
            </a:r>
            <a:r>
              <a:rPr lang="en-US" dirty="0" smtClean="0"/>
              <a:t>Preparation</a:t>
            </a:r>
            <a:br>
              <a:rPr lang="en-US" dirty="0" smtClean="0"/>
            </a:br>
            <a:r>
              <a:rPr lang="en-US" sz="4000" dirty="0" smtClean="0"/>
              <a:t>Learning </a:t>
            </a:r>
            <a:r>
              <a:rPr lang="en-US" sz="4000" dirty="0"/>
              <a:t>about the Data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86000"/>
            <a:ext cx="7162800" cy="38100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800" dirty="0" smtClean="0"/>
              <a:t>Becoming familiar with the data is critical</a:t>
            </a:r>
          </a:p>
          <a:p>
            <a:pPr eaLnBrk="1" hangingPunct="1"/>
            <a:r>
              <a:rPr lang="en-US" sz="2800" dirty="0" smtClean="0"/>
              <a:t>This activity accomplishes several goals:</a:t>
            </a:r>
          </a:p>
          <a:p>
            <a:pPr lvl="1" eaLnBrk="1" hangingPunct="1"/>
            <a:r>
              <a:rPr lang="en-US" sz="2400" dirty="0" smtClean="0"/>
              <a:t>Determines the data available to the team early in the project</a:t>
            </a:r>
          </a:p>
          <a:p>
            <a:pPr lvl="1" eaLnBrk="1" hangingPunct="1"/>
            <a:r>
              <a:rPr lang="en-US" sz="2400" dirty="0" smtClean="0"/>
              <a:t>Highlights gaps – identifies data not currently available</a:t>
            </a:r>
          </a:p>
          <a:p>
            <a:pPr lvl="1" eaLnBrk="1" hangingPunct="1"/>
            <a:r>
              <a:rPr lang="en-US" sz="2400" dirty="0" smtClean="0"/>
              <a:t>Identifies data outside the organization that might be useful</a:t>
            </a:r>
          </a:p>
          <a:p>
            <a:pPr lvl="1" eaLnBrk="1" hangingPunct="1"/>
            <a:r>
              <a:rPr lang="en-US" sz="2400" dirty="0" smtClean="0"/>
              <a:t>Public data sources (example):</a:t>
            </a:r>
          </a:p>
          <a:p>
            <a:pPr lvl="1"/>
            <a:r>
              <a:rPr lang="en-US" sz="2400" dirty="0">
                <a:hlinkClick r:id="rId3"/>
              </a:rPr>
              <a:t>https://</a:t>
            </a:r>
            <a:r>
              <a:rPr lang="en-US" sz="2400" dirty="0" smtClean="0">
                <a:hlinkClick r:id="rId3"/>
              </a:rPr>
              <a:t>www.datasciencecentral.com/profiles/blogs/big-data-sets-available-for-free</a:t>
            </a:r>
            <a:endParaRPr lang="en-US" sz="2400" dirty="0" smtClean="0"/>
          </a:p>
          <a:p>
            <a:pPr marL="274320" lvl="1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6789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43580" y="584201"/>
            <a:ext cx="7638420" cy="1396999"/>
          </a:xfrm>
        </p:spPr>
        <p:txBody>
          <a:bodyPr/>
          <a:lstStyle/>
          <a:p>
            <a:pPr algn="ctr" eaLnBrk="1" hangingPunct="1"/>
            <a:r>
              <a:rPr lang="en-US" sz="4000" dirty="0" smtClean="0"/>
              <a:t>Learning </a:t>
            </a:r>
            <a:r>
              <a:rPr lang="en-US" sz="4000" dirty="0"/>
              <a:t>about the </a:t>
            </a:r>
            <a:r>
              <a:rPr lang="en-US" sz="4000" dirty="0" smtClean="0"/>
              <a:t>Data:</a:t>
            </a:r>
            <a:br>
              <a:rPr lang="en-US" sz="4000" dirty="0" smtClean="0"/>
            </a:br>
            <a:r>
              <a:rPr lang="en-US" sz="4000" dirty="0" smtClean="0"/>
              <a:t> Sample Dataset Inventory</a:t>
            </a:r>
            <a:endParaRPr lang="en-US" sz="4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057400"/>
            <a:ext cx="7772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89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7620000" cy="11430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Phase 2: Data  Preparation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Data Conditioning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286000"/>
            <a:ext cx="7772400" cy="3733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Data conditioning includes cleaning data, normalizing datasets, and performing transformations</a:t>
            </a:r>
          </a:p>
          <a:p>
            <a:pPr lvl="1" eaLnBrk="1" hangingPunct="1"/>
            <a:r>
              <a:rPr lang="en-US" sz="2400" dirty="0" smtClean="0"/>
              <a:t>Often viewed as a preprocessing step prior to data analysis, it might be performed by data owner, IT department, DBA, etc.</a:t>
            </a:r>
          </a:p>
          <a:p>
            <a:pPr lvl="1" eaLnBrk="1" hangingPunct="1"/>
            <a:r>
              <a:rPr lang="en-US" sz="2400" dirty="0" smtClean="0"/>
              <a:t>Best to have data scientists involved</a:t>
            </a:r>
          </a:p>
          <a:p>
            <a:pPr lvl="1" eaLnBrk="1" hangingPunct="1"/>
            <a:r>
              <a:rPr lang="en-US" sz="2400" dirty="0" smtClean="0"/>
              <a:t>Data science teams prefer more data than too little</a:t>
            </a:r>
          </a:p>
        </p:txBody>
      </p:sp>
    </p:spTree>
    <p:extLst>
      <p:ext uri="{BB962C8B-B14F-4D97-AF65-F5344CB8AC3E}">
        <p14:creationId xmlns:p14="http://schemas.microsoft.com/office/powerpoint/2010/main" val="3420905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838200"/>
            <a:ext cx="7620000" cy="10668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Phase 2: Data  Preparation</a:t>
            </a:r>
            <a:br>
              <a:rPr lang="en-US" dirty="0"/>
            </a:br>
            <a:r>
              <a:rPr lang="en-US" dirty="0"/>
              <a:t>Data Conditioning</a:t>
            </a:r>
            <a:endParaRPr lang="en-US" sz="4000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286000"/>
            <a:ext cx="8077200" cy="4114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Additional questions and considerations</a:t>
            </a:r>
          </a:p>
          <a:p>
            <a:pPr lvl="1" eaLnBrk="1" hangingPunct="1"/>
            <a:r>
              <a:rPr lang="en-US" sz="2400" dirty="0" smtClean="0"/>
              <a:t>What are the data sources?  Target fields?</a:t>
            </a:r>
          </a:p>
          <a:p>
            <a:pPr lvl="1" eaLnBrk="1" hangingPunct="1"/>
            <a:r>
              <a:rPr lang="en-US" sz="2400" dirty="0" smtClean="0"/>
              <a:t>How clean is the data?</a:t>
            </a:r>
          </a:p>
          <a:p>
            <a:pPr lvl="1" eaLnBrk="1" hangingPunct="1"/>
            <a:r>
              <a:rPr lang="en-US" sz="2400" dirty="0" smtClean="0"/>
              <a:t>How consistent are the contents and files?  Missing or inconsistent values?</a:t>
            </a:r>
          </a:p>
          <a:p>
            <a:pPr lvl="1" eaLnBrk="1" hangingPunct="1"/>
            <a:r>
              <a:rPr lang="en-US" sz="2400" dirty="0" smtClean="0"/>
              <a:t>Assess the consistence of the data types – numeric, alphanumeric?</a:t>
            </a:r>
          </a:p>
          <a:p>
            <a:pPr lvl="1" eaLnBrk="1" hangingPunct="1"/>
            <a:r>
              <a:rPr lang="en-US" sz="2400" dirty="0" smtClean="0"/>
              <a:t>Review the contents to ensure the data makes sense</a:t>
            </a:r>
          </a:p>
          <a:p>
            <a:pPr lvl="1" eaLnBrk="1" hangingPunct="1"/>
            <a:r>
              <a:rPr lang="en-US" sz="2400" dirty="0" smtClean="0"/>
              <a:t>Look for evidence of systematic error</a:t>
            </a:r>
          </a:p>
        </p:txBody>
      </p:sp>
    </p:spTree>
    <p:extLst>
      <p:ext uri="{BB962C8B-B14F-4D97-AF65-F5344CB8AC3E}">
        <p14:creationId xmlns:p14="http://schemas.microsoft.com/office/powerpoint/2010/main" val="390699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85800"/>
            <a:ext cx="7543800" cy="99060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Phase 2: Data  Preparation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Survey </a:t>
            </a:r>
            <a:r>
              <a:rPr lang="en-US" sz="4000" dirty="0"/>
              <a:t>and </a:t>
            </a:r>
            <a:r>
              <a:rPr lang="en-US" sz="4000" dirty="0" smtClean="0"/>
              <a:t>Visualize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2286000"/>
            <a:ext cx="8458200" cy="41148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Leverage data visualization tools to gain an overview of the data</a:t>
            </a:r>
          </a:p>
          <a:p>
            <a:pPr eaLnBrk="1" hangingPunct="1"/>
            <a:r>
              <a:rPr lang="en-US" sz="2800" dirty="0" err="1" smtClean="0"/>
              <a:t>Shneiderman’s</a:t>
            </a:r>
            <a:r>
              <a:rPr lang="en-US" sz="2800" dirty="0" smtClean="0"/>
              <a:t> mantra:</a:t>
            </a:r>
          </a:p>
          <a:p>
            <a:pPr lvl="1" eaLnBrk="1" hangingPunct="1"/>
            <a:r>
              <a:rPr lang="en-US" sz="2400" dirty="0" smtClean="0"/>
              <a:t>“Overview first, zoom and filter, then details-on-demand”</a:t>
            </a:r>
          </a:p>
          <a:p>
            <a:pPr lvl="1" eaLnBrk="1" hangingPunct="1"/>
            <a:r>
              <a:rPr lang="en-US" sz="2400" dirty="0" smtClean="0"/>
              <a:t>This enables the user to find areas of interest, zoom and filter to find more detailed information about a particular area, then find the detailed data in that area</a:t>
            </a:r>
          </a:p>
        </p:txBody>
      </p:sp>
    </p:spTree>
    <p:extLst>
      <p:ext uri="{BB962C8B-B14F-4D97-AF65-F5344CB8AC3E}">
        <p14:creationId xmlns:p14="http://schemas.microsoft.com/office/powerpoint/2010/main" val="258092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33400"/>
            <a:ext cx="7543800" cy="12192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sz="4000" dirty="0" smtClean="0"/>
              <a:t>Survey </a:t>
            </a:r>
            <a:r>
              <a:rPr lang="en-US" sz="4000" dirty="0"/>
              <a:t>and </a:t>
            </a:r>
            <a:r>
              <a:rPr lang="en-US" sz="4000" dirty="0" smtClean="0"/>
              <a:t>Visualize</a:t>
            </a:r>
            <a:br>
              <a:rPr lang="en-US" sz="4000" dirty="0" smtClean="0"/>
            </a:br>
            <a:r>
              <a:rPr lang="en-US" sz="4000" dirty="0" smtClean="0"/>
              <a:t>Guidelines and Considerations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133600"/>
            <a:ext cx="8077200" cy="3962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dirty="0" smtClean="0"/>
              <a:t>Review data to ensure calculations are consistent</a:t>
            </a:r>
          </a:p>
          <a:p>
            <a:pPr eaLnBrk="1" hangingPunct="1"/>
            <a:r>
              <a:rPr lang="en-US" sz="2400" dirty="0" smtClean="0"/>
              <a:t>Does the data distribution stay consistent?</a:t>
            </a:r>
          </a:p>
          <a:p>
            <a:pPr eaLnBrk="1" hangingPunct="1"/>
            <a:r>
              <a:rPr lang="en-US" sz="2400" dirty="0" smtClean="0"/>
              <a:t>Assess the granularity of the data, the range of values, and the level of aggregation of the data</a:t>
            </a:r>
          </a:p>
          <a:p>
            <a:pPr eaLnBrk="1" hangingPunct="1"/>
            <a:r>
              <a:rPr lang="en-US" sz="2400" dirty="0" smtClean="0"/>
              <a:t>Does the data represent the population of interest?</a:t>
            </a:r>
          </a:p>
          <a:p>
            <a:pPr eaLnBrk="1" hangingPunct="1"/>
            <a:r>
              <a:rPr lang="en-US" sz="2400" dirty="0" smtClean="0"/>
              <a:t>Check time-related variables – daily, weekly, monthly?  Is this good enough?</a:t>
            </a:r>
          </a:p>
          <a:p>
            <a:pPr eaLnBrk="1" hangingPunct="1"/>
            <a:r>
              <a:rPr lang="en-US" sz="2400" dirty="0" smtClean="0"/>
              <a:t>Is the data standardized/normalized? Scales consistent?</a:t>
            </a:r>
          </a:p>
          <a:p>
            <a:pPr eaLnBrk="1" hangingPunct="1"/>
            <a:r>
              <a:rPr lang="en-US" sz="2400" dirty="0" smtClean="0"/>
              <a:t>For geospatial datasets, are state/country abbreviations consistent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75109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36880" y="685800"/>
            <a:ext cx="8402320" cy="12954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 dirty="0" smtClean="0"/>
              <a:t>Common </a:t>
            </a:r>
            <a:r>
              <a:rPr lang="en-US" sz="4000" dirty="0"/>
              <a:t>Tools </a:t>
            </a:r>
            <a:r>
              <a:rPr lang="en-US" sz="4000" dirty="0" smtClean="0"/>
              <a:t>for Data Preparation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589280" y="2286000"/>
            <a:ext cx="8173720" cy="3886200"/>
          </a:xfrm>
        </p:spPr>
        <p:txBody>
          <a:bodyPr/>
          <a:lstStyle/>
          <a:p>
            <a:pPr eaLnBrk="1" hangingPunct="1"/>
            <a:r>
              <a:rPr lang="en-US" sz="2800" b="1" dirty="0" smtClean="0"/>
              <a:t>Hadoop</a:t>
            </a:r>
            <a:r>
              <a:rPr lang="en-US" sz="2800" dirty="0" smtClean="0"/>
              <a:t> can perform parallel ingest and analysis</a:t>
            </a:r>
          </a:p>
          <a:p>
            <a:pPr eaLnBrk="1" hangingPunct="1"/>
            <a:r>
              <a:rPr lang="en-US" sz="2800" b="1" dirty="0" smtClean="0"/>
              <a:t>Alpine Miner</a:t>
            </a:r>
            <a:r>
              <a:rPr lang="en-US" sz="2800" dirty="0" smtClean="0"/>
              <a:t> provides a graphical user interface for creating analytic workflows</a:t>
            </a:r>
          </a:p>
          <a:p>
            <a:pPr eaLnBrk="1" hangingPunct="1"/>
            <a:r>
              <a:rPr lang="en-US" sz="2800" b="1" dirty="0" err="1" smtClean="0"/>
              <a:t>OpenRefine</a:t>
            </a:r>
            <a:r>
              <a:rPr lang="en-US" sz="2800" dirty="0" smtClean="0"/>
              <a:t> (formerly Google Refine) is a free, open source tool for working with messy data</a:t>
            </a:r>
          </a:p>
          <a:p>
            <a:pPr eaLnBrk="1" hangingPunct="1"/>
            <a:r>
              <a:rPr lang="en-US" sz="2800" dirty="0" smtClean="0"/>
              <a:t>Similar to </a:t>
            </a:r>
            <a:r>
              <a:rPr lang="en-US" sz="2800" dirty="0" err="1" smtClean="0"/>
              <a:t>OpenRefine</a:t>
            </a:r>
            <a:r>
              <a:rPr lang="en-US" sz="2800" dirty="0" smtClean="0"/>
              <a:t>, </a:t>
            </a:r>
            <a:r>
              <a:rPr lang="en-US" sz="2800" b="1" dirty="0" smtClean="0"/>
              <a:t>Data Wrangler </a:t>
            </a:r>
            <a:r>
              <a:rPr lang="en-US" sz="2800" dirty="0" smtClean="0"/>
              <a:t>is an  interactive tool for data cleansing an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194384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85800"/>
            <a:ext cx="7307262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Phase 3: Model Planning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524000"/>
            <a:ext cx="6629400" cy="495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85800"/>
            <a:ext cx="7307262" cy="990600"/>
          </a:xfrm>
        </p:spPr>
        <p:txBody>
          <a:bodyPr/>
          <a:lstStyle/>
          <a:p>
            <a:pPr eaLnBrk="1" hangingPunct="1"/>
            <a:r>
              <a:rPr lang="en-US" dirty="0" smtClean="0"/>
              <a:t>Model Planning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981200"/>
            <a:ext cx="8077200" cy="38862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400" dirty="0" smtClean="0"/>
              <a:t>Activities to consider</a:t>
            </a:r>
          </a:p>
          <a:p>
            <a:pPr lvl="1"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dirty="0" smtClean="0"/>
              <a:t>Assess the structure of the data – this dictates the tools and analytic techniques for the next phase</a:t>
            </a:r>
          </a:p>
          <a:p>
            <a:pPr lvl="1"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dirty="0" smtClean="0"/>
              <a:t>Ensure the analytic techniques enable the team to meet the business objectives and accept or reject the working hypotheses</a:t>
            </a:r>
          </a:p>
          <a:p>
            <a:pPr lvl="1"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dirty="0" smtClean="0"/>
              <a:t>Determine if the situation warrants a single model or a series of techniques as part of a larger analytic workflow</a:t>
            </a:r>
          </a:p>
          <a:p>
            <a:pPr lvl="1" eaLnBrk="1" hangingPunct="1">
              <a:spcBef>
                <a:spcPts val="600"/>
              </a:spcBef>
              <a:spcAft>
                <a:spcPts val="1200"/>
              </a:spcAft>
            </a:pPr>
            <a:r>
              <a:rPr lang="en-US" dirty="0" smtClean="0"/>
              <a:t>Research and understand how other analysts have approached this kind or similar kind of problem</a:t>
            </a:r>
          </a:p>
        </p:txBody>
      </p:sp>
    </p:spTree>
    <p:extLst>
      <p:ext uri="{BB962C8B-B14F-4D97-AF65-F5344CB8AC3E}">
        <p14:creationId xmlns:p14="http://schemas.microsoft.com/office/powerpoint/2010/main" val="177139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1548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Learning Objectives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828800"/>
            <a:ext cx="7010400" cy="4038600"/>
          </a:xfrm>
        </p:spPr>
        <p:txBody>
          <a:bodyPr>
            <a:normAutofit/>
          </a:bodyPr>
          <a:lstStyle/>
          <a:p>
            <a:r>
              <a:rPr lang="en-US" dirty="0"/>
              <a:t>Data Analytics Lifecycle Overview</a:t>
            </a:r>
          </a:p>
          <a:p>
            <a:pPr eaLnBrk="1" hangingPunct="1"/>
            <a:r>
              <a:rPr lang="en-US" dirty="0" smtClean="0"/>
              <a:t>Provide an overview of the phases of data analytics lifecycle</a:t>
            </a:r>
          </a:p>
          <a:p>
            <a:pPr lvl="1"/>
            <a:r>
              <a:rPr lang="en-US" sz="2400" dirty="0" smtClean="0"/>
              <a:t>Phase 1: Discovery</a:t>
            </a:r>
          </a:p>
          <a:p>
            <a:pPr lvl="1"/>
            <a:r>
              <a:rPr lang="en-US" sz="2400" dirty="0" smtClean="0"/>
              <a:t>Phase 2: Data Preparation</a:t>
            </a:r>
          </a:p>
          <a:p>
            <a:pPr lvl="1"/>
            <a:r>
              <a:rPr lang="en-US" sz="2400" dirty="0" smtClean="0"/>
              <a:t>Phase 3: Model Planning</a:t>
            </a:r>
          </a:p>
          <a:p>
            <a:pPr lvl="1"/>
            <a:r>
              <a:rPr lang="en-US" sz="2400" dirty="0" smtClean="0"/>
              <a:t>Phase 4: Model Building</a:t>
            </a:r>
          </a:p>
          <a:p>
            <a:pPr lvl="1"/>
            <a:r>
              <a:rPr lang="en-US" sz="2400" dirty="0" smtClean="0"/>
              <a:t>Phase 5: Communicate Results</a:t>
            </a:r>
          </a:p>
          <a:p>
            <a:pPr lvl="1"/>
            <a:r>
              <a:rPr lang="en-US" sz="2400" dirty="0" smtClean="0"/>
              <a:t>Phase 6: </a:t>
            </a:r>
            <a:r>
              <a:rPr lang="en-US" sz="2400" dirty="0" err="1" smtClean="0"/>
              <a:t>Operationalize</a:t>
            </a:r>
            <a:endParaRPr lang="en-US" sz="2400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907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7772400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Phase 3: Model Planning</a:t>
            </a:r>
            <a:br>
              <a:rPr lang="en-US" dirty="0" smtClean="0"/>
            </a:br>
            <a:r>
              <a:rPr lang="en-US" sz="3600" dirty="0" smtClean="0"/>
              <a:t>Model Planning in Industry Verticals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14600"/>
            <a:ext cx="8458200" cy="762000"/>
          </a:xfrm>
        </p:spPr>
        <p:txBody>
          <a:bodyPr/>
          <a:lstStyle/>
          <a:p>
            <a:pPr eaLnBrk="1" hangingPunct="1"/>
            <a:r>
              <a:rPr lang="en-US" sz="2400" dirty="0"/>
              <a:t>Example </a:t>
            </a:r>
            <a:r>
              <a:rPr lang="en-US" sz="2400" dirty="0" smtClean="0"/>
              <a:t>of other </a:t>
            </a:r>
            <a:r>
              <a:rPr lang="en-US" sz="2400" dirty="0"/>
              <a:t>analysts </a:t>
            </a:r>
            <a:r>
              <a:rPr lang="en-US" sz="2400" dirty="0" smtClean="0"/>
              <a:t>approaching a similar problem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124200"/>
            <a:ext cx="8077200" cy="313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2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762000"/>
            <a:ext cx="69262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Data Exploration </a:t>
            </a:r>
            <a:br>
              <a:rPr lang="en-US" dirty="0" smtClean="0"/>
            </a:br>
            <a:r>
              <a:rPr lang="en-US" dirty="0" smtClean="0"/>
              <a:t>and Variable Selection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514600"/>
            <a:ext cx="7924800" cy="38862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Explore the data to understand the relationships among the variables to inform selection of the variables and methods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A common way to do this is to use data visualization tools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Often, stakeholders and subject matter experts may have ideas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/>
              <a:t>For example, some hypothesis that led to the project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Aim for capturing the most essential predictors and variables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600" dirty="0" smtClean="0"/>
              <a:t>This often requires iterations and testing to identify key variables</a:t>
            </a:r>
            <a:endParaRPr lang="en-US" sz="1600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/>
              <a:t>If the team plans to run regression analysis, identify the candidate predictors and outcome variables of the model</a:t>
            </a:r>
            <a:endParaRPr lang="en-US" sz="2000" dirty="0"/>
          </a:p>
          <a:p>
            <a:pPr eaLnBrk="1" hangingPunct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7203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533400"/>
            <a:ext cx="6926262" cy="1143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Model Selection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8153400" cy="4267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000" dirty="0" smtClean="0"/>
              <a:t>The main goal is to choose an analytical technique, or several candidates, based on the end goal of the project</a:t>
            </a:r>
          </a:p>
          <a:p>
            <a:pPr eaLnBrk="1" hangingPunct="1"/>
            <a:r>
              <a:rPr lang="en-US" sz="2000" dirty="0" smtClean="0"/>
              <a:t>We observe events in the real world and attempt to construct models that emulate this behavior with a set of rules and conditions</a:t>
            </a:r>
          </a:p>
          <a:p>
            <a:pPr lvl="1" eaLnBrk="1" hangingPunct="1"/>
            <a:r>
              <a:rPr lang="en-US" sz="1600" dirty="0"/>
              <a:t>A model </a:t>
            </a:r>
            <a:r>
              <a:rPr lang="en-US" sz="1600" dirty="0" smtClean="0"/>
              <a:t>is </a:t>
            </a:r>
            <a:r>
              <a:rPr lang="en-US" sz="1600" dirty="0"/>
              <a:t>simply an abstraction from </a:t>
            </a:r>
            <a:r>
              <a:rPr lang="en-US" sz="1600" dirty="0" smtClean="0"/>
              <a:t>reality</a:t>
            </a:r>
          </a:p>
          <a:p>
            <a:pPr eaLnBrk="1" hangingPunct="1"/>
            <a:r>
              <a:rPr lang="en-US" sz="2000" dirty="0" smtClean="0"/>
              <a:t>Determine whether to use techniques best suited for structured data, unstructured data, or a hybrid approach</a:t>
            </a:r>
          </a:p>
          <a:p>
            <a:pPr eaLnBrk="1" hangingPunct="1"/>
            <a:r>
              <a:rPr lang="en-US" sz="2000" dirty="0" smtClean="0"/>
              <a:t>Teams often create initial models using statistical software packages such as R, SAS, or </a:t>
            </a:r>
            <a:r>
              <a:rPr lang="en-US" sz="2000" dirty="0" err="1" smtClean="0"/>
              <a:t>Matlab</a:t>
            </a:r>
            <a:endParaRPr lang="en-US" sz="2000" dirty="0"/>
          </a:p>
          <a:p>
            <a:pPr lvl="1" eaLnBrk="1" hangingPunct="1"/>
            <a:r>
              <a:rPr lang="en-US" sz="1600" dirty="0" smtClean="0"/>
              <a:t>Which may have limitations when applied to very large datasets</a:t>
            </a:r>
          </a:p>
          <a:p>
            <a:pPr eaLnBrk="1" hangingPunct="1"/>
            <a:r>
              <a:rPr lang="en-US" sz="2000" dirty="0" smtClean="0"/>
              <a:t>The team moves to the model building phase once it has a good idea about the type of model to try</a:t>
            </a:r>
          </a:p>
        </p:txBody>
      </p:sp>
    </p:spTree>
    <p:extLst>
      <p:ext uri="{BB962C8B-B14F-4D97-AF65-F5344CB8AC3E}">
        <p14:creationId xmlns:p14="http://schemas.microsoft.com/office/powerpoint/2010/main" val="101539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0"/>
            <a:ext cx="6926262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Common Tools for the Model Planning Phase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514600"/>
            <a:ext cx="8305800" cy="38862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/>
              <a:t>R</a:t>
            </a:r>
            <a:r>
              <a:rPr lang="en-US" dirty="0" smtClean="0"/>
              <a:t> has a complete set of modeling capabilities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R contains about 5000 packages for data analysis and graphical presentation </a:t>
            </a:r>
            <a:endParaRPr lang="en-US" dirty="0"/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/>
              <a:t>SQL Analysis services </a:t>
            </a:r>
            <a:r>
              <a:rPr lang="en-US" dirty="0" smtClean="0"/>
              <a:t>can perform in-database analytics of common data mining functions, </a:t>
            </a:r>
            <a:r>
              <a:rPr lang="en-US" dirty="0" smtClean="0"/>
              <a:t>including </a:t>
            </a:r>
            <a:r>
              <a:rPr lang="en-US" dirty="0" smtClean="0"/>
              <a:t>aggregations, and basic predictive models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/>
              <a:t>SAS/ACCESS</a:t>
            </a:r>
            <a:r>
              <a:rPr lang="en-US" dirty="0" smtClean="0"/>
              <a:t> provides integration between SAS and the analytics sandbox via multiple data connections</a:t>
            </a:r>
          </a:p>
          <a:p>
            <a:pPr eaLnBrk="1" hangingPunct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26895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09601"/>
            <a:ext cx="7467600" cy="9144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Phase 4: Model Building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49" y="1524000"/>
            <a:ext cx="7043451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762000"/>
            <a:ext cx="7467600" cy="10048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Phase 4: Model Building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05000"/>
            <a:ext cx="8077200" cy="43434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400" dirty="0" smtClean="0"/>
              <a:t>Execute the models defined in Phase 3</a:t>
            </a:r>
          </a:p>
          <a:p>
            <a:pPr eaLnBrk="1" hangingPunct="1"/>
            <a:r>
              <a:rPr lang="en-US" sz="2400" dirty="0" smtClean="0"/>
              <a:t>Develop datasets for training, testing, and production</a:t>
            </a:r>
          </a:p>
          <a:p>
            <a:pPr eaLnBrk="1" hangingPunct="1"/>
            <a:r>
              <a:rPr lang="en-US" sz="2400" dirty="0" smtClean="0"/>
              <a:t>Develop analytic model on training data, test on test data</a:t>
            </a:r>
          </a:p>
          <a:p>
            <a:pPr eaLnBrk="1" hangingPunct="1"/>
            <a:r>
              <a:rPr lang="en-US" sz="2400" dirty="0" smtClean="0"/>
              <a:t>Question to consider</a:t>
            </a:r>
          </a:p>
          <a:p>
            <a:pPr lvl="1" eaLnBrk="1" hangingPunct="1"/>
            <a:r>
              <a:rPr lang="en-US" sz="1800" dirty="0" smtClean="0"/>
              <a:t>Does the model appear valid and accurate on the test data?</a:t>
            </a:r>
          </a:p>
          <a:p>
            <a:pPr lvl="1" eaLnBrk="1" hangingPunct="1"/>
            <a:r>
              <a:rPr lang="en-US" sz="1800" dirty="0" smtClean="0"/>
              <a:t>Does the model output/behavior make sense to the domain experts?</a:t>
            </a:r>
          </a:p>
          <a:p>
            <a:pPr lvl="1" eaLnBrk="1" hangingPunct="1"/>
            <a:r>
              <a:rPr lang="en-US" sz="1800" dirty="0" smtClean="0"/>
              <a:t>Do the parameter values make sense in the context of the domain?</a:t>
            </a:r>
          </a:p>
          <a:p>
            <a:pPr lvl="1" eaLnBrk="1" hangingPunct="1"/>
            <a:r>
              <a:rPr lang="en-US" sz="1800" dirty="0" smtClean="0"/>
              <a:t>Is the model sufficiently accurate to meet the goal?</a:t>
            </a:r>
          </a:p>
          <a:p>
            <a:pPr lvl="1" eaLnBrk="1" hangingPunct="1"/>
            <a:r>
              <a:rPr lang="en-US" sz="1800" dirty="0" smtClean="0"/>
              <a:t>Does the model avoid intolerable mistakes? </a:t>
            </a:r>
          </a:p>
          <a:p>
            <a:pPr lvl="1" eaLnBrk="1" hangingPunct="1"/>
            <a:r>
              <a:rPr lang="en-US" sz="1800" dirty="0" smtClean="0"/>
              <a:t>Are more data or inputs needed?</a:t>
            </a:r>
          </a:p>
          <a:p>
            <a:pPr lvl="1" eaLnBrk="1" hangingPunct="1"/>
            <a:r>
              <a:rPr lang="en-US" sz="1800" dirty="0" smtClean="0"/>
              <a:t>Will the kind of model chosen support the runtime environment?</a:t>
            </a:r>
          </a:p>
          <a:p>
            <a:pPr lvl="1" eaLnBrk="1" hangingPunct="1"/>
            <a:r>
              <a:rPr lang="en-US" sz="1800" dirty="0" smtClean="0"/>
              <a:t>Is a different form of the model required to address the business problem?</a:t>
            </a:r>
          </a:p>
        </p:txBody>
      </p:sp>
    </p:spTree>
    <p:extLst>
      <p:ext uri="{BB962C8B-B14F-4D97-AF65-F5344CB8AC3E}">
        <p14:creationId xmlns:p14="http://schemas.microsoft.com/office/powerpoint/2010/main" val="2036334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1"/>
            <a:ext cx="74676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 smtClean="0"/>
              <a:t>Common Tools for </a:t>
            </a:r>
            <a:br>
              <a:rPr lang="en-US" dirty="0" smtClean="0"/>
            </a:br>
            <a:r>
              <a:rPr lang="en-US" dirty="0" smtClean="0"/>
              <a:t>the Model Building Phase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8397607" cy="4343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Commercial Tools</a:t>
            </a:r>
          </a:p>
          <a:p>
            <a:pPr lvl="1" eaLnBrk="1" hangingPunct="1"/>
            <a:r>
              <a:rPr lang="en-US" sz="1800" dirty="0" smtClean="0"/>
              <a:t>SAS Enterprise Miner – built for enterprise-level computing and analytics</a:t>
            </a:r>
          </a:p>
          <a:p>
            <a:pPr lvl="1" eaLnBrk="1" hangingPunct="1"/>
            <a:r>
              <a:rPr lang="en-US" sz="1800" dirty="0" smtClean="0"/>
              <a:t>SPSS Modeler (IBM) – </a:t>
            </a:r>
            <a:r>
              <a:rPr lang="en-US" sz="1800" dirty="0"/>
              <a:t>provides enterprise-level computing and analytics </a:t>
            </a:r>
            <a:endParaRPr lang="en-US" sz="1800" dirty="0" smtClean="0"/>
          </a:p>
          <a:p>
            <a:pPr lvl="1" eaLnBrk="1" hangingPunct="1"/>
            <a:r>
              <a:rPr lang="en-US" sz="1800" dirty="0" err="1" smtClean="0"/>
              <a:t>Matlab</a:t>
            </a:r>
            <a:r>
              <a:rPr lang="en-US" sz="1800" dirty="0" smtClean="0"/>
              <a:t> – high-level language for data analytics, algorithms, data exploration</a:t>
            </a:r>
          </a:p>
          <a:p>
            <a:pPr lvl="1" eaLnBrk="1" hangingPunct="1"/>
            <a:r>
              <a:rPr lang="en-US" sz="1800" dirty="0" smtClean="0"/>
              <a:t>Alpine Miner – provides GUI frontend for backend analytics tools</a:t>
            </a:r>
          </a:p>
          <a:p>
            <a:pPr lvl="1" eaLnBrk="1" hangingPunct="1"/>
            <a:r>
              <a:rPr lang="en-US" sz="1800" dirty="0" smtClean="0"/>
              <a:t>STATISTICA and MATHEMATICA</a:t>
            </a:r>
            <a:r>
              <a:rPr lang="en-US" sz="1800" dirty="0"/>
              <a:t> – </a:t>
            </a:r>
            <a:r>
              <a:rPr lang="en-US" sz="1800" dirty="0" smtClean="0"/>
              <a:t>popular data </a:t>
            </a:r>
            <a:r>
              <a:rPr lang="en-US" sz="1800" dirty="0"/>
              <a:t>mining </a:t>
            </a:r>
            <a:r>
              <a:rPr lang="en-US" sz="1800" dirty="0" smtClean="0"/>
              <a:t>and analytics tools</a:t>
            </a:r>
          </a:p>
          <a:p>
            <a:pPr eaLnBrk="1" hangingPunct="1"/>
            <a:r>
              <a:rPr lang="en-US" sz="2400" dirty="0" smtClean="0"/>
              <a:t>Free or Open Source Tools</a:t>
            </a:r>
          </a:p>
          <a:p>
            <a:pPr lvl="1" eaLnBrk="1" hangingPunct="1"/>
            <a:r>
              <a:rPr lang="en-US" sz="1800" dirty="0" smtClean="0"/>
              <a:t>R and PL/R </a:t>
            </a:r>
            <a:r>
              <a:rPr lang="en-US" sz="1800" dirty="0"/>
              <a:t>- </a:t>
            </a:r>
            <a:r>
              <a:rPr lang="en-US" sz="1800" dirty="0" smtClean="0"/>
              <a:t>PL/R is a procedural language for PostgreSQL with R</a:t>
            </a:r>
          </a:p>
          <a:p>
            <a:pPr lvl="1" eaLnBrk="1" hangingPunct="1"/>
            <a:r>
              <a:rPr lang="en-US" sz="1800" dirty="0" smtClean="0"/>
              <a:t>Octave – language for computational modeling</a:t>
            </a:r>
          </a:p>
          <a:p>
            <a:pPr lvl="1" eaLnBrk="1" hangingPunct="1"/>
            <a:r>
              <a:rPr lang="en-US" sz="1800" dirty="0" smtClean="0"/>
              <a:t>WEKA – data mining software package with analytic workbench</a:t>
            </a:r>
          </a:p>
          <a:p>
            <a:pPr lvl="1" eaLnBrk="1" hangingPunct="1"/>
            <a:r>
              <a:rPr lang="en-US" sz="1800" dirty="0" smtClean="0"/>
              <a:t>Python – language providing toolkits for machine learning and analysis</a:t>
            </a:r>
          </a:p>
          <a:p>
            <a:pPr lvl="1" eaLnBrk="1" hangingPunct="1"/>
            <a:r>
              <a:rPr lang="en-US" sz="1800" dirty="0" smtClean="0"/>
              <a:t>SQL – in-database implementations provide an alternative tool</a:t>
            </a:r>
          </a:p>
        </p:txBody>
      </p:sp>
    </p:spTree>
    <p:extLst>
      <p:ext uri="{BB962C8B-B14F-4D97-AF65-F5344CB8AC3E}">
        <p14:creationId xmlns:p14="http://schemas.microsoft.com/office/powerpoint/2010/main" val="351700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305800" cy="9286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Phase 5: Communicate 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60" y="1219200"/>
            <a:ext cx="68580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1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0"/>
            <a:ext cx="8153400" cy="9286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Phase 5: Communicate Results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05000"/>
            <a:ext cx="8229600" cy="3886200"/>
          </a:xfrm>
        </p:spPr>
        <p:txBody>
          <a:bodyPr>
            <a:normAutofit lnSpcReduction="10000"/>
          </a:bodyPr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Determine if the team succeeded or failed in its objectives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Assess if the results are statistically significant and valid</a:t>
            </a:r>
          </a:p>
          <a:p>
            <a:pPr lvl="1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000" dirty="0" smtClean="0"/>
              <a:t>If so, identify aspects of the results that present salient findings</a:t>
            </a:r>
          </a:p>
          <a:p>
            <a:pPr lvl="1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000" dirty="0" smtClean="0"/>
              <a:t>Identify surprising results and those in line with the hypotheses</a:t>
            </a:r>
            <a:endParaRPr lang="en-US" sz="2000" dirty="0"/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Communicate and document the key findings and major insights derived from the analysis</a:t>
            </a:r>
          </a:p>
          <a:p>
            <a:pPr lvl="1"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000" dirty="0" smtClean="0"/>
              <a:t>This is the most visible portion of the process to the outside stakeholders and sponsors</a:t>
            </a:r>
          </a:p>
          <a:p>
            <a:pPr eaLnBrk="1" hangingPunct="1"/>
            <a:endParaRPr lang="en-US" sz="2400" dirty="0"/>
          </a:p>
          <a:p>
            <a:pPr eaLnBrk="1" hangingPunct="1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33054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229600" cy="9906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Phase 6: Operationalize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938" y="1600201"/>
            <a:ext cx="6850062" cy="480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8382000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Background and Overview of Data </a:t>
            </a:r>
            <a:r>
              <a:rPr lang="en-US" dirty="0"/>
              <a:t>Analytics </a:t>
            </a:r>
            <a:r>
              <a:rPr lang="en-US" dirty="0" smtClean="0"/>
              <a:t>Lifecycle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2438400"/>
            <a:ext cx="8534400" cy="44196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Data Analytics Lifecycle defines the analytics process and best practices from discovery to project completion</a:t>
            </a:r>
          </a:p>
          <a:p>
            <a:pPr eaLnBrk="1" hangingPunct="1"/>
            <a:r>
              <a:rPr lang="en-US" sz="2400" dirty="0" smtClean="0"/>
              <a:t>The Lifecycle employs aspects of</a:t>
            </a:r>
          </a:p>
          <a:p>
            <a:pPr lvl="1" eaLnBrk="1" hangingPunct="1"/>
            <a:r>
              <a:rPr lang="en-US" sz="2000" dirty="0" smtClean="0">
                <a:hlinkClick r:id="rId3"/>
              </a:rPr>
              <a:t>Scientific method</a:t>
            </a:r>
            <a:endParaRPr lang="en-US" sz="2000" dirty="0" smtClean="0"/>
          </a:p>
          <a:p>
            <a:pPr lvl="1" eaLnBrk="1" hangingPunct="1"/>
            <a:r>
              <a:rPr lang="en-US" sz="2000" dirty="0">
                <a:hlinkClick r:id="rId4"/>
              </a:rPr>
              <a:t>Cross Industry Standard Process for Data Mining</a:t>
            </a:r>
            <a:r>
              <a:rPr lang="en-US" sz="2000" dirty="0"/>
              <a:t> </a:t>
            </a:r>
            <a:r>
              <a:rPr lang="en-US" sz="2000" dirty="0" smtClean="0"/>
              <a:t>(</a:t>
            </a:r>
            <a:r>
              <a:rPr lang="en-US" sz="2000" dirty="0"/>
              <a:t>CRISP-DM</a:t>
            </a:r>
            <a:r>
              <a:rPr lang="en-US" sz="2000" dirty="0" smtClean="0"/>
              <a:t>)</a:t>
            </a:r>
          </a:p>
          <a:p>
            <a:pPr lvl="2" eaLnBrk="1" hangingPunct="1"/>
            <a:r>
              <a:rPr lang="en-US" sz="1600" dirty="0" smtClean="0"/>
              <a:t>Process model for data mining</a:t>
            </a:r>
            <a:endParaRPr lang="en-US" sz="1600" dirty="0"/>
          </a:p>
          <a:p>
            <a:pPr lvl="1" eaLnBrk="1" hangingPunct="1"/>
            <a:r>
              <a:rPr lang="en-US" sz="2000" dirty="0" smtClean="0"/>
              <a:t>Davenport’s </a:t>
            </a:r>
            <a:r>
              <a:rPr lang="en-US" sz="2000" dirty="0" smtClean="0">
                <a:hlinkClick r:id="rId5"/>
              </a:rPr>
              <a:t>DELTA framework</a:t>
            </a:r>
            <a:endParaRPr lang="en-US" sz="2000" dirty="0" smtClean="0"/>
          </a:p>
          <a:p>
            <a:pPr lvl="1" eaLnBrk="1" hangingPunct="1"/>
            <a:r>
              <a:rPr lang="en-US" sz="2000" dirty="0" smtClean="0"/>
              <a:t>Hubbard’s </a:t>
            </a:r>
            <a:r>
              <a:rPr lang="en-US" sz="2000" dirty="0" smtClean="0">
                <a:hlinkClick r:id="rId6"/>
              </a:rPr>
              <a:t>Applied Information Economics</a:t>
            </a:r>
            <a:r>
              <a:rPr lang="en-US" sz="2000" dirty="0" smtClean="0"/>
              <a:t> (AIE) approach</a:t>
            </a:r>
          </a:p>
          <a:p>
            <a:pPr lvl="1" eaLnBrk="1" hangingPunct="1"/>
            <a:r>
              <a:rPr lang="en-US" sz="2000" dirty="0" smtClean="0">
                <a:hlinkClick r:id="rId7"/>
              </a:rPr>
              <a:t>MAD </a:t>
            </a:r>
            <a:r>
              <a:rPr lang="en-US" sz="2000" dirty="0">
                <a:hlinkClick r:id="rId7"/>
              </a:rPr>
              <a:t>Skills: New Analysis Practices for Big </a:t>
            </a:r>
            <a:r>
              <a:rPr lang="en-US" sz="2000" dirty="0" smtClean="0">
                <a:hlinkClick r:id="rId7"/>
              </a:rPr>
              <a:t>Data</a:t>
            </a:r>
            <a:r>
              <a:rPr lang="en-US" sz="2000" dirty="0" smtClean="0"/>
              <a:t> by Cohen et al.</a:t>
            </a:r>
          </a:p>
        </p:txBody>
      </p:sp>
    </p:spTree>
    <p:extLst>
      <p:ext uri="{BB962C8B-B14F-4D97-AF65-F5344CB8AC3E}">
        <p14:creationId xmlns:p14="http://schemas.microsoft.com/office/powerpoint/2010/main" val="3086446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85799"/>
            <a:ext cx="7467600" cy="1066801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Phase 6: Operationalize</a:t>
            </a:r>
            <a:endParaRPr lang="en-US" sz="3200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828800"/>
            <a:ext cx="8153400" cy="4419600"/>
          </a:xfrm>
        </p:spPr>
        <p:txBody>
          <a:bodyPr/>
          <a:lstStyle/>
          <a:p>
            <a:pPr eaLnBrk="1" hangingPunct="1"/>
            <a:r>
              <a:rPr lang="en-US" sz="2200" dirty="0" smtClean="0"/>
              <a:t>In this last phase, the team communicates the benefits of the project more broadly and sets up a pilot project to deploy the work in a controlled way</a:t>
            </a:r>
          </a:p>
          <a:p>
            <a:pPr eaLnBrk="1" hangingPunct="1"/>
            <a:r>
              <a:rPr lang="en-US" sz="2200" dirty="0" smtClean="0"/>
              <a:t>Risk is managed effectively by undertaking small scope, pilot deployment before a wide-scale rollout</a:t>
            </a:r>
          </a:p>
          <a:p>
            <a:pPr eaLnBrk="1" hangingPunct="1"/>
            <a:r>
              <a:rPr lang="en-US" sz="2200" dirty="0" smtClean="0"/>
              <a:t>During the pilot project, the team may need to execute the algorithm more efficiently in the database rather than with in-memory tools like R, especially with larger datasets</a:t>
            </a:r>
          </a:p>
          <a:p>
            <a:pPr eaLnBrk="1" hangingPunct="1"/>
            <a:r>
              <a:rPr lang="en-US" sz="2200" dirty="0" smtClean="0"/>
              <a:t>To test the model in a live setting, consider running the model in a production environment for a discrete set of products or a single line of business</a:t>
            </a:r>
          </a:p>
          <a:p>
            <a:pPr eaLnBrk="1" hangingPunct="1"/>
            <a:r>
              <a:rPr lang="en-US" sz="2200" dirty="0" smtClean="0"/>
              <a:t>Monitor model accuracy and retrain the model if necessary</a:t>
            </a:r>
          </a:p>
        </p:txBody>
      </p:sp>
    </p:spTree>
    <p:extLst>
      <p:ext uri="{BB962C8B-B14F-4D97-AF65-F5344CB8AC3E}">
        <p14:creationId xmlns:p14="http://schemas.microsoft.com/office/powerpoint/2010/main" val="331239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8077200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Phase 6: Operationalize</a:t>
            </a:r>
            <a:br>
              <a:rPr lang="en-US" dirty="0" smtClean="0"/>
            </a:br>
            <a:r>
              <a:rPr lang="en-US" sz="3200" dirty="0" smtClean="0"/>
              <a:t>Key outputs from successful analytics project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04520" y="2209800"/>
            <a:ext cx="8158480" cy="43434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z="2400" b="1" dirty="0" smtClean="0"/>
              <a:t>Business user </a:t>
            </a:r>
            <a:r>
              <a:rPr lang="en-US" sz="2400" dirty="0" smtClean="0"/>
              <a:t>– tries to determine business benefits and implications</a:t>
            </a:r>
          </a:p>
          <a:p>
            <a:pPr eaLnBrk="1" hangingPunct="1"/>
            <a:r>
              <a:rPr lang="en-US" sz="2400" b="1" dirty="0" smtClean="0"/>
              <a:t>Project sponsor </a:t>
            </a:r>
            <a:r>
              <a:rPr lang="en-US" sz="2400" dirty="0" smtClean="0"/>
              <a:t>– wants business impact, risks, ROI</a:t>
            </a:r>
          </a:p>
          <a:p>
            <a:pPr eaLnBrk="1" hangingPunct="1"/>
            <a:r>
              <a:rPr lang="en-US" sz="2400" b="1" dirty="0" smtClean="0"/>
              <a:t>Project manager</a:t>
            </a:r>
            <a:r>
              <a:rPr lang="en-US" sz="2400" dirty="0" smtClean="0"/>
              <a:t> – needs to determine if project completed on time, within budget, goals met</a:t>
            </a:r>
          </a:p>
          <a:p>
            <a:pPr eaLnBrk="1" hangingPunct="1"/>
            <a:r>
              <a:rPr lang="en-US" sz="2400" b="1" dirty="0" smtClean="0"/>
              <a:t>Business intelligence analyst </a:t>
            </a:r>
            <a:r>
              <a:rPr lang="en-US" sz="2400" dirty="0" smtClean="0"/>
              <a:t>– needs to know if reports and dashboards will be impacted and need to change</a:t>
            </a:r>
          </a:p>
          <a:p>
            <a:pPr eaLnBrk="1" hangingPunct="1"/>
            <a:r>
              <a:rPr lang="en-US" sz="2400" b="1" dirty="0" smtClean="0"/>
              <a:t>Data engineer and DBA </a:t>
            </a:r>
            <a:r>
              <a:rPr lang="en-US" sz="2400" dirty="0" smtClean="0"/>
              <a:t>– must share code and document</a:t>
            </a:r>
          </a:p>
          <a:p>
            <a:pPr eaLnBrk="1" hangingPunct="1"/>
            <a:r>
              <a:rPr lang="en-US" sz="2400" b="1" dirty="0" smtClean="0"/>
              <a:t>Data scientist</a:t>
            </a:r>
            <a:r>
              <a:rPr lang="en-US" sz="2400" dirty="0" smtClean="0"/>
              <a:t> – must share code and explain model to peers, managers, stakeholders</a:t>
            </a:r>
          </a:p>
        </p:txBody>
      </p:sp>
    </p:spTree>
    <p:extLst>
      <p:ext uri="{BB962C8B-B14F-4D97-AF65-F5344CB8AC3E}">
        <p14:creationId xmlns:p14="http://schemas.microsoft.com/office/powerpoint/2010/main" val="114507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8305800" cy="1462087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Phase 6: Operationalize</a:t>
            </a:r>
            <a:br>
              <a:rPr lang="en-US" dirty="0" smtClean="0"/>
            </a:br>
            <a:r>
              <a:rPr lang="en-US" sz="3200" dirty="0" smtClean="0"/>
              <a:t>Four main deliverables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41960" y="2209800"/>
            <a:ext cx="8321040" cy="4343400"/>
          </a:xfrm>
        </p:spPr>
        <p:txBody>
          <a:bodyPr/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Although the seven roles represent many interests, the interests overlap and can be met with four main deliverables</a:t>
            </a:r>
          </a:p>
          <a:p>
            <a:pPr marL="914400" lvl="1" indent="-457200" eaLnBrk="1" hangingPunct="1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/>
              <a:t>Presentation for project sponsors – high-level takeaways for executive level stakeholders</a:t>
            </a:r>
          </a:p>
          <a:p>
            <a:pPr marL="914400" lvl="1" indent="-457200" eaLnBrk="1" hangingPunct="1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/>
              <a:t>Presentation for analysts – describes business </a:t>
            </a:r>
            <a:r>
              <a:rPr lang="en-US" sz="2000" dirty="0"/>
              <a:t>process changes and </a:t>
            </a:r>
            <a:r>
              <a:rPr lang="en-US" sz="2000" dirty="0" smtClean="0"/>
              <a:t>reporting changes, includes details and technical graphs</a:t>
            </a:r>
            <a:endParaRPr lang="en-US" sz="1600" dirty="0" smtClean="0"/>
          </a:p>
          <a:p>
            <a:pPr marL="914400" lvl="1" indent="-457200" eaLnBrk="1" hangingPunct="1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/>
              <a:t>Code for technical people</a:t>
            </a:r>
          </a:p>
          <a:p>
            <a:pPr marL="914400" lvl="1" indent="-457200" eaLnBrk="1" hangingPunct="1"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smtClean="0"/>
              <a:t>Technical specifications of implementing the code</a:t>
            </a:r>
          </a:p>
        </p:txBody>
      </p:sp>
    </p:spTree>
    <p:extLst>
      <p:ext uri="{BB962C8B-B14F-4D97-AF65-F5344CB8AC3E}">
        <p14:creationId xmlns:p14="http://schemas.microsoft.com/office/powerpoint/2010/main" val="95527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97840" y="685800"/>
            <a:ext cx="8417560" cy="1462087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dirty="0" smtClean="0"/>
              <a:t>Case Study: </a:t>
            </a:r>
            <a:br>
              <a:rPr lang="en-US" dirty="0" smtClean="0"/>
            </a:br>
            <a:r>
              <a:rPr lang="en-US" sz="3600" dirty="0" smtClean="0"/>
              <a:t>Global Innovation Network and Analysis (GINA</a:t>
            </a:r>
            <a:r>
              <a:rPr lang="en-US" dirty="0" smtClean="0"/>
              <a:t>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2286000"/>
            <a:ext cx="8077200" cy="45720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In 2012 EMC’s new director wanted to improve the company’s engagement of employees across the global centers of excellence (GCE) to drive innovation, research, and university partnerships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dirty="0" smtClean="0"/>
              <a:t>This project was created to accomplish: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/>
              <a:t>Store formal and informal data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/>
              <a:t>Track research from global technologists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sz="2200" dirty="0" smtClean="0"/>
              <a:t>Mine the data for patterns and insights to improve the team’s operations and strategy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1" y="838200"/>
            <a:ext cx="7467600" cy="1122680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Case Study: </a:t>
            </a:r>
            <a:br>
              <a:rPr lang="en-US" sz="2800" dirty="0"/>
            </a:br>
            <a:r>
              <a:rPr lang="en-US" sz="2800" dirty="0"/>
              <a:t>Global Innovation Network and Analysis (GINA)</a:t>
            </a:r>
            <a:endParaRPr 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981200"/>
            <a:ext cx="746805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802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9" y="609600"/>
            <a:ext cx="5707061" cy="10668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Summary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05000"/>
            <a:ext cx="7467600" cy="4267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800" dirty="0" smtClean="0"/>
              <a:t>The Data Analytics Lifecycle is an approach to managing and executing analytic projects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800" dirty="0" smtClean="0"/>
              <a:t>Lifecycle has six </a:t>
            </a:r>
            <a:r>
              <a:rPr lang="en-US" sz="2800" dirty="0" smtClean="0"/>
              <a:t>phases</a:t>
            </a:r>
          </a:p>
          <a:p>
            <a:pPr lvl="1"/>
            <a:r>
              <a:rPr lang="en-US" sz="2400" dirty="0"/>
              <a:t>Phase 1: Discovery</a:t>
            </a:r>
          </a:p>
          <a:p>
            <a:pPr lvl="1"/>
            <a:r>
              <a:rPr lang="en-US" sz="2400" dirty="0"/>
              <a:t>Phase 2: Data Preparation</a:t>
            </a:r>
          </a:p>
          <a:p>
            <a:pPr lvl="1"/>
            <a:r>
              <a:rPr lang="en-US" sz="2400" dirty="0"/>
              <a:t>Phase 3: Model Planning</a:t>
            </a:r>
          </a:p>
          <a:p>
            <a:pPr lvl="1"/>
            <a:r>
              <a:rPr lang="en-US" sz="2400" dirty="0"/>
              <a:t>Phase 4: Model Building</a:t>
            </a:r>
          </a:p>
          <a:p>
            <a:pPr lvl="1"/>
            <a:r>
              <a:rPr lang="en-US" sz="2400" dirty="0"/>
              <a:t>Phase 5: Communicate Results</a:t>
            </a:r>
          </a:p>
          <a:p>
            <a:pPr lvl="1"/>
            <a:r>
              <a:rPr lang="en-US" sz="2400" dirty="0"/>
              <a:t>Phase 6: Operationalize</a:t>
            </a:r>
          </a:p>
          <a:p>
            <a:pPr eaLnBrk="1" hangingPunct="1">
              <a:spcBef>
                <a:spcPts val="1200"/>
              </a:spcBef>
              <a:spcAft>
                <a:spcPts val="600"/>
              </a:spcAft>
            </a:pPr>
            <a:r>
              <a:rPr lang="en-US" sz="2800" dirty="0" smtClean="0"/>
              <a:t>Bulk </a:t>
            </a:r>
            <a:r>
              <a:rPr lang="en-US" sz="2800" dirty="0" smtClean="0"/>
              <a:t>of the time usually spent on preparation – phases 1 and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7391400" cy="9906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3600" dirty="0" smtClean="0"/>
              <a:t>Phases of Data </a:t>
            </a:r>
            <a:r>
              <a:rPr lang="en-US" sz="3600" dirty="0"/>
              <a:t>Analytics </a:t>
            </a:r>
            <a:r>
              <a:rPr lang="en-US" sz="3600" dirty="0" smtClean="0"/>
              <a:t>Lifecycle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828801"/>
            <a:ext cx="65532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0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50240"/>
            <a:ext cx="7391400" cy="87376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Phase 1: Discovery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524000"/>
            <a:ext cx="64770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838200"/>
            <a:ext cx="7391400" cy="1143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Phase 1: Discovery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57400"/>
            <a:ext cx="7010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sz="2800" dirty="0" smtClean="0"/>
              <a:t>The discovery phase entails: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/>
              <a:t>Learning the Business Domain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/>
              <a:t>Resources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/>
              <a:t>Framing the Problem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/>
              <a:t>Identifying Key Stakeholders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/>
              <a:t>Interviewing the Analytics Sponsor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/>
              <a:t>Developing Initial Hypotheses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sz="2800" dirty="0" smtClean="0"/>
              <a:t>Identifying Potential Data Sources</a:t>
            </a:r>
          </a:p>
        </p:txBody>
      </p:sp>
    </p:spTree>
    <p:extLst>
      <p:ext uri="{BB962C8B-B14F-4D97-AF65-F5344CB8AC3E}">
        <p14:creationId xmlns:p14="http://schemas.microsoft.com/office/powerpoint/2010/main" val="176730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Phase 1: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924800" cy="4876800"/>
          </a:xfrm>
        </p:spPr>
        <p:txBody>
          <a:bodyPr/>
          <a:lstStyle/>
          <a:p>
            <a:r>
              <a:rPr lang="en-US" sz="2800" dirty="0"/>
              <a:t>Understand business objectives and business’s needs.</a:t>
            </a:r>
          </a:p>
          <a:p>
            <a:r>
              <a:rPr lang="en-US" sz="2800" dirty="0"/>
              <a:t>Assess the current situation in terms of: </a:t>
            </a:r>
          </a:p>
          <a:p>
            <a:pPr lvl="2"/>
            <a:r>
              <a:rPr lang="en-US" sz="2400" dirty="0"/>
              <a:t>resources, </a:t>
            </a:r>
          </a:p>
          <a:p>
            <a:pPr lvl="2"/>
            <a:r>
              <a:rPr lang="en-US" sz="2400" dirty="0"/>
              <a:t>assumptions, </a:t>
            </a:r>
          </a:p>
          <a:p>
            <a:pPr lvl="2"/>
            <a:r>
              <a:rPr lang="en-US" sz="2400" dirty="0"/>
              <a:t>constraints </a:t>
            </a:r>
          </a:p>
          <a:p>
            <a:pPr lvl="2"/>
            <a:r>
              <a:rPr lang="en-US" sz="2400" dirty="0"/>
              <a:t>other important factors </a:t>
            </a:r>
          </a:p>
          <a:p>
            <a:r>
              <a:rPr lang="en-US" sz="2800" dirty="0"/>
              <a:t>Create data analytics goals to achieve the business objectives within the current situation.</a:t>
            </a:r>
          </a:p>
          <a:p>
            <a:r>
              <a:rPr lang="en-US" sz="2800" dirty="0"/>
              <a:t>Establish a good data analytics plan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485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315200" cy="8382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Phase 2: Data  Preparation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295400"/>
            <a:ext cx="6553200" cy="5029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8077200" cy="1143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Phase </a:t>
            </a:r>
            <a:r>
              <a:rPr lang="en-US" dirty="0"/>
              <a:t>2: Data  Preparation</a:t>
            </a:r>
            <a:endParaRPr lang="en-US" dirty="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2209800"/>
            <a:ext cx="7620000" cy="41148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sz="2800" dirty="0" smtClean="0"/>
              <a:t>Includes steps to explore, preprocess, and condition data</a:t>
            </a:r>
          </a:p>
          <a:p>
            <a:pPr eaLnBrk="1" hangingPunct="1"/>
            <a:r>
              <a:rPr lang="en-US" sz="2800" dirty="0" smtClean="0"/>
              <a:t>Create robust environment – analytics sandbox</a:t>
            </a:r>
          </a:p>
          <a:p>
            <a:pPr eaLnBrk="1" hangingPunct="1"/>
            <a:r>
              <a:rPr lang="en-US" sz="2800" dirty="0" smtClean="0"/>
              <a:t>Data preparation tends to be the most labor-intensive step in the analytics lifecycle</a:t>
            </a:r>
          </a:p>
          <a:p>
            <a:pPr lvl="1" eaLnBrk="1" hangingPunct="1"/>
            <a:r>
              <a:rPr lang="en-US" sz="2400" dirty="0" smtClean="0"/>
              <a:t>Often at least 50% of the data science project’s time</a:t>
            </a:r>
          </a:p>
          <a:p>
            <a:pPr eaLnBrk="1" hangingPunct="1"/>
            <a:r>
              <a:rPr lang="en-US" sz="2800" dirty="0" smtClean="0"/>
              <a:t>The data preparation phase is generally the most iterative and the one that teams tend to underestimate most often</a:t>
            </a:r>
          </a:p>
        </p:txBody>
      </p:sp>
    </p:spTree>
    <p:extLst>
      <p:ext uri="{BB962C8B-B14F-4D97-AF65-F5344CB8AC3E}">
        <p14:creationId xmlns:p14="http://schemas.microsoft.com/office/powerpoint/2010/main" val="21715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2505</TotalTime>
  <Words>1840</Words>
  <Application>Microsoft Office PowerPoint</Application>
  <PresentationFormat>On-screen Show (4:3)</PresentationFormat>
  <Paragraphs>229</Paragraphs>
  <Slides>35</Slides>
  <Notes>34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Clarity</vt:lpstr>
      <vt:lpstr>Advanced Data Analytics Data Analytics Lifecycle</vt:lpstr>
      <vt:lpstr>Learning Objectives</vt:lpstr>
      <vt:lpstr>Background and Overview of Data Analytics Lifecycle</vt:lpstr>
      <vt:lpstr>Phases of Data Analytics Lifecycle</vt:lpstr>
      <vt:lpstr>Phase 1: Discovery</vt:lpstr>
      <vt:lpstr>Phase 1: Discovery</vt:lpstr>
      <vt:lpstr>Phase 1: Discovery</vt:lpstr>
      <vt:lpstr>Phase 2: Data  Preparation</vt:lpstr>
      <vt:lpstr>Phase 2: Data  Preparation</vt:lpstr>
      <vt:lpstr>Phase 2: Data  Preparation (Extract, Transform, Load, Transform)</vt:lpstr>
      <vt:lpstr>Phase 2: Data  Preparation Learning about the Data</vt:lpstr>
      <vt:lpstr>Learning about the Data:  Sample Dataset Inventory</vt:lpstr>
      <vt:lpstr>Phase 2: Data  Preparation Data Conditioning</vt:lpstr>
      <vt:lpstr>Phase 2: Data  Preparation Data Conditioning</vt:lpstr>
      <vt:lpstr>Phase 2: Data  Preparation  Survey and Visualize</vt:lpstr>
      <vt:lpstr>Survey and Visualize Guidelines and Considerations</vt:lpstr>
      <vt:lpstr>Common Tools for Data Preparation</vt:lpstr>
      <vt:lpstr>Phase 3: Model Planning</vt:lpstr>
      <vt:lpstr>Model Planning</vt:lpstr>
      <vt:lpstr>Phase 3: Model Planning Model Planning in Industry Verticals</vt:lpstr>
      <vt:lpstr>Data Exploration  and Variable Selection</vt:lpstr>
      <vt:lpstr>Model Selection</vt:lpstr>
      <vt:lpstr>Common Tools for the Model Planning Phase</vt:lpstr>
      <vt:lpstr>Phase 4: Model Building</vt:lpstr>
      <vt:lpstr>Phase 4: Model Building</vt:lpstr>
      <vt:lpstr>Common Tools for  the Model Building Phase</vt:lpstr>
      <vt:lpstr>Phase 5: Communicate Results</vt:lpstr>
      <vt:lpstr>Phase 5: Communicate Results</vt:lpstr>
      <vt:lpstr>Phase 6: Operationalize</vt:lpstr>
      <vt:lpstr>Phase 6: Operationalize</vt:lpstr>
      <vt:lpstr>Phase 6: Operationalize Key outputs from successful analytics project</vt:lpstr>
      <vt:lpstr>Phase 6: Operationalize Four main deliverables</vt:lpstr>
      <vt:lpstr>Case Study:  Global Innovation Network and Analysis (GINA)</vt:lpstr>
      <vt:lpstr>Case Study:  Global Innovation Network and Analysis (GINA)</vt:lpstr>
      <vt:lpstr>Summary</vt:lpstr>
    </vt:vector>
  </TitlesOfParts>
  <Company>CSIS - Pace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Recognition</dc:title>
  <dc:creator>ctappert</dc:creator>
  <cp:lastModifiedBy>Sam Otim</cp:lastModifiedBy>
  <cp:revision>133</cp:revision>
  <dcterms:created xsi:type="dcterms:W3CDTF">2006-10-17T22:27:14Z</dcterms:created>
  <dcterms:modified xsi:type="dcterms:W3CDTF">2019-05-29T15:06:53Z</dcterms:modified>
</cp:coreProperties>
</file>