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69" r:id="rId4"/>
    <p:sldId id="258" r:id="rId5"/>
    <p:sldId id="265" r:id="rId6"/>
    <p:sldId id="266" r:id="rId7"/>
    <p:sldId id="267" r:id="rId8"/>
    <p:sldId id="268" r:id="rId9"/>
    <p:sldId id="270" r:id="rId10"/>
    <p:sldId id="271" r:id="rId11"/>
    <p:sldId id="272" r:id="rId12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98271" autoAdjust="0"/>
  </p:normalViewPr>
  <p:slideViewPr>
    <p:cSldViewPr>
      <p:cViewPr>
        <p:scale>
          <a:sx n="120" d="100"/>
          <a:sy n="120" d="100"/>
        </p:scale>
        <p:origin x="-414" y="-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5/8/2018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37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79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5/8/2018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5/8/2018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5/8/2018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5/8/2018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 smtClean="0"/>
              <a:pPr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5/8/2018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pPr/>
              <a:t>5/8/2018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pPr/>
              <a:t>5/8/2018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  <a:pPr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4606EA6-EFEA-4C30-9264-4F9291A5780D}" type="datetime1">
              <a:rPr lang="en-US" smtClean="0"/>
              <a:pPr/>
              <a:t>5/8/2018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/>
        <p:txBody>
          <a:bodyPr/>
          <a:lstStyle>
            <a:extLst/>
          </a:lstStyle>
          <a:p>
            <a:pPr algn="ctr"/>
            <a:r>
              <a:rPr lang="en-US" sz="3200" dirty="0" smtClean="0"/>
              <a:t>Introduction to business intelligence and big data analytics</a:t>
            </a:r>
            <a:endParaRPr lang="en-US" sz="3200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1143000" y="2647950"/>
            <a:ext cx="6400800" cy="1314450"/>
          </a:xfrm>
        </p:spPr>
        <p:txBody>
          <a:bodyPr>
            <a:normAutofit/>
          </a:bodyPr>
          <a:lstStyle>
            <a:extLst/>
          </a:lstStyle>
          <a:p>
            <a:r>
              <a:rPr lang="en-US" dirty="0" smtClean="0"/>
              <a:t>Tips and tools for creating and presenting wide format slides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Business Intelligence 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7696200" cy="3538728"/>
          </a:xfrm>
        </p:spPr>
        <p:txBody>
          <a:bodyPr/>
          <a:lstStyle/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b="1" dirty="0" smtClean="0"/>
              <a:t>Top Three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Master data/data quality management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Data discovery/visualization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Self-service BI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873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Trends in 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 smtClean="0"/>
              <a:t>Big data and open source </a:t>
            </a:r>
            <a:r>
              <a:rPr lang="en-US" sz="2000" dirty="0" smtClean="0"/>
              <a:t>(Apache Hadoop, Spark, and others) will continue to dominate the big data space</a:t>
            </a:r>
          </a:p>
          <a:p>
            <a:r>
              <a:rPr lang="en-US" sz="2000" b="1" dirty="0" smtClean="0"/>
              <a:t>In-memory database technology </a:t>
            </a:r>
            <a:r>
              <a:rPr lang="en-US" sz="2000" dirty="0" smtClean="0"/>
              <a:t>– attempt to speed up big data processing</a:t>
            </a:r>
          </a:p>
          <a:p>
            <a:r>
              <a:rPr lang="en-US" sz="2000" b="1" dirty="0" smtClean="0"/>
              <a:t>Machine learning </a:t>
            </a:r>
            <a:r>
              <a:rPr lang="en-US" sz="2000" dirty="0" smtClean="0"/>
              <a:t>– sophisticated analysis of existing big data stores</a:t>
            </a:r>
          </a:p>
          <a:p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 smtClean="0"/>
              <a:t>Big data intelligent Apps </a:t>
            </a:r>
            <a:r>
              <a:rPr lang="en-US" sz="2000" dirty="0" smtClean="0"/>
              <a:t>– apps that incorporate big data analytics in order to provide personalization &amp; better service</a:t>
            </a:r>
          </a:p>
          <a:p>
            <a:r>
              <a:rPr lang="en-US" sz="2000" b="1" dirty="0" smtClean="0"/>
              <a:t>Intelligent security </a:t>
            </a:r>
            <a:r>
              <a:rPr lang="en-US" sz="2000" dirty="0" smtClean="0"/>
              <a:t>– many organizations are incorporating big data analytics into their security strategy</a:t>
            </a:r>
          </a:p>
          <a:p>
            <a:r>
              <a:rPr lang="en-US" sz="2000" b="1" dirty="0" err="1" smtClean="0"/>
              <a:t>IoT</a:t>
            </a:r>
            <a:r>
              <a:rPr lang="en-US" sz="2000" dirty="0" smtClean="0"/>
              <a:t> – handling and making sense of big data coming from </a:t>
            </a:r>
            <a:r>
              <a:rPr lang="en-US" sz="2000" dirty="0" err="1" smtClean="0"/>
              <a:t>IoT</a:t>
            </a:r>
            <a:r>
              <a:rPr lang="en-US" sz="2000" dirty="0" smtClean="0"/>
              <a:t> deployments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4176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609600" y="1581150"/>
            <a:ext cx="7620000" cy="2057400"/>
          </a:xfrm>
        </p:spPr>
        <p:txBody>
          <a:bodyPr>
            <a:normAutofit fontScale="92500" lnSpcReduction="10000"/>
          </a:bodyPr>
          <a:lstStyle>
            <a:extLst/>
          </a:lstStyle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x-none" dirty="0" smtClean="0"/>
              <a:t>Define business (data) analytics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Describe the scope of business (data) analytics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Outline business intelligence trends and big data trends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Business (Data) Analytics?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practice and art of bringing quantitative and qualitative data to bear on decision-making.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Business analytics, or more generally data analytics, include a range of data analysis methods, ranging from business intelligence to advance analytics techniques.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871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Scope of Business Analytics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55014"/>
            <a:ext cx="8229600" cy="478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Business Intelligence vs. Advanced Analytics View</a:t>
            </a:r>
            <a:endParaRPr 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26" y="1733550"/>
            <a:ext cx="7086600" cy="293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057400" y="4668185"/>
            <a:ext cx="3886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Source: </a:t>
            </a:r>
            <a:r>
              <a:rPr lang="en-US" sz="1400" i="1" dirty="0" err="1" smtClean="0"/>
              <a:t>RapidMiner</a:t>
            </a:r>
            <a:r>
              <a:rPr lang="en-US" sz="1400" i="1" dirty="0" smtClean="0"/>
              <a:t> Whitepaper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Business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6781800" cy="4785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 </a:t>
            </a:r>
            <a:r>
              <a:rPr lang="en-US" sz="2400" b="1" dirty="0" smtClean="0"/>
              <a:t>Another View: Three Types of Analytics</a:t>
            </a:r>
            <a:endParaRPr lang="en-US" sz="24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733550"/>
            <a:ext cx="5181600" cy="314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62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Business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7696200" cy="35387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Descriptive Analytics</a:t>
            </a:r>
          </a:p>
          <a:p>
            <a:pPr marL="231775" indent="-231775">
              <a:buSzPct val="100000"/>
            </a:pPr>
            <a:r>
              <a:rPr lang="en-US" sz="2600" dirty="0"/>
              <a:t>Descriptive or reporting analytics</a:t>
            </a:r>
          </a:p>
          <a:p>
            <a:pPr marL="231775" indent="-231775">
              <a:buSzPct val="100000"/>
            </a:pPr>
            <a:r>
              <a:rPr lang="en-US" sz="2600" dirty="0"/>
              <a:t>Answering the question of what happened</a:t>
            </a:r>
          </a:p>
          <a:p>
            <a:pPr marL="231775" indent="-231775">
              <a:buSzPct val="100000"/>
            </a:pPr>
            <a:r>
              <a:rPr lang="en-US" sz="2600" dirty="0"/>
              <a:t>Retrospective analysis of historic data</a:t>
            </a:r>
          </a:p>
          <a:p>
            <a:pPr marL="231775" indent="-231775">
              <a:buSzPct val="100000"/>
            </a:pPr>
            <a:r>
              <a:rPr lang="en-US" sz="2600" dirty="0"/>
              <a:t>Enablers</a:t>
            </a:r>
          </a:p>
          <a:p>
            <a:pPr marL="682816" lvl="1" indent="-231775">
              <a:buSzPct val="100000"/>
            </a:pPr>
            <a:r>
              <a:rPr lang="en-US" dirty="0"/>
              <a:t>OLAP / DW</a:t>
            </a:r>
          </a:p>
          <a:p>
            <a:pPr marL="682816" lvl="1" indent="-231775">
              <a:buSzPct val="100000"/>
            </a:pPr>
            <a:r>
              <a:rPr lang="en-US" dirty="0"/>
              <a:t>Data visualization</a:t>
            </a:r>
          </a:p>
          <a:p>
            <a:pPr marL="1255903" lvl="2" indent="-231775">
              <a:buSzPct val="100000"/>
            </a:pPr>
            <a:r>
              <a:rPr lang="en-US" dirty="0"/>
              <a:t>Dashboards and Scorecards</a:t>
            </a:r>
            <a:endParaRPr lang="en-US" sz="2400" dirty="0"/>
          </a:p>
          <a:p>
            <a:pPr marL="682816" lvl="1" indent="-231775">
              <a:buSzPct val="100000"/>
            </a:pPr>
            <a:r>
              <a:rPr lang="en-US" dirty="0"/>
              <a:t>Descriptive statistics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448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Business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8077200" cy="3538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Predictive Analytics</a:t>
            </a:r>
          </a:p>
          <a:p>
            <a:pPr marL="231775" indent="-231775">
              <a:buSzPct val="100000"/>
            </a:pPr>
            <a:r>
              <a:rPr lang="en-US" sz="2400" dirty="0"/>
              <a:t>Aims to determine what is likely to happen in the future (foreseeing the future events)</a:t>
            </a:r>
          </a:p>
          <a:p>
            <a:pPr marL="231775" indent="-231775">
              <a:buSzPct val="100000"/>
            </a:pPr>
            <a:r>
              <a:rPr lang="en-US" sz="2400" dirty="0"/>
              <a:t>Looking at the past data to predict the future</a:t>
            </a:r>
          </a:p>
          <a:p>
            <a:pPr marL="231775" indent="-231775">
              <a:buSzPct val="100000"/>
            </a:pPr>
            <a:r>
              <a:rPr lang="en-US" sz="2400" dirty="0"/>
              <a:t>Enablers</a:t>
            </a:r>
          </a:p>
          <a:p>
            <a:pPr marL="682816" lvl="1" indent="-231775">
              <a:buSzPct val="100000"/>
            </a:pPr>
            <a:r>
              <a:rPr lang="en-US" sz="2000" dirty="0"/>
              <a:t>Data mining</a:t>
            </a:r>
          </a:p>
          <a:p>
            <a:pPr marL="682816" lvl="1" indent="-231775">
              <a:buSzPct val="100000"/>
            </a:pPr>
            <a:r>
              <a:rPr lang="en-US" sz="2000" dirty="0"/>
              <a:t>Text mining / Web mining</a:t>
            </a:r>
          </a:p>
          <a:p>
            <a:pPr marL="682816" lvl="1" indent="-231775">
              <a:buSzPct val="100000"/>
            </a:pPr>
            <a:r>
              <a:rPr lang="en-US" sz="2000" dirty="0"/>
              <a:t>Forecasting (i.e., time series)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347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Business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76350"/>
            <a:ext cx="7467600" cy="353872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100" b="1" dirty="0" smtClean="0">
                <a:solidFill>
                  <a:schemeClr val="accent2">
                    <a:lumMod val="75000"/>
                  </a:schemeClr>
                </a:solidFill>
              </a:rPr>
              <a:t>Prescriptive Analytics</a:t>
            </a:r>
          </a:p>
          <a:p>
            <a:pPr marL="231775" indent="-231775">
              <a:buSzPct val="100000"/>
            </a:pPr>
            <a:r>
              <a:rPr lang="en-US" dirty="0"/>
              <a:t>Aims to determine the best possible decision</a:t>
            </a:r>
          </a:p>
          <a:p>
            <a:pPr marL="231775" indent="-231775">
              <a:buSzPct val="100000"/>
            </a:pPr>
            <a:r>
              <a:rPr lang="en-US" dirty="0"/>
              <a:t>Uses both descriptive and </a:t>
            </a:r>
            <a:r>
              <a:rPr lang="en-US" dirty="0" smtClean="0"/>
              <a:t>predictive techniques </a:t>
            </a:r>
            <a:r>
              <a:rPr lang="en-US" dirty="0"/>
              <a:t>to create the alternatives, and then determines the best one</a:t>
            </a:r>
          </a:p>
          <a:p>
            <a:pPr marL="231775" indent="-231775">
              <a:buSzPct val="100000"/>
            </a:pPr>
            <a:r>
              <a:rPr lang="en-US" dirty="0"/>
              <a:t>Enablers</a:t>
            </a:r>
          </a:p>
          <a:p>
            <a:pPr marL="682816" lvl="1" indent="-231775">
              <a:buSzPct val="100000"/>
            </a:pPr>
            <a:r>
              <a:rPr lang="en-US" dirty="0"/>
              <a:t>Optimization</a:t>
            </a:r>
          </a:p>
          <a:p>
            <a:pPr marL="682816" lvl="1" indent="-231775">
              <a:buSzPct val="100000"/>
            </a:pPr>
            <a:r>
              <a:rPr lang="en-US" dirty="0"/>
              <a:t>Simulation</a:t>
            </a:r>
          </a:p>
          <a:p>
            <a:pPr marL="682816" lvl="1" indent="-231775">
              <a:buSzPct val="100000"/>
            </a:pPr>
            <a:r>
              <a:rPr lang="en-US" dirty="0"/>
              <a:t>Multi-Criteria Decision Modeling </a:t>
            </a:r>
          </a:p>
          <a:p>
            <a:pPr marL="682816" lvl="1" indent="-231775">
              <a:buSzPct val="100000"/>
            </a:pPr>
            <a:r>
              <a:rPr lang="en-US" dirty="0"/>
              <a:t>Heuristic Programming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43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38150"/>
            <a:ext cx="80772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Evolution of computerized Decision Support to Analytics/Data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4476750"/>
            <a:ext cx="4191000" cy="3169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i="1" dirty="0" smtClean="0"/>
              <a:t>Source: Pearson Education</a:t>
            </a:r>
            <a:endParaRPr lang="en-US" sz="1600" i="1" dirty="0"/>
          </a:p>
        </p:txBody>
      </p:sp>
      <p:pic>
        <p:nvPicPr>
          <p:cNvPr id="5" name="Picture 4" descr="FIGURE 1.8 Evolution of Decision Support, Business Intelligence, and Analytics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81150"/>
            <a:ext cx="79248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07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360</Words>
  <Application>Microsoft Office PowerPoint</Application>
  <PresentationFormat>On-screen Show (16:9)</PresentationFormat>
  <Paragraphs>59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Clarity</vt:lpstr>
      <vt:lpstr>Introduction to business intelligence and big data analytics</vt:lpstr>
      <vt:lpstr>Learning Objectives</vt:lpstr>
      <vt:lpstr>What is Business (Data) Analytics?</vt:lpstr>
      <vt:lpstr>Scope of Business Analytics</vt:lpstr>
      <vt:lpstr>Scope of Business Analytics</vt:lpstr>
      <vt:lpstr>Scope of Business Analytics</vt:lpstr>
      <vt:lpstr>Scope of Business Analytics</vt:lpstr>
      <vt:lpstr>Scope of Business Analytics</vt:lpstr>
      <vt:lpstr>Evolution of computerized Decision Support to Analytics/Data Science</vt:lpstr>
      <vt:lpstr>Current Business Intelligence Trends</vt:lpstr>
      <vt:lpstr>Current Trends in Big Data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2018-03-17T18:39:49Z</dcterms:created>
  <dcterms:modified xsi:type="dcterms:W3CDTF">2018-05-09T15:07:35Z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