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401" r:id="rId4"/>
    <p:sldId id="402" r:id="rId5"/>
    <p:sldId id="403" r:id="rId6"/>
    <p:sldId id="317" r:id="rId7"/>
    <p:sldId id="338" r:id="rId8"/>
    <p:sldId id="340" r:id="rId9"/>
    <p:sldId id="339" r:id="rId10"/>
    <p:sldId id="404" r:id="rId11"/>
    <p:sldId id="405" r:id="rId12"/>
    <p:sldId id="406" r:id="rId13"/>
    <p:sldId id="396" r:id="rId14"/>
    <p:sldId id="397" r:id="rId15"/>
    <p:sldId id="398" r:id="rId16"/>
    <p:sldId id="399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00" r:id="rId25"/>
    <p:sldId id="418" r:id="rId26"/>
    <p:sldId id="414" r:id="rId27"/>
    <p:sldId id="415" r:id="rId28"/>
    <p:sldId id="416" r:id="rId29"/>
    <p:sldId id="417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1" autoAdjust="0"/>
  </p:normalViewPr>
  <p:slideViewPr>
    <p:cSldViewPr>
      <p:cViewPr>
        <p:scale>
          <a:sx n="66" d="100"/>
          <a:sy n="66" d="100"/>
        </p:scale>
        <p:origin x="-1464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4A630-5C8E-487F-B06C-076C3868A09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E87B0B-C14D-4259-A2ED-443BC9398F67}">
      <dgm:prSet phldrT="[Text]" custT="1"/>
      <dgm:spPr/>
      <dgm:t>
        <a:bodyPr/>
        <a:lstStyle/>
        <a:p>
          <a:pPr algn="ctr"/>
          <a:r>
            <a:rPr lang="en-US" sz="1400" dirty="0" smtClean="0"/>
            <a:t>Type of outcome variable </a:t>
          </a:r>
          <a:endParaRPr lang="en-US" sz="1400" dirty="0"/>
        </a:p>
      </dgm:t>
    </dgm:pt>
    <dgm:pt modelId="{69EF1D65-BA35-4C78-8E3B-6685215DD2FC}" type="parTrans" cxnId="{9DA7675E-14D1-4F44-8866-A5C78D7C4177}">
      <dgm:prSet/>
      <dgm:spPr/>
      <dgm:t>
        <a:bodyPr/>
        <a:lstStyle/>
        <a:p>
          <a:endParaRPr lang="en-US"/>
        </a:p>
      </dgm:t>
    </dgm:pt>
    <dgm:pt modelId="{9BB4FEA5-3B82-4667-9DCE-70F268BC7C22}" type="sibTrans" cxnId="{9DA7675E-14D1-4F44-8866-A5C78D7C4177}">
      <dgm:prSet/>
      <dgm:spPr/>
      <dgm:t>
        <a:bodyPr/>
        <a:lstStyle/>
        <a:p>
          <a:endParaRPr lang="en-US"/>
        </a:p>
      </dgm:t>
    </dgm:pt>
    <dgm:pt modelId="{FB56EFB7-D187-4A32-898C-AC5F2D0E8542}">
      <dgm:prSet phldrT="[Text]" custT="1"/>
      <dgm:spPr/>
      <dgm:t>
        <a:bodyPr/>
        <a:lstStyle/>
        <a:p>
          <a:pPr algn="ctr"/>
          <a:r>
            <a:rPr lang="en-US" sz="1400" dirty="0" smtClean="0"/>
            <a:t>Continuous</a:t>
          </a:r>
          <a:endParaRPr lang="en-US" sz="1400" dirty="0"/>
        </a:p>
      </dgm:t>
    </dgm:pt>
    <dgm:pt modelId="{27129756-F56B-4399-B4E1-6449B37D882E}" type="parTrans" cxnId="{C6286231-0853-4C14-9FEB-FA5A709FDA3B}">
      <dgm:prSet/>
      <dgm:spPr/>
      <dgm:t>
        <a:bodyPr/>
        <a:lstStyle/>
        <a:p>
          <a:endParaRPr lang="en-US"/>
        </a:p>
      </dgm:t>
    </dgm:pt>
    <dgm:pt modelId="{EE7C16A4-423A-47E4-BD08-288F6BF1F231}" type="sibTrans" cxnId="{C6286231-0853-4C14-9FEB-FA5A709FDA3B}">
      <dgm:prSet/>
      <dgm:spPr/>
      <dgm:t>
        <a:bodyPr/>
        <a:lstStyle/>
        <a:p>
          <a:endParaRPr lang="en-US"/>
        </a:p>
      </dgm:t>
    </dgm:pt>
    <dgm:pt modelId="{ED7D2A85-F96E-49BB-BB62-F0FEF4B0E2BD}">
      <dgm:prSet phldrT="[Text]" custT="1"/>
      <dgm:spPr/>
      <dgm:t>
        <a:bodyPr/>
        <a:lstStyle/>
        <a:p>
          <a:pPr algn="ctr"/>
          <a:r>
            <a:rPr lang="en-US" sz="1400" dirty="0" smtClean="0"/>
            <a:t>Linear</a:t>
          </a:r>
          <a:endParaRPr lang="en-US" sz="1400" dirty="0"/>
        </a:p>
      </dgm:t>
    </dgm:pt>
    <dgm:pt modelId="{B0FE8E97-50D3-43CC-9F17-E875920B8F39}" type="parTrans" cxnId="{51EF55F5-2BC4-4F0A-A16B-C3AEC59DA80B}">
      <dgm:prSet/>
      <dgm:spPr/>
      <dgm:t>
        <a:bodyPr/>
        <a:lstStyle/>
        <a:p>
          <a:endParaRPr lang="en-US"/>
        </a:p>
      </dgm:t>
    </dgm:pt>
    <dgm:pt modelId="{A6877600-67E8-4F9A-9406-23575B17D919}" type="sibTrans" cxnId="{51EF55F5-2BC4-4F0A-A16B-C3AEC59DA80B}">
      <dgm:prSet/>
      <dgm:spPr/>
      <dgm:t>
        <a:bodyPr/>
        <a:lstStyle/>
        <a:p>
          <a:endParaRPr lang="en-US"/>
        </a:p>
      </dgm:t>
    </dgm:pt>
    <dgm:pt modelId="{A8925994-E087-4DE5-AF01-55053CEF6BD9}">
      <dgm:prSet phldrT="[Text]" custT="1"/>
      <dgm:spPr/>
      <dgm:t>
        <a:bodyPr/>
        <a:lstStyle/>
        <a:p>
          <a:pPr algn="ctr"/>
          <a:r>
            <a:rPr lang="en-US" sz="1400" dirty="0" smtClean="0"/>
            <a:t>Non- </a:t>
          </a:r>
        </a:p>
        <a:p>
          <a:pPr algn="ctr"/>
          <a:r>
            <a:rPr lang="en-US" sz="1400" dirty="0" smtClean="0"/>
            <a:t>linear</a:t>
          </a:r>
          <a:endParaRPr lang="en-US" sz="1400" dirty="0"/>
        </a:p>
      </dgm:t>
    </dgm:pt>
    <dgm:pt modelId="{EBFDC492-F41F-4EBF-9E7D-279B9510A0F1}" type="parTrans" cxnId="{9D08D697-4955-4488-9CC6-603EFD2CA074}">
      <dgm:prSet/>
      <dgm:spPr/>
      <dgm:t>
        <a:bodyPr/>
        <a:lstStyle/>
        <a:p>
          <a:endParaRPr lang="en-US"/>
        </a:p>
      </dgm:t>
    </dgm:pt>
    <dgm:pt modelId="{B149A9A3-943E-4A83-8BA6-8631EF4F8C6E}" type="sibTrans" cxnId="{9D08D697-4955-4488-9CC6-603EFD2CA074}">
      <dgm:prSet/>
      <dgm:spPr/>
      <dgm:t>
        <a:bodyPr/>
        <a:lstStyle/>
        <a:p>
          <a:endParaRPr lang="en-US"/>
        </a:p>
      </dgm:t>
    </dgm:pt>
    <dgm:pt modelId="{B2D2034D-E073-4066-90B3-1EDC965FBD71}">
      <dgm:prSet phldrT="[Text]" custT="1"/>
      <dgm:spPr/>
      <dgm:t>
        <a:bodyPr/>
        <a:lstStyle/>
        <a:p>
          <a:pPr algn="ctr"/>
          <a:r>
            <a:rPr lang="en-US" sz="1400" dirty="0" smtClean="0"/>
            <a:t>Discrete</a:t>
          </a:r>
          <a:endParaRPr lang="en-US" sz="1400" dirty="0"/>
        </a:p>
      </dgm:t>
    </dgm:pt>
    <dgm:pt modelId="{B36E25B3-86B0-4648-B849-941AC0D3470D}" type="parTrans" cxnId="{CCA8CB6B-54C4-4C15-94D9-64ACD408C353}">
      <dgm:prSet/>
      <dgm:spPr/>
      <dgm:t>
        <a:bodyPr/>
        <a:lstStyle/>
        <a:p>
          <a:endParaRPr lang="en-US"/>
        </a:p>
      </dgm:t>
    </dgm:pt>
    <dgm:pt modelId="{349AAD5B-66A2-4CBF-A184-24818BE7A57E}" type="sibTrans" cxnId="{CCA8CB6B-54C4-4C15-94D9-64ACD408C353}">
      <dgm:prSet/>
      <dgm:spPr/>
      <dgm:t>
        <a:bodyPr/>
        <a:lstStyle/>
        <a:p>
          <a:endParaRPr lang="en-US"/>
        </a:p>
      </dgm:t>
    </dgm:pt>
    <dgm:pt modelId="{FF5F0E67-77CE-4474-833B-86A046640E74}">
      <dgm:prSet phldrT="[Text]" custT="1"/>
      <dgm:spPr/>
      <dgm:t>
        <a:bodyPr/>
        <a:lstStyle/>
        <a:p>
          <a:pPr algn="ctr"/>
          <a:r>
            <a:rPr lang="en-US" sz="1400" dirty="0" smtClean="0"/>
            <a:t>Binary</a:t>
          </a:r>
          <a:endParaRPr lang="en-US" sz="1400" dirty="0"/>
        </a:p>
      </dgm:t>
    </dgm:pt>
    <dgm:pt modelId="{89ADB672-1082-480B-AE53-4C12F15EA4D3}" type="parTrans" cxnId="{0F3E56EC-BF4E-4578-8243-0C4A01673AD0}">
      <dgm:prSet/>
      <dgm:spPr/>
      <dgm:t>
        <a:bodyPr/>
        <a:lstStyle/>
        <a:p>
          <a:endParaRPr lang="en-US"/>
        </a:p>
      </dgm:t>
    </dgm:pt>
    <dgm:pt modelId="{66C8386E-B1AE-4298-8BC3-0F6216D6BD87}" type="sibTrans" cxnId="{0F3E56EC-BF4E-4578-8243-0C4A01673AD0}">
      <dgm:prSet/>
      <dgm:spPr/>
      <dgm:t>
        <a:bodyPr/>
        <a:lstStyle/>
        <a:p>
          <a:endParaRPr lang="en-US"/>
        </a:p>
      </dgm:t>
    </dgm:pt>
    <dgm:pt modelId="{C4266AFE-25C5-4CEB-A5F6-AA33F915EB1C}">
      <dgm:prSet phldrT="[Text]" custT="1"/>
      <dgm:spPr/>
      <dgm:t>
        <a:bodyPr/>
        <a:lstStyle/>
        <a:p>
          <a:pPr algn="ctr"/>
          <a:r>
            <a:rPr lang="en-US" sz="1400" dirty="0" smtClean="0"/>
            <a:t>Multi-</a:t>
          </a:r>
          <a:r>
            <a:rPr lang="en-US" sz="1400" dirty="0" err="1" smtClean="0"/>
            <a:t>nomial</a:t>
          </a:r>
          <a:endParaRPr lang="en-US" sz="1400" dirty="0"/>
        </a:p>
      </dgm:t>
    </dgm:pt>
    <dgm:pt modelId="{505021E4-A629-4AA7-BDDE-23AEAB6B72C4}" type="parTrans" cxnId="{7701B52F-2B88-4754-97FE-79BC98B3F647}">
      <dgm:prSet/>
      <dgm:spPr/>
      <dgm:t>
        <a:bodyPr/>
        <a:lstStyle/>
        <a:p>
          <a:endParaRPr lang="en-US"/>
        </a:p>
      </dgm:t>
    </dgm:pt>
    <dgm:pt modelId="{91CB42D4-DFD8-4B69-8D8C-37894AAD35D0}" type="sibTrans" cxnId="{7701B52F-2B88-4754-97FE-79BC98B3F647}">
      <dgm:prSet/>
      <dgm:spPr/>
      <dgm:t>
        <a:bodyPr/>
        <a:lstStyle/>
        <a:p>
          <a:endParaRPr lang="en-US"/>
        </a:p>
      </dgm:t>
    </dgm:pt>
    <dgm:pt modelId="{2F93611A-ABE5-41A4-A0AA-2D92B0112FD3}">
      <dgm:prSet phldrT="[Text]" custT="1"/>
      <dgm:spPr/>
      <dgm:t>
        <a:bodyPr/>
        <a:lstStyle/>
        <a:p>
          <a:pPr algn="ctr"/>
          <a:r>
            <a:rPr lang="en-US" sz="1200" dirty="0" smtClean="0"/>
            <a:t>Multiple </a:t>
          </a:r>
          <a:r>
            <a:rPr lang="en-US" sz="1400" dirty="0" smtClean="0"/>
            <a:t>Regression</a:t>
          </a:r>
          <a:endParaRPr lang="en-US" sz="1400" dirty="0"/>
        </a:p>
      </dgm:t>
    </dgm:pt>
    <dgm:pt modelId="{57CBD4A3-6E8E-494E-A228-ED739F30DE73}" type="parTrans" cxnId="{6FA6250E-6B67-4B1A-B277-FC62F251EBCB}">
      <dgm:prSet/>
      <dgm:spPr/>
      <dgm:t>
        <a:bodyPr/>
        <a:lstStyle/>
        <a:p>
          <a:endParaRPr lang="en-US"/>
        </a:p>
      </dgm:t>
    </dgm:pt>
    <dgm:pt modelId="{BB622243-9A11-4FDF-9531-9601A6DAB560}" type="sibTrans" cxnId="{6FA6250E-6B67-4B1A-B277-FC62F251EBCB}">
      <dgm:prSet/>
      <dgm:spPr/>
      <dgm:t>
        <a:bodyPr/>
        <a:lstStyle/>
        <a:p>
          <a:endParaRPr lang="en-US"/>
        </a:p>
      </dgm:t>
    </dgm:pt>
    <dgm:pt modelId="{6C0A6E02-FF87-461E-A568-F9AE1EB3EAD4}">
      <dgm:prSet phldrT="[Text]" custT="1"/>
      <dgm:spPr/>
      <dgm:t>
        <a:bodyPr/>
        <a:lstStyle/>
        <a:p>
          <a:pPr algn="ctr"/>
          <a:r>
            <a:rPr lang="en-US" sz="1400" dirty="0" smtClean="0"/>
            <a:t>Logistic Regression</a:t>
          </a:r>
          <a:endParaRPr lang="en-US" sz="1400" dirty="0"/>
        </a:p>
      </dgm:t>
    </dgm:pt>
    <dgm:pt modelId="{AD9B10C8-B2B6-462E-ACD9-313A4877FDF5}" type="parTrans" cxnId="{1312F2D3-653B-4E5D-B2A7-0C0C05ED7C6F}">
      <dgm:prSet/>
      <dgm:spPr/>
      <dgm:t>
        <a:bodyPr/>
        <a:lstStyle/>
        <a:p>
          <a:endParaRPr lang="en-US"/>
        </a:p>
      </dgm:t>
    </dgm:pt>
    <dgm:pt modelId="{9E6AF03B-05C2-4BF0-8F07-FB6620E61C9F}" type="sibTrans" cxnId="{1312F2D3-653B-4E5D-B2A7-0C0C05ED7C6F}">
      <dgm:prSet/>
      <dgm:spPr/>
      <dgm:t>
        <a:bodyPr/>
        <a:lstStyle/>
        <a:p>
          <a:endParaRPr lang="en-US"/>
        </a:p>
      </dgm:t>
    </dgm:pt>
    <dgm:pt modelId="{6412B3C4-274D-4342-A135-742F94CD8542}" type="pres">
      <dgm:prSet presAssocID="{1284A630-5C8E-487F-B06C-076C3868A0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541EFB-42C6-4C3E-8685-99AC902EEBB2}" type="pres">
      <dgm:prSet presAssocID="{32E87B0B-C14D-4259-A2ED-443BC9398F67}" presName="hierRoot1" presStyleCnt="0"/>
      <dgm:spPr/>
    </dgm:pt>
    <dgm:pt modelId="{716006A1-A51C-4310-96F8-DCC1A5CE5B30}" type="pres">
      <dgm:prSet presAssocID="{32E87B0B-C14D-4259-A2ED-443BC9398F67}" presName="composite" presStyleCnt="0"/>
      <dgm:spPr/>
    </dgm:pt>
    <dgm:pt modelId="{B9D898F6-05AF-4905-ADDB-07BF0CFD146D}" type="pres">
      <dgm:prSet presAssocID="{32E87B0B-C14D-4259-A2ED-443BC9398F67}" presName="image" presStyleLbl="node0" presStyleIdx="0" presStyleCnt="4" custScaleX="155248" custScaleY="161540"/>
      <dgm:spPr/>
    </dgm:pt>
    <dgm:pt modelId="{4CB111CF-95A5-4536-9AA0-621692A03BCD}" type="pres">
      <dgm:prSet presAssocID="{32E87B0B-C14D-4259-A2ED-443BC9398F67}" presName="text" presStyleLbl="revTx" presStyleIdx="0" presStyleCnt="9" custLinFactNeighborX="-85573" custLinFactNeighborY="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05F923-62FD-4055-8825-8D500685270A}" type="pres">
      <dgm:prSet presAssocID="{32E87B0B-C14D-4259-A2ED-443BC9398F67}" presName="hierChild2" presStyleCnt="0"/>
      <dgm:spPr/>
    </dgm:pt>
    <dgm:pt modelId="{D119FF3B-2F76-4522-B95F-F4DF64889C3E}" type="pres">
      <dgm:prSet presAssocID="{27129756-F56B-4399-B4E1-6449B37D882E}" presName="Name10" presStyleLbl="parChTrans1D2" presStyleIdx="0" presStyleCnt="2"/>
      <dgm:spPr/>
    </dgm:pt>
    <dgm:pt modelId="{47181B56-584F-4A90-A34F-33179202647E}" type="pres">
      <dgm:prSet presAssocID="{FB56EFB7-D187-4A32-898C-AC5F2D0E8542}" presName="hierRoot2" presStyleCnt="0"/>
      <dgm:spPr/>
    </dgm:pt>
    <dgm:pt modelId="{AD64DBF3-3456-4A73-B255-DE9E499BFF14}" type="pres">
      <dgm:prSet presAssocID="{FB56EFB7-D187-4A32-898C-AC5F2D0E8542}" presName="composite2" presStyleCnt="0"/>
      <dgm:spPr/>
    </dgm:pt>
    <dgm:pt modelId="{D5209B4C-9391-438C-9CA8-0BDD5960C75A}" type="pres">
      <dgm:prSet presAssocID="{FB56EFB7-D187-4A32-898C-AC5F2D0E8542}" presName="image2" presStyleLbl="node2" presStyleIdx="0" presStyleCnt="2" custScaleX="205284" custScaleY="115205"/>
      <dgm:spPr/>
    </dgm:pt>
    <dgm:pt modelId="{F60B43EA-E469-423B-81D4-F54B118F2B73}" type="pres">
      <dgm:prSet presAssocID="{FB56EFB7-D187-4A32-898C-AC5F2D0E8542}" presName="text2" presStyleLbl="revTx" presStyleIdx="1" presStyleCnt="9" custScaleX="121469" custLinFactNeighborX="-83617" custLinFactNeighborY="4518">
        <dgm:presLayoutVars>
          <dgm:chPref val="3"/>
        </dgm:presLayoutVars>
      </dgm:prSet>
      <dgm:spPr/>
    </dgm:pt>
    <dgm:pt modelId="{B41A7043-E3C9-4415-A446-750054D6FCF9}" type="pres">
      <dgm:prSet presAssocID="{FB56EFB7-D187-4A32-898C-AC5F2D0E8542}" presName="hierChild3" presStyleCnt="0"/>
      <dgm:spPr/>
    </dgm:pt>
    <dgm:pt modelId="{BB09366B-5A0C-4C7A-87A9-2959682A579E}" type="pres">
      <dgm:prSet presAssocID="{B0FE8E97-50D3-43CC-9F17-E875920B8F39}" presName="Name17" presStyleLbl="parChTrans1D3" presStyleIdx="0" presStyleCnt="3"/>
      <dgm:spPr/>
    </dgm:pt>
    <dgm:pt modelId="{0B952498-93C3-44D9-ACD7-D7418D52B723}" type="pres">
      <dgm:prSet presAssocID="{ED7D2A85-F96E-49BB-BB62-F0FEF4B0E2BD}" presName="hierRoot3" presStyleCnt="0"/>
      <dgm:spPr/>
    </dgm:pt>
    <dgm:pt modelId="{AD3FA99A-70C1-445B-9097-AD3F51D3C450}" type="pres">
      <dgm:prSet presAssocID="{ED7D2A85-F96E-49BB-BB62-F0FEF4B0E2BD}" presName="composite3" presStyleCnt="0"/>
      <dgm:spPr/>
    </dgm:pt>
    <dgm:pt modelId="{29DBA03F-8214-45B3-B150-FB7A2D503792}" type="pres">
      <dgm:prSet presAssocID="{ED7D2A85-F96E-49BB-BB62-F0FEF4B0E2BD}" presName="image3" presStyleLbl="node3" presStyleIdx="0" presStyleCnt="3" custScaleX="152905" custScaleY="122774" custLinFactNeighborX="3002" custLinFactNeighborY="26178"/>
      <dgm:spPr/>
    </dgm:pt>
    <dgm:pt modelId="{29792853-BB5B-4215-A1AF-120EFE150D3B}" type="pres">
      <dgm:prSet presAssocID="{ED7D2A85-F96E-49BB-BB62-F0FEF4B0E2BD}" presName="text3" presStyleLbl="revTx" presStyleIdx="2" presStyleCnt="9" custScaleX="80507" custLinFactNeighborX="-82671" custLinFactNeighborY="26428">
        <dgm:presLayoutVars>
          <dgm:chPref val="3"/>
        </dgm:presLayoutVars>
      </dgm:prSet>
      <dgm:spPr/>
    </dgm:pt>
    <dgm:pt modelId="{0BE6AAF5-8256-47E0-8D55-2116CACF7DB4}" type="pres">
      <dgm:prSet presAssocID="{ED7D2A85-F96E-49BB-BB62-F0FEF4B0E2BD}" presName="hierChild4" presStyleCnt="0"/>
      <dgm:spPr/>
    </dgm:pt>
    <dgm:pt modelId="{6977ECC5-DA75-4A58-8B44-AFD48E2EC6FB}" type="pres">
      <dgm:prSet presAssocID="{EBFDC492-F41F-4EBF-9E7D-279B9510A0F1}" presName="Name17" presStyleLbl="parChTrans1D3" presStyleIdx="1" presStyleCnt="3"/>
      <dgm:spPr/>
    </dgm:pt>
    <dgm:pt modelId="{D154A3B3-FE53-47E8-B9EB-0F097C77546F}" type="pres">
      <dgm:prSet presAssocID="{A8925994-E087-4DE5-AF01-55053CEF6BD9}" presName="hierRoot3" presStyleCnt="0"/>
      <dgm:spPr/>
    </dgm:pt>
    <dgm:pt modelId="{DA0C4031-87E3-4911-980D-E4D0968E67BB}" type="pres">
      <dgm:prSet presAssocID="{A8925994-E087-4DE5-AF01-55053CEF6BD9}" presName="composite3" presStyleCnt="0"/>
      <dgm:spPr/>
    </dgm:pt>
    <dgm:pt modelId="{AF36EC39-22DB-4038-9AC1-2FE387B31E25}" type="pres">
      <dgm:prSet presAssocID="{A8925994-E087-4DE5-AF01-55053CEF6BD9}" presName="image3" presStyleLbl="node3" presStyleIdx="1" presStyleCnt="3" custScaleX="149543" custScaleY="126411" custLinFactNeighborX="-3812" custLinFactNeighborY="24359"/>
      <dgm:spPr/>
    </dgm:pt>
    <dgm:pt modelId="{0623E65A-1875-4265-A901-6C3C73F8BDAA}" type="pres">
      <dgm:prSet presAssocID="{A8925994-E087-4DE5-AF01-55053CEF6BD9}" presName="text3" presStyleLbl="revTx" presStyleIdx="3" presStyleCnt="9" custScaleX="61013" custLinFactNeighborX="-84473" custLinFactNeighborY="2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6AA9D-B932-4845-843E-8B6EA8796E4B}" type="pres">
      <dgm:prSet presAssocID="{A8925994-E087-4DE5-AF01-55053CEF6BD9}" presName="hierChild4" presStyleCnt="0"/>
      <dgm:spPr/>
    </dgm:pt>
    <dgm:pt modelId="{3C173685-45D2-413F-8911-E8F3A00831B9}" type="pres">
      <dgm:prSet presAssocID="{B36E25B3-86B0-4648-B849-941AC0D3470D}" presName="Name10" presStyleLbl="parChTrans1D2" presStyleIdx="1" presStyleCnt="2"/>
      <dgm:spPr/>
    </dgm:pt>
    <dgm:pt modelId="{5905F90B-7516-47B7-8084-8DE7DE5AA5DC}" type="pres">
      <dgm:prSet presAssocID="{B2D2034D-E073-4066-90B3-1EDC965FBD71}" presName="hierRoot2" presStyleCnt="0"/>
      <dgm:spPr/>
    </dgm:pt>
    <dgm:pt modelId="{3B106FF4-B9F6-4F4F-B3DA-F92C63CAC8E4}" type="pres">
      <dgm:prSet presAssocID="{B2D2034D-E073-4066-90B3-1EDC965FBD71}" presName="composite2" presStyleCnt="0"/>
      <dgm:spPr/>
    </dgm:pt>
    <dgm:pt modelId="{F15609EC-687B-4D48-A7CD-7FE562268A62}" type="pres">
      <dgm:prSet presAssocID="{B2D2034D-E073-4066-90B3-1EDC965FBD71}" presName="image2" presStyleLbl="node2" presStyleIdx="1" presStyleCnt="2" custScaleX="153521" custScaleY="127362" custLinFactNeighborX="87260" custLinFactNeighborY="-3437"/>
      <dgm:spPr/>
    </dgm:pt>
    <dgm:pt modelId="{37E2BF99-956C-48A8-9A66-077E40777AF6}" type="pres">
      <dgm:prSet presAssocID="{B2D2034D-E073-4066-90B3-1EDC965FBD71}" presName="text2" presStyleLbl="revTx" presStyleIdx="4" presStyleCnt="9" custScaleX="72395" custLinFactNeighborX="-21520" custLinFactNeighborY="-1923">
        <dgm:presLayoutVars>
          <dgm:chPref val="3"/>
        </dgm:presLayoutVars>
      </dgm:prSet>
      <dgm:spPr/>
    </dgm:pt>
    <dgm:pt modelId="{117C008A-A80C-441C-BFC6-859D4652FAF3}" type="pres">
      <dgm:prSet presAssocID="{B2D2034D-E073-4066-90B3-1EDC965FBD71}" presName="hierChild3" presStyleCnt="0"/>
      <dgm:spPr/>
    </dgm:pt>
    <dgm:pt modelId="{7A949645-08D1-424B-9F02-E6C6A752DB66}" type="pres">
      <dgm:prSet presAssocID="{89ADB672-1082-480B-AE53-4C12F15EA4D3}" presName="Name17" presStyleLbl="parChTrans1D3" presStyleIdx="2" presStyleCnt="3"/>
      <dgm:spPr/>
    </dgm:pt>
    <dgm:pt modelId="{1EFEF575-EB7F-421A-9DC2-1B55C34AFC61}" type="pres">
      <dgm:prSet presAssocID="{FF5F0E67-77CE-4474-833B-86A046640E74}" presName="hierRoot3" presStyleCnt="0"/>
      <dgm:spPr/>
    </dgm:pt>
    <dgm:pt modelId="{CB1E4A6E-DD25-4519-BC3E-5E02F048F88D}" type="pres">
      <dgm:prSet presAssocID="{FF5F0E67-77CE-4474-833B-86A046640E74}" presName="composite3" presStyleCnt="0"/>
      <dgm:spPr/>
    </dgm:pt>
    <dgm:pt modelId="{0581DC5C-797E-41D7-AD52-3829EEE80D1F}" type="pres">
      <dgm:prSet presAssocID="{FF5F0E67-77CE-4474-833B-86A046640E74}" presName="image3" presStyleLbl="node3" presStyleIdx="2" presStyleCnt="3" custScaleX="147454" custScaleY="121377" custLinFactNeighborX="-41155" custLinFactNeighborY="22670"/>
      <dgm:spPr/>
      <dgm:t>
        <a:bodyPr/>
        <a:lstStyle/>
        <a:p>
          <a:endParaRPr lang="en-US"/>
        </a:p>
      </dgm:t>
    </dgm:pt>
    <dgm:pt modelId="{9195DC86-21D6-4CF4-BE8A-E7F9F3AB4622}" type="pres">
      <dgm:prSet presAssocID="{FF5F0E67-77CE-4474-833B-86A046640E74}" presName="text3" presStyleLbl="revTx" presStyleIdx="5" presStyleCnt="9" custScaleX="101742" custScaleY="100544" custLinFactX="-12400" custLinFactNeighborX="-100000" custLinFactNeighborY="219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91619-3EFF-4604-8303-319DD031115A}" type="pres">
      <dgm:prSet presAssocID="{FF5F0E67-77CE-4474-833B-86A046640E74}" presName="hierChild4" presStyleCnt="0"/>
      <dgm:spPr/>
    </dgm:pt>
    <dgm:pt modelId="{BEF1146C-7FBC-453E-AB6A-F2456E873D03}" type="pres">
      <dgm:prSet presAssocID="{C4266AFE-25C5-4CEB-A5F6-AA33F915EB1C}" presName="hierRoot1" presStyleCnt="0"/>
      <dgm:spPr/>
    </dgm:pt>
    <dgm:pt modelId="{1DDA200A-A6E9-4DB4-991F-E86C78E9DE62}" type="pres">
      <dgm:prSet presAssocID="{C4266AFE-25C5-4CEB-A5F6-AA33F915EB1C}" presName="composite" presStyleCnt="0"/>
      <dgm:spPr/>
    </dgm:pt>
    <dgm:pt modelId="{CDEE3A77-498F-48E4-97EB-859B9016261B}" type="pres">
      <dgm:prSet presAssocID="{C4266AFE-25C5-4CEB-A5F6-AA33F915EB1C}" presName="image" presStyleLbl="node0" presStyleIdx="1" presStyleCnt="4" custScaleX="137271" custScaleY="120801" custLinFactX="93461" custLinFactY="188877" custLinFactNeighborX="100000" custLinFactNeighborY="200000"/>
      <dgm:spPr/>
    </dgm:pt>
    <dgm:pt modelId="{2D8572EF-2D14-4104-9BB0-66FAA7015E48}" type="pres">
      <dgm:prSet presAssocID="{C4266AFE-25C5-4CEB-A5F6-AA33F915EB1C}" presName="text" presStyleLbl="revTx" presStyleIdx="6" presStyleCnt="9" custScaleX="75442" custLinFactY="189228" custLinFactNeighborX="44606" custLinFactNeighborY="200000">
        <dgm:presLayoutVars>
          <dgm:chPref val="3"/>
        </dgm:presLayoutVars>
      </dgm:prSet>
      <dgm:spPr/>
    </dgm:pt>
    <dgm:pt modelId="{4186EA71-D93A-466E-912E-6E147FD2F262}" type="pres">
      <dgm:prSet presAssocID="{C4266AFE-25C5-4CEB-A5F6-AA33F915EB1C}" presName="hierChild2" presStyleCnt="0"/>
      <dgm:spPr/>
    </dgm:pt>
    <dgm:pt modelId="{4ECF43F4-251C-4F35-8590-E492A4E38489}" type="pres">
      <dgm:prSet presAssocID="{2F93611A-ABE5-41A4-A0AA-2D92B0112FD3}" presName="hierRoot1" presStyleCnt="0"/>
      <dgm:spPr/>
    </dgm:pt>
    <dgm:pt modelId="{5DC6D28B-F4DB-41BA-A39E-641687950CFA}" type="pres">
      <dgm:prSet presAssocID="{2F93611A-ABE5-41A4-A0AA-2D92B0112FD3}" presName="composite" presStyleCnt="0"/>
      <dgm:spPr/>
    </dgm:pt>
    <dgm:pt modelId="{3AC9E289-2A55-479F-9539-ED747CAD217E}" type="pres">
      <dgm:prSet presAssocID="{2F93611A-ABE5-41A4-A0AA-2D92B0112FD3}" presName="image" presStyleLbl="node0" presStyleIdx="2" presStyleCnt="4" custLinFactX="-142844" custLinFactNeighborX="-200000" custLinFactNeighborY="-5830"/>
      <dgm:spPr>
        <a:noFill/>
      </dgm:spPr>
    </dgm:pt>
    <dgm:pt modelId="{1E3F7058-7727-4B43-A53F-3EF31C02E636}" type="pres">
      <dgm:prSet presAssocID="{2F93611A-ABE5-41A4-A0AA-2D92B0112FD3}" presName="text" presStyleLbl="revTx" presStyleIdx="7" presStyleCnt="9" custScaleX="105722" custLinFactX="-270711" custLinFactY="170449" custLinFactNeighborX="-300000" custLinFactNeighborY="200000">
        <dgm:presLayoutVars>
          <dgm:chPref val="3"/>
        </dgm:presLayoutVars>
      </dgm:prSet>
      <dgm:spPr/>
    </dgm:pt>
    <dgm:pt modelId="{0F55D74E-3A5E-4A14-AAC6-00547D6FF710}" type="pres">
      <dgm:prSet presAssocID="{2F93611A-ABE5-41A4-A0AA-2D92B0112FD3}" presName="hierChild2" presStyleCnt="0"/>
      <dgm:spPr/>
    </dgm:pt>
    <dgm:pt modelId="{CB0CACAD-349B-4BBF-98A1-F68C9568E22F}" type="pres">
      <dgm:prSet presAssocID="{6C0A6E02-FF87-461E-A568-F9AE1EB3EAD4}" presName="hierRoot1" presStyleCnt="0"/>
      <dgm:spPr/>
    </dgm:pt>
    <dgm:pt modelId="{D6D7CE6A-DFE1-4A2A-AE20-3B2DE11E5860}" type="pres">
      <dgm:prSet presAssocID="{6C0A6E02-FF87-461E-A568-F9AE1EB3EAD4}" presName="composite" presStyleCnt="0"/>
      <dgm:spPr/>
    </dgm:pt>
    <dgm:pt modelId="{E9CB4808-B83F-4E54-99D9-8A1B73391B4B}" type="pres">
      <dgm:prSet presAssocID="{6C0A6E02-FF87-461E-A568-F9AE1EB3EAD4}" presName="image" presStyleLbl="node0" presStyleIdx="3" presStyleCnt="4" custLinFactX="-200000" custLinFactY="197496" custLinFactNeighborX="-259801" custLinFactNeighborY="200000"/>
      <dgm:spPr>
        <a:noFill/>
      </dgm:spPr>
    </dgm:pt>
    <dgm:pt modelId="{48A0CD6E-81B1-4ACC-9031-C91017B6BCA2}" type="pres">
      <dgm:prSet presAssocID="{6C0A6E02-FF87-461E-A568-F9AE1EB3EAD4}" presName="text" presStyleLbl="revTx" presStyleIdx="8" presStyleCnt="9" custScaleX="92663" custLinFactX="-200000" custLinFactY="170449" custLinFactNeighborX="-216046" custLinFactNeighborY="200000">
        <dgm:presLayoutVars>
          <dgm:chPref val="3"/>
        </dgm:presLayoutVars>
      </dgm:prSet>
      <dgm:spPr/>
    </dgm:pt>
    <dgm:pt modelId="{E0D93729-082A-4652-B9C6-6257D05031D5}" type="pres">
      <dgm:prSet presAssocID="{6C0A6E02-FF87-461E-A568-F9AE1EB3EAD4}" presName="hierChild2" presStyleCnt="0"/>
      <dgm:spPr/>
    </dgm:pt>
  </dgm:ptLst>
  <dgm:cxnLst>
    <dgm:cxn modelId="{9DA7675E-14D1-4F44-8866-A5C78D7C4177}" srcId="{1284A630-5C8E-487F-B06C-076C3868A090}" destId="{32E87B0B-C14D-4259-A2ED-443BC9398F67}" srcOrd="0" destOrd="0" parTransId="{69EF1D65-BA35-4C78-8E3B-6685215DD2FC}" sibTransId="{9BB4FEA5-3B82-4667-9DCE-70F268BC7C22}"/>
    <dgm:cxn modelId="{2347E306-B766-443C-96F3-3F78F2EF9790}" type="presOf" srcId="{B0FE8E97-50D3-43CC-9F17-E875920B8F39}" destId="{BB09366B-5A0C-4C7A-87A9-2959682A579E}" srcOrd="0" destOrd="0" presId="urn:microsoft.com/office/officeart/2009/layout/CirclePictureHierarchy"/>
    <dgm:cxn modelId="{51EF55F5-2BC4-4F0A-A16B-C3AEC59DA80B}" srcId="{FB56EFB7-D187-4A32-898C-AC5F2D0E8542}" destId="{ED7D2A85-F96E-49BB-BB62-F0FEF4B0E2BD}" srcOrd="0" destOrd="0" parTransId="{B0FE8E97-50D3-43CC-9F17-E875920B8F39}" sibTransId="{A6877600-67E8-4F9A-9406-23575B17D919}"/>
    <dgm:cxn modelId="{576BDDB3-58DF-46CD-87A8-D3E8131DF482}" type="presOf" srcId="{1284A630-5C8E-487F-B06C-076C3868A090}" destId="{6412B3C4-274D-4342-A135-742F94CD8542}" srcOrd="0" destOrd="0" presId="urn:microsoft.com/office/officeart/2009/layout/CirclePictureHierarchy"/>
    <dgm:cxn modelId="{CCA8CB6B-54C4-4C15-94D9-64ACD408C353}" srcId="{32E87B0B-C14D-4259-A2ED-443BC9398F67}" destId="{B2D2034D-E073-4066-90B3-1EDC965FBD71}" srcOrd="1" destOrd="0" parTransId="{B36E25B3-86B0-4648-B849-941AC0D3470D}" sibTransId="{349AAD5B-66A2-4CBF-A184-24818BE7A57E}"/>
    <dgm:cxn modelId="{0F3E56EC-BF4E-4578-8243-0C4A01673AD0}" srcId="{B2D2034D-E073-4066-90B3-1EDC965FBD71}" destId="{FF5F0E67-77CE-4474-833B-86A046640E74}" srcOrd="0" destOrd="0" parTransId="{89ADB672-1082-480B-AE53-4C12F15EA4D3}" sibTransId="{66C8386E-B1AE-4298-8BC3-0F6216D6BD87}"/>
    <dgm:cxn modelId="{1312F2D3-653B-4E5D-B2A7-0C0C05ED7C6F}" srcId="{1284A630-5C8E-487F-B06C-076C3868A090}" destId="{6C0A6E02-FF87-461E-A568-F9AE1EB3EAD4}" srcOrd="3" destOrd="0" parTransId="{AD9B10C8-B2B6-462E-ACD9-313A4877FDF5}" sibTransId="{9E6AF03B-05C2-4BF0-8F07-FB6620E61C9F}"/>
    <dgm:cxn modelId="{D718CF15-92A2-4702-AC2D-E9FFBEDD24AF}" type="presOf" srcId="{32E87B0B-C14D-4259-A2ED-443BC9398F67}" destId="{4CB111CF-95A5-4536-9AA0-621692A03BCD}" srcOrd="0" destOrd="0" presId="urn:microsoft.com/office/officeart/2009/layout/CirclePictureHierarchy"/>
    <dgm:cxn modelId="{2954C38D-1F12-4C5D-948D-9ACD1BF9F288}" type="presOf" srcId="{6C0A6E02-FF87-461E-A568-F9AE1EB3EAD4}" destId="{48A0CD6E-81B1-4ACC-9031-C91017B6BCA2}" srcOrd="0" destOrd="0" presId="urn:microsoft.com/office/officeart/2009/layout/CirclePictureHierarchy"/>
    <dgm:cxn modelId="{C2684BC5-AD8F-4322-B680-C5552DF4AD6E}" type="presOf" srcId="{A8925994-E087-4DE5-AF01-55053CEF6BD9}" destId="{0623E65A-1875-4265-A901-6C3C73F8BDAA}" srcOrd="0" destOrd="0" presId="urn:microsoft.com/office/officeart/2009/layout/CirclePictureHierarchy"/>
    <dgm:cxn modelId="{039EC445-87FB-477E-AC78-224F0A042CA9}" type="presOf" srcId="{2F93611A-ABE5-41A4-A0AA-2D92B0112FD3}" destId="{1E3F7058-7727-4B43-A53F-3EF31C02E636}" srcOrd="0" destOrd="0" presId="urn:microsoft.com/office/officeart/2009/layout/CirclePictureHierarchy"/>
    <dgm:cxn modelId="{0BE6AAAA-EB36-4A57-8B5B-802C93C67A01}" type="presOf" srcId="{EBFDC492-F41F-4EBF-9E7D-279B9510A0F1}" destId="{6977ECC5-DA75-4A58-8B44-AFD48E2EC6FB}" srcOrd="0" destOrd="0" presId="urn:microsoft.com/office/officeart/2009/layout/CirclePictureHierarchy"/>
    <dgm:cxn modelId="{B8C9B4AE-57EA-440C-8E0F-C205E69A9913}" type="presOf" srcId="{27129756-F56B-4399-B4E1-6449B37D882E}" destId="{D119FF3B-2F76-4522-B95F-F4DF64889C3E}" srcOrd="0" destOrd="0" presId="urn:microsoft.com/office/officeart/2009/layout/CirclePictureHierarchy"/>
    <dgm:cxn modelId="{FC907F1A-399C-49D4-83D5-365D50D4C952}" type="presOf" srcId="{C4266AFE-25C5-4CEB-A5F6-AA33F915EB1C}" destId="{2D8572EF-2D14-4104-9BB0-66FAA7015E48}" srcOrd="0" destOrd="0" presId="urn:microsoft.com/office/officeart/2009/layout/CirclePictureHierarchy"/>
    <dgm:cxn modelId="{C4D77F54-4694-4959-935B-8E76782F88FA}" type="presOf" srcId="{ED7D2A85-F96E-49BB-BB62-F0FEF4B0E2BD}" destId="{29792853-BB5B-4215-A1AF-120EFE150D3B}" srcOrd="0" destOrd="0" presId="urn:microsoft.com/office/officeart/2009/layout/CirclePictureHierarchy"/>
    <dgm:cxn modelId="{C6286231-0853-4C14-9FEB-FA5A709FDA3B}" srcId="{32E87B0B-C14D-4259-A2ED-443BC9398F67}" destId="{FB56EFB7-D187-4A32-898C-AC5F2D0E8542}" srcOrd="0" destOrd="0" parTransId="{27129756-F56B-4399-B4E1-6449B37D882E}" sibTransId="{EE7C16A4-423A-47E4-BD08-288F6BF1F231}"/>
    <dgm:cxn modelId="{1AF6BC50-360D-41CA-ABEC-218A9AEA24A1}" type="presOf" srcId="{B2D2034D-E073-4066-90B3-1EDC965FBD71}" destId="{37E2BF99-956C-48A8-9A66-077E40777AF6}" srcOrd="0" destOrd="0" presId="urn:microsoft.com/office/officeart/2009/layout/CirclePictureHierarchy"/>
    <dgm:cxn modelId="{52E9E354-9D33-4DA2-A10B-2234441081D7}" type="presOf" srcId="{89ADB672-1082-480B-AE53-4C12F15EA4D3}" destId="{7A949645-08D1-424B-9F02-E6C6A752DB66}" srcOrd="0" destOrd="0" presId="urn:microsoft.com/office/officeart/2009/layout/CirclePictureHierarchy"/>
    <dgm:cxn modelId="{CB11D823-985E-438F-ABB6-63D9B1FE8EBA}" type="presOf" srcId="{B36E25B3-86B0-4648-B849-941AC0D3470D}" destId="{3C173685-45D2-413F-8911-E8F3A00831B9}" srcOrd="0" destOrd="0" presId="urn:microsoft.com/office/officeart/2009/layout/CirclePictureHierarchy"/>
    <dgm:cxn modelId="{9D08D697-4955-4488-9CC6-603EFD2CA074}" srcId="{FB56EFB7-D187-4A32-898C-AC5F2D0E8542}" destId="{A8925994-E087-4DE5-AF01-55053CEF6BD9}" srcOrd="1" destOrd="0" parTransId="{EBFDC492-F41F-4EBF-9E7D-279B9510A0F1}" sibTransId="{B149A9A3-943E-4A83-8BA6-8631EF4F8C6E}"/>
    <dgm:cxn modelId="{7701B52F-2B88-4754-97FE-79BC98B3F647}" srcId="{1284A630-5C8E-487F-B06C-076C3868A090}" destId="{C4266AFE-25C5-4CEB-A5F6-AA33F915EB1C}" srcOrd="1" destOrd="0" parTransId="{505021E4-A629-4AA7-BDDE-23AEAB6B72C4}" sibTransId="{91CB42D4-DFD8-4B69-8D8C-37894AAD35D0}"/>
    <dgm:cxn modelId="{FBB4FAE5-8345-4DAD-8A9F-C36A9C777944}" type="presOf" srcId="{FF5F0E67-77CE-4474-833B-86A046640E74}" destId="{9195DC86-21D6-4CF4-BE8A-E7F9F3AB4622}" srcOrd="0" destOrd="0" presId="urn:microsoft.com/office/officeart/2009/layout/CirclePictureHierarchy"/>
    <dgm:cxn modelId="{6FA6250E-6B67-4B1A-B277-FC62F251EBCB}" srcId="{1284A630-5C8E-487F-B06C-076C3868A090}" destId="{2F93611A-ABE5-41A4-A0AA-2D92B0112FD3}" srcOrd="2" destOrd="0" parTransId="{57CBD4A3-6E8E-494E-A228-ED739F30DE73}" sibTransId="{BB622243-9A11-4FDF-9531-9601A6DAB560}"/>
    <dgm:cxn modelId="{1AC1698A-7615-4E7C-9079-75492B41D554}" type="presOf" srcId="{FB56EFB7-D187-4A32-898C-AC5F2D0E8542}" destId="{F60B43EA-E469-423B-81D4-F54B118F2B73}" srcOrd="0" destOrd="0" presId="urn:microsoft.com/office/officeart/2009/layout/CirclePictureHierarchy"/>
    <dgm:cxn modelId="{41E5C473-EF70-4A15-BA18-CD87372FD996}" type="presParOf" srcId="{6412B3C4-274D-4342-A135-742F94CD8542}" destId="{73541EFB-42C6-4C3E-8685-99AC902EEBB2}" srcOrd="0" destOrd="0" presId="urn:microsoft.com/office/officeart/2009/layout/CirclePictureHierarchy"/>
    <dgm:cxn modelId="{63FC108C-D208-4ACC-9E17-3EE6EA6A3B5F}" type="presParOf" srcId="{73541EFB-42C6-4C3E-8685-99AC902EEBB2}" destId="{716006A1-A51C-4310-96F8-DCC1A5CE5B30}" srcOrd="0" destOrd="0" presId="urn:microsoft.com/office/officeart/2009/layout/CirclePictureHierarchy"/>
    <dgm:cxn modelId="{AB3DD242-52F6-4E39-B6CE-B650BBF8ABBB}" type="presParOf" srcId="{716006A1-A51C-4310-96F8-DCC1A5CE5B30}" destId="{B9D898F6-05AF-4905-ADDB-07BF0CFD146D}" srcOrd="0" destOrd="0" presId="urn:microsoft.com/office/officeart/2009/layout/CirclePictureHierarchy"/>
    <dgm:cxn modelId="{47AB0F51-95D8-4691-BC87-908ACD75E75D}" type="presParOf" srcId="{716006A1-A51C-4310-96F8-DCC1A5CE5B30}" destId="{4CB111CF-95A5-4536-9AA0-621692A03BCD}" srcOrd="1" destOrd="0" presId="urn:microsoft.com/office/officeart/2009/layout/CirclePictureHierarchy"/>
    <dgm:cxn modelId="{5BC1A12F-1346-482D-A8FF-19B0E69D5641}" type="presParOf" srcId="{73541EFB-42C6-4C3E-8685-99AC902EEBB2}" destId="{3605F923-62FD-4055-8825-8D500685270A}" srcOrd="1" destOrd="0" presId="urn:microsoft.com/office/officeart/2009/layout/CirclePictureHierarchy"/>
    <dgm:cxn modelId="{A7F6CE10-531A-4D29-8227-D15D35615834}" type="presParOf" srcId="{3605F923-62FD-4055-8825-8D500685270A}" destId="{D119FF3B-2F76-4522-B95F-F4DF64889C3E}" srcOrd="0" destOrd="0" presId="urn:microsoft.com/office/officeart/2009/layout/CirclePictureHierarchy"/>
    <dgm:cxn modelId="{A0164D60-DC4C-4A72-AB36-E2FAF36B651D}" type="presParOf" srcId="{3605F923-62FD-4055-8825-8D500685270A}" destId="{47181B56-584F-4A90-A34F-33179202647E}" srcOrd="1" destOrd="0" presId="urn:microsoft.com/office/officeart/2009/layout/CirclePictureHierarchy"/>
    <dgm:cxn modelId="{678394C0-91A5-4DBA-BF06-8EA7338523F9}" type="presParOf" srcId="{47181B56-584F-4A90-A34F-33179202647E}" destId="{AD64DBF3-3456-4A73-B255-DE9E499BFF14}" srcOrd="0" destOrd="0" presId="urn:microsoft.com/office/officeart/2009/layout/CirclePictureHierarchy"/>
    <dgm:cxn modelId="{32A89D53-D99D-477D-A3F1-9383377C9072}" type="presParOf" srcId="{AD64DBF3-3456-4A73-B255-DE9E499BFF14}" destId="{D5209B4C-9391-438C-9CA8-0BDD5960C75A}" srcOrd="0" destOrd="0" presId="urn:microsoft.com/office/officeart/2009/layout/CirclePictureHierarchy"/>
    <dgm:cxn modelId="{2F76CCA8-D6CB-4F58-A664-E999D1C52109}" type="presParOf" srcId="{AD64DBF3-3456-4A73-B255-DE9E499BFF14}" destId="{F60B43EA-E469-423B-81D4-F54B118F2B73}" srcOrd="1" destOrd="0" presId="urn:microsoft.com/office/officeart/2009/layout/CirclePictureHierarchy"/>
    <dgm:cxn modelId="{307E9C7F-8F84-4B73-8EBE-2EC048BC0640}" type="presParOf" srcId="{47181B56-584F-4A90-A34F-33179202647E}" destId="{B41A7043-E3C9-4415-A446-750054D6FCF9}" srcOrd="1" destOrd="0" presId="urn:microsoft.com/office/officeart/2009/layout/CirclePictureHierarchy"/>
    <dgm:cxn modelId="{E755FB31-8CC1-42F4-B144-877A4135FF26}" type="presParOf" srcId="{B41A7043-E3C9-4415-A446-750054D6FCF9}" destId="{BB09366B-5A0C-4C7A-87A9-2959682A579E}" srcOrd="0" destOrd="0" presId="urn:microsoft.com/office/officeart/2009/layout/CirclePictureHierarchy"/>
    <dgm:cxn modelId="{CC140AAC-F4A0-4AB7-923F-B01F4BEB96E1}" type="presParOf" srcId="{B41A7043-E3C9-4415-A446-750054D6FCF9}" destId="{0B952498-93C3-44D9-ACD7-D7418D52B723}" srcOrd="1" destOrd="0" presId="urn:microsoft.com/office/officeart/2009/layout/CirclePictureHierarchy"/>
    <dgm:cxn modelId="{CCC1AB93-E66D-4BD7-91F3-151AE0E36120}" type="presParOf" srcId="{0B952498-93C3-44D9-ACD7-D7418D52B723}" destId="{AD3FA99A-70C1-445B-9097-AD3F51D3C450}" srcOrd="0" destOrd="0" presId="urn:microsoft.com/office/officeart/2009/layout/CirclePictureHierarchy"/>
    <dgm:cxn modelId="{D3A2B065-B6CB-4099-97B9-CC78A9324169}" type="presParOf" srcId="{AD3FA99A-70C1-445B-9097-AD3F51D3C450}" destId="{29DBA03F-8214-45B3-B150-FB7A2D503792}" srcOrd="0" destOrd="0" presId="urn:microsoft.com/office/officeart/2009/layout/CirclePictureHierarchy"/>
    <dgm:cxn modelId="{E5BF90A3-D251-4C35-9423-32915D0EC368}" type="presParOf" srcId="{AD3FA99A-70C1-445B-9097-AD3F51D3C450}" destId="{29792853-BB5B-4215-A1AF-120EFE150D3B}" srcOrd="1" destOrd="0" presId="urn:microsoft.com/office/officeart/2009/layout/CirclePictureHierarchy"/>
    <dgm:cxn modelId="{6D843200-3A62-43A7-B091-4A2B6822C6D1}" type="presParOf" srcId="{0B952498-93C3-44D9-ACD7-D7418D52B723}" destId="{0BE6AAF5-8256-47E0-8D55-2116CACF7DB4}" srcOrd="1" destOrd="0" presId="urn:microsoft.com/office/officeart/2009/layout/CirclePictureHierarchy"/>
    <dgm:cxn modelId="{674FFFEE-92A5-4606-8540-A83208225882}" type="presParOf" srcId="{B41A7043-E3C9-4415-A446-750054D6FCF9}" destId="{6977ECC5-DA75-4A58-8B44-AFD48E2EC6FB}" srcOrd="2" destOrd="0" presId="urn:microsoft.com/office/officeart/2009/layout/CirclePictureHierarchy"/>
    <dgm:cxn modelId="{5E632FF7-D75F-4902-86F1-7FD20C57E7FE}" type="presParOf" srcId="{B41A7043-E3C9-4415-A446-750054D6FCF9}" destId="{D154A3B3-FE53-47E8-B9EB-0F097C77546F}" srcOrd="3" destOrd="0" presId="urn:microsoft.com/office/officeart/2009/layout/CirclePictureHierarchy"/>
    <dgm:cxn modelId="{FAC9B5F7-F2E5-47B0-B1AC-0E45AC6F64CE}" type="presParOf" srcId="{D154A3B3-FE53-47E8-B9EB-0F097C77546F}" destId="{DA0C4031-87E3-4911-980D-E4D0968E67BB}" srcOrd="0" destOrd="0" presId="urn:microsoft.com/office/officeart/2009/layout/CirclePictureHierarchy"/>
    <dgm:cxn modelId="{7540AF5D-9875-45A3-BD06-5D1D858B17B3}" type="presParOf" srcId="{DA0C4031-87E3-4911-980D-E4D0968E67BB}" destId="{AF36EC39-22DB-4038-9AC1-2FE387B31E25}" srcOrd="0" destOrd="0" presId="urn:microsoft.com/office/officeart/2009/layout/CirclePictureHierarchy"/>
    <dgm:cxn modelId="{88EA80DF-7AD2-4F1B-8613-E9CF035C6314}" type="presParOf" srcId="{DA0C4031-87E3-4911-980D-E4D0968E67BB}" destId="{0623E65A-1875-4265-A901-6C3C73F8BDAA}" srcOrd="1" destOrd="0" presId="urn:microsoft.com/office/officeart/2009/layout/CirclePictureHierarchy"/>
    <dgm:cxn modelId="{1477D3F4-AF46-4F16-917E-7BD3C2DB2A34}" type="presParOf" srcId="{D154A3B3-FE53-47E8-B9EB-0F097C77546F}" destId="{F766AA9D-B932-4845-843E-8B6EA8796E4B}" srcOrd="1" destOrd="0" presId="urn:microsoft.com/office/officeart/2009/layout/CirclePictureHierarchy"/>
    <dgm:cxn modelId="{4055ED04-C05F-4EB8-B123-BCB148247287}" type="presParOf" srcId="{3605F923-62FD-4055-8825-8D500685270A}" destId="{3C173685-45D2-413F-8911-E8F3A00831B9}" srcOrd="2" destOrd="0" presId="urn:microsoft.com/office/officeart/2009/layout/CirclePictureHierarchy"/>
    <dgm:cxn modelId="{8F517423-E759-4B7A-9C55-5807504E4D98}" type="presParOf" srcId="{3605F923-62FD-4055-8825-8D500685270A}" destId="{5905F90B-7516-47B7-8084-8DE7DE5AA5DC}" srcOrd="3" destOrd="0" presId="urn:microsoft.com/office/officeart/2009/layout/CirclePictureHierarchy"/>
    <dgm:cxn modelId="{0C1B38AC-758A-49E8-AB78-BE063D4153EB}" type="presParOf" srcId="{5905F90B-7516-47B7-8084-8DE7DE5AA5DC}" destId="{3B106FF4-B9F6-4F4F-B3DA-F92C63CAC8E4}" srcOrd="0" destOrd="0" presId="urn:microsoft.com/office/officeart/2009/layout/CirclePictureHierarchy"/>
    <dgm:cxn modelId="{1140A6C2-C260-4614-9A1D-0E273799728F}" type="presParOf" srcId="{3B106FF4-B9F6-4F4F-B3DA-F92C63CAC8E4}" destId="{F15609EC-687B-4D48-A7CD-7FE562268A62}" srcOrd="0" destOrd="0" presId="urn:microsoft.com/office/officeart/2009/layout/CirclePictureHierarchy"/>
    <dgm:cxn modelId="{158FBA79-78CC-41A1-AA8A-E47410921E48}" type="presParOf" srcId="{3B106FF4-B9F6-4F4F-B3DA-F92C63CAC8E4}" destId="{37E2BF99-956C-48A8-9A66-077E40777AF6}" srcOrd="1" destOrd="0" presId="urn:microsoft.com/office/officeart/2009/layout/CirclePictureHierarchy"/>
    <dgm:cxn modelId="{7F511170-BFF6-43D7-B951-0E032038B1CC}" type="presParOf" srcId="{5905F90B-7516-47B7-8084-8DE7DE5AA5DC}" destId="{117C008A-A80C-441C-BFC6-859D4652FAF3}" srcOrd="1" destOrd="0" presId="urn:microsoft.com/office/officeart/2009/layout/CirclePictureHierarchy"/>
    <dgm:cxn modelId="{DABA75A3-6C6A-49BB-80EF-4BEF73B29778}" type="presParOf" srcId="{117C008A-A80C-441C-BFC6-859D4652FAF3}" destId="{7A949645-08D1-424B-9F02-E6C6A752DB66}" srcOrd="0" destOrd="0" presId="urn:microsoft.com/office/officeart/2009/layout/CirclePictureHierarchy"/>
    <dgm:cxn modelId="{7DDDAF9E-0483-41BE-BD1D-78CB1AEF24EE}" type="presParOf" srcId="{117C008A-A80C-441C-BFC6-859D4652FAF3}" destId="{1EFEF575-EB7F-421A-9DC2-1B55C34AFC61}" srcOrd="1" destOrd="0" presId="urn:microsoft.com/office/officeart/2009/layout/CirclePictureHierarchy"/>
    <dgm:cxn modelId="{EC43A989-97EE-45FB-B23A-9216B79EE2C3}" type="presParOf" srcId="{1EFEF575-EB7F-421A-9DC2-1B55C34AFC61}" destId="{CB1E4A6E-DD25-4519-BC3E-5E02F048F88D}" srcOrd="0" destOrd="0" presId="urn:microsoft.com/office/officeart/2009/layout/CirclePictureHierarchy"/>
    <dgm:cxn modelId="{0AB3C8DE-469C-4FA4-9A64-B592E2799969}" type="presParOf" srcId="{CB1E4A6E-DD25-4519-BC3E-5E02F048F88D}" destId="{0581DC5C-797E-41D7-AD52-3829EEE80D1F}" srcOrd="0" destOrd="0" presId="urn:microsoft.com/office/officeart/2009/layout/CirclePictureHierarchy"/>
    <dgm:cxn modelId="{74477CF5-FCC0-46CF-A446-97BDD8AFB9E6}" type="presParOf" srcId="{CB1E4A6E-DD25-4519-BC3E-5E02F048F88D}" destId="{9195DC86-21D6-4CF4-BE8A-E7F9F3AB4622}" srcOrd="1" destOrd="0" presId="urn:microsoft.com/office/officeart/2009/layout/CirclePictureHierarchy"/>
    <dgm:cxn modelId="{21B32EDB-D05B-4944-94D3-4DB9A1396EF6}" type="presParOf" srcId="{1EFEF575-EB7F-421A-9DC2-1B55C34AFC61}" destId="{B2891619-3EFF-4604-8303-319DD031115A}" srcOrd="1" destOrd="0" presId="urn:microsoft.com/office/officeart/2009/layout/CirclePictureHierarchy"/>
    <dgm:cxn modelId="{70FC09A1-58AE-436C-9D3D-50F6BA277042}" type="presParOf" srcId="{6412B3C4-274D-4342-A135-742F94CD8542}" destId="{BEF1146C-7FBC-453E-AB6A-F2456E873D03}" srcOrd="1" destOrd="0" presId="urn:microsoft.com/office/officeart/2009/layout/CirclePictureHierarchy"/>
    <dgm:cxn modelId="{FE3C7FBC-AE66-4BC6-9BBA-281797BE6736}" type="presParOf" srcId="{BEF1146C-7FBC-453E-AB6A-F2456E873D03}" destId="{1DDA200A-A6E9-4DB4-991F-E86C78E9DE62}" srcOrd="0" destOrd="0" presId="urn:microsoft.com/office/officeart/2009/layout/CirclePictureHierarchy"/>
    <dgm:cxn modelId="{AB391531-EA58-4154-87F3-1893926BA87F}" type="presParOf" srcId="{1DDA200A-A6E9-4DB4-991F-E86C78E9DE62}" destId="{CDEE3A77-498F-48E4-97EB-859B9016261B}" srcOrd="0" destOrd="0" presId="urn:microsoft.com/office/officeart/2009/layout/CirclePictureHierarchy"/>
    <dgm:cxn modelId="{8A4AEE2B-8D00-4412-949A-34CCCD3F5538}" type="presParOf" srcId="{1DDA200A-A6E9-4DB4-991F-E86C78E9DE62}" destId="{2D8572EF-2D14-4104-9BB0-66FAA7015E48}" srcOrd="1" destOrd="0" presId="urn:microsoft.com/office/officeart/2009/layout/CirclePictureHierarchy"/>
    <dgm:cxn modelId="{B6C19C32-44FC-4062-B314-DFAC9A640E8E}" type="presParOf" srcId="{BEF1146C-7FBC-453E-AB6A-F2456E873D03}" destId="{4186EA71-D93A-466E-912E-6E147FD2F262}" srcOrd="1" destOrd="0" presId="urn:microsoft.com/office/officeart/2009/layout/CirclePictureHierarchy"/>
    <dgm:cxn modelId="{CD64F634-5F9A-4652-BBE8-9192BAFB4CB7}" type="presParOf" srcId="{6412B3C4-274D-4342-A135-742F94CD8542}" destId="{4ECF43F4-251C-4F35-8590-E492A4E38489}" srcOrd="2" destOrd="0" presId="urn:microsoft.com/office/officeart/2009/layout/CirclePictureHierarchy"/>
    <dgm:cxn modelId="{553551E7-20B0-4BAA-BFA2-8C7678060F13}" type="presParOf" srcId="{4ECF43F4-251C-4F35-8590-E492A4E38489}" destId="{5DC6D28B-F4DB-41BA-A39E-641687950CFA}" srcOrd="0" destOrd="0" presId="urn:microsoft.com/office/officeart/2009/layout/CirclePictureHierarchy"/>
    <dgm:cxn modelId="{7EDCAF7E-724C-4161-A589-AEFD8A4C0104}" type="presParOf" srcId="{5DC6D28B-F4DB-41BA-A39E-641687950CFA}" destId="{3AC9E289-2A55-479F-9539-ED747CAD217E}" srcOrd="0" destOrd="0" presId="urn:microsoft.com/office/officeart/2009/layout/CirclePictureHierarchy"/>
    <dgm:cxn modelId="{39D373B8-A42C-44EC-9E62-916D10E8895D}" type="presParOf" srcId="{5DC6D28B-F4DB-41BA-A39E-641687950CFA}" destId="{1E3F7058-7727-4B43-A53F-3EF31C02E636}" srcOrd="1" destOrd="0" presId="urn:microsoft.com/office/officeart/2009/layout/CirclePictureHierarchy"/>
    <dgm:cxn modelId="{CE103CF8-6825-4673-B2FE-C1EDCD6ECD9B}" type="presParOf" srcId="{4ECF43F4-251C-4F35-8590-E492A4E38489}" destId="{0F55D74E-3A5E-4A14-AAC6-00547D6FF710}" srcOrd="1" destOrd="0" presId="urn:microsoft.com/office/officeart/2009/layout/CirclePictureHierarchy"/>
    <dgm:cxn modelId="{EB44E0AD-7AA5-4BA8-9869-89F811EA23CC}" type="presParOf" srcId="{6412B3C4-274D-4342-A135-742F94CD8542}" destId="{CB0CACAD-349B-4BBF-98A1-F68C9568E22F}" srcOrd="3" destOrd="0" presId="urn:microsoft.com/office/officeart/2009/layout/CirclePictureHierarchy"/>
    <dgm:cxn modelId="{DE6BAFAE-273D-4E4C-9686-56474E3AB885}" type="presParOf" srcId="{CB0CACAD-349B-4BBF-98A1-F68C9568E22F}" destId="{D6D7CE6A-DFE1-4A2A-AE20-3B2DE11E5860}" srcOrd="0" destOrd="0" presId="urn:microsoft.com/office/officeart/2009/layout/CirclePictureHierarchy"/>
    <dgm:cxn modelId="{6CEAC4C5-766C-4D27-B87A-149853160545}" type="presParOf" srcId="{D6D7CE6A-DFE1-4A2A-AE20-3B2DE11E5860}" destId="{E9CB4808-B83F-4E54-99D9-8A1B73391B4B}" srcOrd="0" destOrd="0" presId="urn:microsoft.com/office/officeart/2009/layout/CirclePictureHierarchy"/>
    <dgm:cxn modelId="{AFCC75EB-0A85-459E-A334-39AE6B2575EC}" type="presParOf" srcId="{D6D7CE6A-DFE1-4A2A-AE20-3B2DE11E5860}" destId="{48A0CD6E-81B1-4ACC-9031-C91017B6BCA2}" srcOrd="1" destOrd="0" presId="urn:microsoft.com/office/officeart/2009/layout/CirclePictureHierarchy"/>
    <dgm:cxn modelId="{7488EE4F-C111-48BB-B876-F964035A300D}" type="presParOf" srcId="{CB0CACAD-349B-4BBF-98A1-F68C9568E22F}" destId="{E0D93729-082A-4652-B9C6-6257D05031D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9645-08D1-424B-9F02-E6C6A752DB66}">
      <dsp:nvSpPr>
        <dsp:cNvPr id="0" name=""/>
        <dsp:cNvSpPr/>
      </dsp:nvSpPr>
      <dsp:spPr>
        <a:xfrm>
          <a:off x="4282529" y="2640263"/>
          <a:ext cx="1022675" cy="416197"/>
        </a:xfrm>
        <a:custGeom>
          <a:avLst/>
          <a:gdLst/>
          <a:ahLst/>
          <a:cxnLst/>
          <a:rect l="0" t="0" r="0" b="0"/>
          <a:pathLst>
            <a:path>
              <a:moveTo>
                <a:pt x="1022675" y="0"/>
              </a:moveTo>
              <a:lnTo>
                <a:pt x="1022675" y="302818"/>
              </a:lnTo>
              <a:lnTo>
                <a:pt x="0" y="302818"/>
              </a:lnTo>
              <a:lnTo>
                <a:pt x="0" y="416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3685-45D2-413F-8911-E8F3A00831B9}">
      <dsp:nvSpPr>
        <dsp:cNvPr id="0" name=""/>
        <dsp:cNvSpPr/>
      </dsp:nvSpPr>
      <dsp:spPr>
        <a:xfrm>
          <a:off x="2930945" y="1514272"/>
          <a:ext cx="2374258" cy="20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39"/>
              </a:lnTo>
              <a:lnTo>
                <a:pt x="2374258" y="88439"/>
              </a:lnTo>
              <a:lnTo>
                <a:pt x="2374258" y="2018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7ECC5-DA75-4A58-8B44-AFD48E2EC6FB}">
      <dsp:nvSpPr>
        <dsp:cNvPr id="0" name=""/>
        <dsp:cNvSpPr/>
      </dsp:nvSpPr>
      <dsp:spPr>
        <a:xfrm>
          <a:off x="1521637" y="2576988"/>
          <a:ext cx="1076395" cy="40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34"/>
              </a:lnTo>
              <a:lnTo>
                <a:pt x="1076395" y="290134"/>
              </a:lnTo>
              <a:lnTo>
                <a:pt x="1076395" y="4035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9366B-5A0C-4C7A-87A9-2959682A579E}">
      <dsp:nvSpPr>
        <dsp:cNvPr id="0" name=""/>
        <dsp:cNvSpPr/>
      </dsp:nvSpPr>
      <dsp:spPr>
        <a:xfrm>
          <a:off x="578340" y="2576988"/>
          <a:ext cx="943297" cy="416712"/>
        </a:xfrm>
        <a:custGeom>
          <a:avLst/>
          <a:gdLst/>
          <a:ahLst/>
          <a:cxnLst/>
          <a:rect l="0" t="0" r="0" b="0"/>
          <a:pathLst>
            <a:path>
              <a:moveTo>
                <a:pt x="943297" y="0"/>
              </a:moveTo>
              <a:lnTo>
                <a:pt x="943297" y="303333"/>
              </a:lnTo>
              <a:lnTo>
                <a:pt x="0" y="303333"/>
              </a:lnTo>
              <a:lnTo>
                <a:pt x="0" y="4167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9FF3B-2F76-4522-B95F-F4DF64889C3E}">
      <dsp:nvSpPr>
        <dsp:cNvPr id="0" name=""/>
        <dsp:cNvSpPr/>
      </dsp:nvSpPr>
      <dsp:spPr>
        <a:xfrm>
          <a:off x="1521637" y="1514272"/>
          <a:ext cx="1409307" cy="226758"/>
        </a:xfrm>
        <a:custGeom>
          <a:avLst/>
          <a:gdLst/>
          <a:ahLst/>
          <a:cxnLst/>
          <a:rect l="0" t="0" r="0" b="0"/>
          <a:pathLst>
            <a:path>
              <a:moveTo>
                <a:pt x="1409307" y="0"/>
              </a:moveTo>
              <a:lnTo>
                <a:pt x="1409307" y="113379"/>
              </a:lnTo>
              <a:lnTo>
                <a:pt x="0" y="113379"/>
              </a:lnTo>
              <a:lnTo>
                <a:pt x="0" y="2267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898F6-05AF-4905-ADDB-07BF0CFD146D}">
      <dsp:nvSpPr>
        <dsp:cNvPr id="0" name=""/>
        <dsp:cNvSpPr/>
      </dsp:nvSpPr>
      <dsp:spPr>
        <a:xfrm>
          <a:off x="2367685" y="342095"/>
          <a:ext cx="1126520" cy="11721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11CF-95A5-4536-9AA0-621692A03BCD}">
      <dsp:nvSpPr>
        <dsp:cNvPr id="0" name=""/>
        <dsp:cNvSpPr/>
      </dsp:nvSpPr>
      <dsp:spPr>
        <a:xfrm>
          <a:off x="2362348" y="563897"/>
          <a:ext cx="1088439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 of outcome variable </a:t>
          </a:r>
          <a:endParaRPr lang="en-US" sz="1400" kern="1200" dirty="0"/>
        </a:p>
      </dsp:txBody>
      <dsp:txXfrm>
        <a:off x="2362348" y="563897"/>
        <a:ext cx="1088439" cy="725626"/>
      </dsp:txXfrm>
    </dsp:sp>
    <dsp:sp modelId="{D5209B4C-9391-438C-9CA8-0BDD5960C75A}">
      <dsp:nvSpPr>
        <dsp:cNvPr id="0" name=""/>
        <dsp:cNvSpPr/>
      </dsp:nvSpPr>
      <dsp:spPr>
        <a:xfrm>
          <a:off x="776840" y="1741030"/>
          <a:ext cx="1489594" cy="835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B43EA-E469-423B-81D4-F54B118F2B73}">
      <dsp:nvSpPr>
        <dsp:cNvPr id="0" name=""/>
        <dsp:cNvSpPr/>
      </dsp:nvSpPr>
      <dsp:spPr>
        <a:xfrm>
          <a:off x="857492" y="1827165"/>
          <a:ext cx="1322116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Continuous</a:t>
          </a:r>
          <a:endParaRPr lang="en-US" sz="1400" kern="1200" dirty="0"/>
        </a:p>
      </dsp:txBody>
      <dsp:txXfrm>
        <a:off x="857492" y="1827165"/>
        <a:ext cx="1322116" cy="725626"/>
      </dsp:txXfrm>
    </dsp:sp>
    <dsp:sp modelId="{29DBA03F-8214-45B3-B150-FB7A2D503792}">
      <dsp:nvSpPr>
        <dsp:cNvPr id="0" name=""/>
        <dsp:cNvSpPr/>
      </dsp:nvSpPr>
      <dsp:spPr>
        <a:xfrm>
          <a:off x="23581" y="2993701"/>
          <a:ext cx="1109519" cy="890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92853-BB5B-4215-A1AF-120EFE150D3B}">
      <dsp:nvSpPr>
        <dsp:cNvPr id="0" name=""/>
        <dsp:cNvSpPr/>
      </dsp:nvSpPr>
      <dsp:spPr>
        <a:xfrm>
          <a:off x="125631" y="3076328"/>
          <a:ext cx="876270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</a:t>
          </a:r>
          <a:endParaRPr lang="en-US" sz="1400" kern="1200" dirty="0"/>
        </a:p>
      </dsp:txBody>
      <dsp:txXfrm>
        <a:off x="125631" y="3076328"/>
        <a:ext cx="876270" cy="725626"/>
      </dsp:txXfrm>
    </dsp:sp>
    <dsp:sp modelId="{AF36EC39-22DB-4038-9AC1-2FE387B31E25}">
      <dsp:nvSpPr>
        <dsp:cNvPr id="0" name=""/>
        <dsp:cNvSpPr/>
      </dsp:nvSpPr>
      <dsp:spPr>
        <a:xfrm>
          <a:off x="2055471" y="2980502"/>
          <a:ext cx="1085123" cy="917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3E65A-1875-4265-A901-6C3C73F8BDAA}">
      <dsp:nvSpPr>
        <dsp:cNvPr id="0" name=""/>
        <dsp:cNvSpPr/>
      </dsp:nvSpPr>
      <dsp:spPr>
        <a:xfrm>
          <a:off x="2281244" y="3076324"/>
          <a:ext cx="664089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Non-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</a:t>
          </a:r>
          <a:endParaRPr lang="en-US" sz="1400" kern="1200" dirty="0"/>
        </a:p>
      </dsp:txBody>
      <dsp:txXfrm>
        <a:off x="2281244" y="3076324"/>
        <a:ext cx="664089" cy="725626"/>
      </dsp:txXfrm>
    </dsp:sp>
    <dsp:sp modelId="{F15609EC-687B-4D48-A7CD-7FE562268A62}">
      <dsp:nvSpPr>
        <dsp:cNvPr id="0" name=""/>
        <dsp:cNvSpPr/>
      </dsp:nvSpPr>
      <dsp:spPr>
        <a:xfrm>
          <a:off x="4748210" y="1716090"/>
          <a:ext cx="1113988" cy="924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2BF99-956C-48A8-9A66-077E40777AF6}">
      <dsp:nvSpPr>
        <dsp:cNvPr id="0" name=""/>
        <dsp:cNvSpPr/>
      </dsp:nvSpPr>
      <dsp:spPr>
        <a:xfrm>
          <a:off x="4950835" y="1824535"/>
          <a:ext cx="787975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Discrete</a:t>
          </a:r>
          <a:endParaRPr lang="en-US" sz="1400" kern="1200" dirty="0"/>
        </a:p>
      </dsp:txBody>
      <dsp:txXfrm>
        <a:off x="4950835" y="1824535"/>
        <a:ext cx="787975" cy="725626"/>
      </dsp:txXfrm>
    </dsp:sp>
    <dsp:sp modelId="{0581DC5C-797E-41D7-AD52-3829EEE80D1F}">
      <dsp:nvSpPr>
        <dsp:cNvPr id="0" name=""/>
        <dsp:cNvSpPr/>
      </dsp:nvSpPr>
      <dsp:spPr>
        <a:xfrm>
          <a:off x="3747546" y="3056460"/>
          <a:ext cx="1069965" cy="880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5DC86-21D6-4CF4-BE8A-E7F9F3AB4622}">
      <dsp:nvSpPr>
        <dsp:cNvPr id="0" name=""/>
        <dsp:cNvSpPr/>
      </dsp:nvSpPr>
      <dsp:spPr>
        <a:xfrm>
          <a:off x="3711087" y="3125050"/>
          <a:ext cx="1107400" cy="72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Binary</a:t>
          </a:r>
          <a:endParaRPr lang="en-US" sz="1400" kern="1200" dirty="0"/>
        </a:p>
      </dsp:txBody>
      <dsp:txXfrm>
        <a:off x="3711087" y="3125050"/>
        <a:ext cx="1107400" cy="729573"/>
      </dsp:txXfrm>
    </dsp:sp>
    <dsp:sp modelId="{CDEE3A77-498F-48E4-97EB-859B9016261B}">
      <dsp:nvSpPr>
        <dsp:cNvPr id="0" name=""/>
        <dsp:cNvSpPr/>
      </dsp:nvSpPr>
      <dsp:spPr>
        <a:xfrm>
          <a:off x="5967409" y="3163889"/>
          <a:ext cx="996074" cy="876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572EF-2D14-4104-9BB0-66FAA7015E48}">
      <dsp:nvSpPr>
        <dsp:cNvPr id="0" name=""/>
        <dsp:cNvSpPr/>
      </dsp:nvSpPr>
      <dsp:spPr>
        <a:xfrm>
          <a:off x="6043614" y="3240091"/>
          <a:ext cx="821140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Multi-</a:t>
          </a:r>
          <a:r>
            <a:rPr lang="en-US" sz="1400" kern="1200" dirty="0" err="1" smtClean="0"/>
            <a:t>nomial</a:t>
          </a:r>
          <a:endParaRPr lang="en-US" sz="1400" kern="1200" dirty="0"/>
        </a:p>
      </dsp:txBody>
      <dsp:txXfrm>
        <a:off x="6043614" y="3240091"/>
        <a:ext cx="821140" cy="725626"/>
      </dsp:txXfrm>
    </dsp:sp>
    <dsp:sp modelId="{3AC9E289-2A55-479F-9539-ED747CAD217E}">
      <dsp:nvSpPr>
        <dsp:cNvPr id="0" name=""/>
        <dsp:cNvSpPr/>
      </dsp:nvSpPr>
      <dsp:spPr>
        <a:xfrm>
          <a:off x="4072885" y="301605"/>
          <a:ext cx="725626" cy="725626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F7058-7727-4B43-A53F-3EF31C02E636}">
      <dsp:nvSpPr>
        <dsp:cNvPr id="0" name=""/>
        <dsp:cNvSpPr/>
      </dsp:nvSpPr>
      <dsp:spPr>
        <a:xfrm>
          <a:off x="1043294" y="3030171"/>
          <a:ext cx="1150720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Multiple </a:t>
          </a:r>
          <a:r>
            <a:rPr lang="en-US" sz="1400" kern="1200" dirty="0" smtClean="0"/>
            <a:t>Regression</a:t>
          </a:r>
          <a:endParaRPr lang="en-US" sz="1400" kern="1200" dirty="0"/>
        </a:p>
      </dsp:txBody>
      <dsp:txXfrm>
        <a:off x="1043294" y="3030171"/>
        <a:ext cx="1150720" cy="725626"/>
      </dsp:txXfrm>
    </dsp:sp>
    <dsp:sp modelId="{E9CB4808-B83F-4E54-99D9-8A1B73391B4B}">
      <dsp:nvSpPr>
        <dsp:cNvPr id="0" name=""/>
        <dsp:cNvSpPr/>
      </dsp:nvSpPr>
      <dsp:spPr>
        <a:xfrm>
          <a:off x="5250827" y="3228245"/>
          <a:ext cx="725626" cy="725626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0CD6E-81B1-4ACC-9031-C91017B6BCA2}">
      <dsp:nvSpPr>
        <dsp:cNvPr id="0" name=""/>
        <dsp:cNvSpPr/>
      </dsp:nvSpPr>
      <dsp:spPr>
        <a:xfrm>
          <a:off x="4824411" y="3030171"/>
          <a:ext cx="1008580" cy="72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Logistic Regression</a:t>
          </a:r>
          <a:endParaRPr lang="en-US" sz="1400" kern="1200" dirty="0"/>
        </a:p>
      </dsp:txBody>
      <dsp:txXfrm>
        <a:off x="4824411" y="3030171"/>
        <a:ext cx="1008580" cy="725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2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8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EDFFD3-B2AB-41C9-810F-E7CDC7A7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536E-9FDD-4421-9B37-54552EBC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BF4F-90C0-410F-91A5-D74FEC32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9497-F451-4D4A-BFAF-599A5A5D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D7E8-04A2-4272-9F57-8A4B569A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5A919-286D-4F00-BCB7-7A0B74DE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27B7-6776-4A55-A4AC-65F16D817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1A08-4B44-4798-8F9D-6AEE9A335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547A-2F1A-4A39-8E3B-06E3C0A07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8752-B87A-4FCD-97C6-565A3C075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2CF9-F83F-4833-8536-F3DB2D76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FD543-9517-43F6-826D-782AF1921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2681-50FC-4AA2-8C99-DE19AF538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2D1C29-CD60-4B8E-ACFF-A46D5D267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statisticssolutions.com/academic-solutions/resources/directory-of-statistical-analyses/homoscedasticit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762000"/>
            <a:ext cx="9144000" cy="1981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Regression Analysis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of Material:</a:t>
            </a:r>
          </a:p>
          <a:p>
            <a:r>
              <a:rPr lang="en-US" i="1" dirty="0"/>
              <a:t>Data Science and Big Data Analytics, EMC Education Services, John Wiley &amp; Sons, 2015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7713"/>
            <a:ext cx="10949517" cy="4114800"/>
          </a:xfrm>
        </p:spPr>
        <p:txBody>
          <a:bodyPr/>
          <a:lstStyle/>
          <a:p>
            <a:r>
              <a:rPr lang="en-US" dirty="0" smtClean="0"/>
              <a:t>Ordinary Least Squares (OLS): </a:t>
            </a:r>
            <a:r>
              <a:rPr lang="en-US" sz="2800" dirty="0" smtClean="0"/>
              <a:t>minimizes squared residuals (best line of fit)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42195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38450"/>
            <a:ext cx="3276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633788"/>
            <a:ext cx="3295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343400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36671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6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10390716" cy="1462087"/>
          </a:xfrm>
        </p:spPr>
        <p:txBody>
          <a:bodyPr/>
          <a:lstStyle/>
          <a:p>
            <a:r>
              <a:rPr lang="en-US" dirty="0"/>
              <a:t>Derivation of Regression Coefficients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52673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46101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5029200"/>
            <a:ext cx="40862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1257300" y="4876800"/>
            <a:ext cx="94107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25" y="3418582"/>
            <a:ext cx="1666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First-Order Conditions </a:t>
            </a:r>
          </a:p>
          <a:p>
            <a:r>
              <a:rPr lang="en-US" dirty="0" smtClean="0"/>
              <a:t>(based on the first derivative)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25259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Solving the first equation for alpha (</a:t>
            </a:r>
            <a:r>
              <a:rPr lang="en-US" sz="2000" dirty="0" smtClean="0">
                <a:sym typeface="Symbol"/>
              </a:rPr>
              <a:t>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 bwMode="auto">
          <a:xfrm>
            <a:off x="5791200" y="3276600"/>
            <a:ext cx="923925" cy="12954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95400" y="5791200"/>
            <a:ext cx="4191000" cy="6858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Regression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3200400"/>
            <a:ext cx="22860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Solving the second equation for beta (</a:t>
            </a:r>
            <a:r>
              <a:rPr lang="en-US" sz="2000" dirty="0" smtClean="0">
                <a:sym typeface="Symbol"/>
              </a:rPr>
              <a:t>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2671"/>
            <a:ext cx="6477000" cy="434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371600" y="5486400"/>
            <a:ext cx="4953000" cy="990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vs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2133599"/>
            <a:ext cx="10363200" cy="399891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Correlation</a:t>
            </a:r>
            <a:r>
              <a:rPr lang="en-US" sz="2400" dirty="0" smtClean="0"/>
              <a:t>: No assumption on dependence on each other; Just a degree of </a:t>
            </a:r>
            <a:r>
              <a:rPr lang="en-US" sz="2400" dirty="0" smtClean="0"/>
              <a:t>association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Regression</a:t>
            </a:r>
            <a:r>
              <a:rPr lang="en-US" sz="2400" dirty="0" smtClean="0"/>
              <a:t>: One-way causal effect from explanatory to response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5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09801"/>
            <a:ext cx="10199983" cy="42319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Measures the direction and strength of a linear association</a:t>
            </a:r>
          </a:p>
          <a:p>
            <a:r>
              <a:rPr lang="en-US" sz="2400" dirty="0"/>
              <a:t>Direction of a linear association can be positive or negative</a:t>
            </a:r>
          </a:p>
          <a:p>
            <a:r>
              <a:rPr lang="en-US" sz="2400" dirty="0"/>
              <a:t>Strength of a linear association can be near zero, moderate or strong</a:t>
            </a:r>
          </a:p>
          <a:p>
            <a:r>
              <a:rPr lang="en-US" sz="2400" dirty="0"/>
              <a:t>Use of the term correlation and calculation of the correlation coefficient should not be applied to non-linear relationships…..where the association between two variables can be modeled better with a curve rather than a straight line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9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6" y="2306449"/>
            <a:ext cx="7064748" cy="45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Between -0.5 and 0.5 = no association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Between 0.5 to 0.8 =moderate positive association</a:t>
            </a:r>
          </a:p>
          <a:p>
            <a:pPr marL="0" indent="0">
              <a:buNone/>
            </a:pPr>
            <a:r>
              <a:rPr lang="en-US" dirty="0" smtClean="0"/>
              <a:t>0.8+ = strong positive association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Between -0.5 to -0.8 = moderate negative association</a:t>
            </a:r>
          </a:p>
          <a:p>
            <a:pPr marL="0" indent="0">
              <a:buNone/>
            </a:pPr>
            <a:r>
              <a:rPr lang="en-US" dirty="0" smtClean="0"/>
              <a:t>-0.8+ - strong negative association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relationship</a:t>
            </a:r>
          </a:p>
          <a:p>
            <a:r>
              <a:rPr lang="en-US" dirty="0"/>
              <a:t>Multivariate normality</a:t>
            </a:r>
          </a:p>
          <a:p>
            <a:r>
              <a:rPr lang="en-US" dirty="0"/>
              <a:t>No or little multicollinearity</a:t>
            </a:r>
          </a:p>
          <a:p>
            <a:r>
              <a:rPr lang="en-US" dirty="0"/>
              <a:t>No auto-correlation</a:t>
            </a:r>
          </a:p>
          <a:p>
            <a:r>
              <a:rPr lang="en-US" dirty="0"/>
              <a:t>Homoscedasticity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8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2017713"/>
            <a:ext cx="9776883" cy="4114800"/>
          </a:xfrm>
        </p:spPr>
        <p:txBody>
          <a:bodyPr/>
          <a:lstStyle/>
          <a:p>
            <a:r>
              <a:rPr lang="en-US" sz="2400" b="1" dirty="0"/>
              <a:t>The linearity assumption </a:t>
            </a:r>
            <a:r>
              <a:rPr lang="en-US" sz="2400" dirty="0"/>
              <a:t>can best be tested with scatter plots, the following two examples depict two cases, where no and little linearity is present.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62941"/>
            <a:ext cx="5486400" cy="348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75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7713"/>
            <a:ext cx="10949517" cy="4114800"/>
          </a:xfrm>
        </p:spPr>
        <p:txBody>
          <a:bodyPr/>
          <a:lstStyle/>
          <a:p>
            <a:r>
              <a:rPr lang="en-US" sz="2400" b="1" dirty="0"/>
              <a:t>Secondly, the linear regression analysis requires all variables to be multivariate normal</a:t>
            </a:r>
            <a:r>
              <a:rPr lang="en-US" sz="2400" dirty="0" smtClean="0"/>
              <a:t>. </a:t>
            </a:r>
            <a:r>
              <a:rPr lang="en-US" sz="2400" dirty="0"/>
              <a:t>This assumption can best be checked with a histogram or a Q-Q-Plot.  </a:t>
            </a:r>
            <a:r>
              <a:rPr lang="en-US" sz="2400" dirty="0" smtClean="0"/>
              <a:t>When </a:t>
            </a:r>
            <a:r>
              <a:rPr lang="en-US" sz="2400" dirty="0"/>
              <a:t>the data is not normally distributed a non-linear transformation (e.g., log-transformation) might fix this issue.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5334000" cy="291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83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548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95250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Purpose of regression models</a:t>
            </a:r>
            <a:endParaRPr lang="en-US" dirty="0" smtClean="0"/>
          </a:p>
          <a:p>
            <a:pPr eaLnBrk="1" hangingPunct="1"/>
            <a:r>
              <a:rPr lang="en-US" dirty="0" smtClean="0"/>
              <a:t>Typology of regression models</a:t>
            </a:r>
            <a:endParaRPr lang="en-US" dirty="0" smtClean="0"/>
          </a:p>
          <a:p>
            <a:pPr eaLnBrk="1" hangingPunct="1"/>
            <a:r>
              <a:rPr lang="en-US" dirty="0" smtClean="0"/>
              <a:t>Multiple regression model</a:t>
            </a:r>
            <a:endParaRPr lang="en-US" dirty="0" smtClean="0"/>
          </a:p>
          <a:p>
            <a:pPr eaLnBrk="1" hangingPunct="1"/>
            <a:r>
              <a:rPr lang="en-US" dirty="0" smtClean="0"/>
              <a:t>Derivation of regression coefficients</a:t>
            </a:r>
            <a:endParaRPr lang="en-US" dirty="0" smtClean="0"/>
          </a:p>
          <a:p>
            <a:pPr eaLnBrk="1" hangingPunct="1"/>
            <a:r>
              <a:rPr lang="en-US" dirty="0" smtClean="0"/>
              <a:t>Assumptions of linear regression</a:t>
            </a:r>
          </a:p>
          <a:p>
            <a:pPr eaLnBrk="1" hangingPunct="1"/>
            <a:r>
              <a:rPr lang="en-US" dirty="0" smtClean="0"/>
              <a:t>Model validation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2017713"/>
            <a:ext cx="10668000" cy="4114800"/>
          </a:xfrm>
        </p:spPr>
        <p:txBody>
          <a:bodyPr/>
          <a:lstStyle/>
          <a:p>
            <a:r>
              <a:rPr lang="en-US" sz="2400" b="1" dirty="0"/>
              <a:t>Thirdly, linear regression assumes that there is little or no multicollinearity in the data</a:t>
            </a:r>
            <a:r>
              <a:rPr lang="en-US" sz="2400" dirty="0"/>
              <a:t>.  Multicollinearity occurs when the independent variables are too highly correlated with each other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Multicollinearity may be tested with three central criteria:</a:t>
            </a:r>
          </a:p>
          <a:p>
            <a:pPr lvl="1"/>
            <a:r>
              <a:rPr lang="en-US" sz="2000" dirty="0"/>
              <a:t>1) Correlation matrix </a:t>
            </a:r>
            <a:r>
              <a:rPr lang="en-US" sz="2000" dirty="0" smtClean="0"/>
              <a:t> - correlation coefficients among independent variables should be below |0.5|.</a:t>
            </a:r>
          </a:p>
          <a:p>
            <a:pPr lvl="1"/>
            <a:r>
              <a:rPr lang="en-US" sz="2000" dirty="0"/>
              <a:t>2) Tolerance – the tolerance measures the influence of one independent variable on all other independent </a:t>
            </a:r>
            <a:r>
              <a:rPr lang="en-US" sz="2000" dirty="0" smtClean="0"/>
              <a:t>variables. </a:t>
            </a:r>
            <a:r>
              <a:rPr lang="en-US" sz="2000" dirty="0"/>
              <a:t>Tolerance is defined as T = 1 – R² </a:t>
            </a:r>
            <a:r>
              <a:rPr lang="en-US" sz="2000" dirty="0" smtClean="0"/>
              <a:t>; it should be above 0.1</a:t>
            </a:r>
          </a:p>
          <a:p>
            <a:pPr lvl="1"/>
            <a:r>
              <a:rPr lang="en-US" sz="2000" dirty="0"/>
              <a:t>3) Variance Inflation Factor (VIF) – the variance inflation factor of the linear regression is defined as VIF = 1/T. With VIF &gt; 10 there is an indication that multicollinearity may be present</a:t>
            </a:r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724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10363200" cy="4114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/>
              <a:t>Fourth, linear regression analysis requires that there is little or no autocorrelation in the data</a:t>
            </a:r>
            <a:r>
              <a:rPr lang="en-US" sz="2400" dirty="0"/>
              <a:t>.  Autocorrelation occurs when the residuals are not </a:t>
            </a:r>
            <a:r>
              <a:rPr lang="en-US" sz="2400" dirty="0" smtClean="0"/>
              <a:t>independent </a:t>
            </a:r>
            <a:r>
              <a:rPr lang="en-US" sz="2400" dirty="0"/>
              <a:t>from each </a:t>
            </a:r>
            <a:r>
              <a:rPr lang="en-US" sz="2400" dirty="0" smtClean="0"/>
              <a:t>other over time. </a:t>
            </a:r>
            <a:r>
              <a:rPr lang="en-US" sz="2400" dirty="0"/>
              <a:t> In other </a:t>
            </a:r>
            <a:r>
              <a:rPr lang="en-US" sz="2400" dirty="0" smtClean="0"/>
              <a:t>words, </a:t>
            </a:r>
            <a:r>
              <a:rPr lang="en-US" sz="2400" dirty="0"/>
              <a:t>the value of y(x+1) is not independent from the value of y(x</a:t>
            </a:r>
            <a:r>
              <a:rPr lang="en-US" sz="2400" dirty="0" smtClean="0"/>
              <a:t>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can test the linear regression model for autocorrelation with the Durbin-Watson </a:t>
            </a:r>
            <a:r>
              <a:rPr lang="en-US" sz="2400" dirty="0" smtClean="0"/>
              <a:t>(</a:t>
            </a:r>
            <a:r>
              <a:rPr lang="en-US" sz="2400" b="1" dirty="0" smtClean="0"/>
              <a:t>d</a:t>
            </a:r>
            <a:r>
              <a:rPr lang="en-US" sz="2400" dirty="0" smtClean="0"/>
              <a:t>) test</a:t>
            </a:r>
            <a:r>
              <a:rPr lang="en-US" sz="2400" dirty="0"/>
              <a:t>.  </a:t>
            </a:r>
            <a:endParaRPr lang="en-US" sz="24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As a rule of thumb values of </a:t>
            </a:r>
            <a:r>
              <a:rPr lang="en-US" sz="2400" b="1" dirty="0"/>
              <a:t>1.5 &lt; d &lt; 2.5 </a:t>
            </a:r>
            <a:r>
              <a:rPr lang="en-US" sz="2400" dirty="0"/>
              <a:t>show that there is no auto-correlation in the data.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78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10363200" cy="4114800"/>
          </a:xfrm>
        </p:spPr>
        <p:txBody>
          <a:bodyPr/>
          <a:lstStyle/>
          <a:p>
            <a:r>
              <a:rPr lang="en-US" sz="2400" b="1" dirty="0"/>
              <a:t>The last assumption of the linear regression analysis is </a:t>
            </a:r>
            <a:r>
              <a:rPr lang="en-US" sz="2400" b="1" dirty="0">
                <a:hlinkClick r:id="rId2" tooltip="Homoscedasticity"/>
              </a:rPr>
              <a:t>homoscedasticity</a:t>
            </a:r>
            <a:r>
              <a:rPr lang="en-US" sz="2400" dirty="0"/>
              <a:t>.  The scatter plot is good way to check whether the data are homoscedastic (meaning the residuals are equal across the regression line).  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24943"/>
            <a:ext cx="5262969" cy="2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381000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 err="1"/>
              <a:t>Goldfeld-Quandt</a:t>
            </a:r>
            <a:r>
              <a:rPr lang="en-US" sz="2000" b="1" dirty="0"/>
              <a:t> Test </a:t>
            </a:r>
            <a:r>
              <a:rPr lang="en-US" sz="2000" dirty="0"/>
              <a:t>can also be used to test for </a:t>
            </a:r>
            <a:r>
              <a:rPr lang="en-US" sz="2000" dirty="0" smtClean="0"/>
              <a:t>heteroscedasticity</a:t>
            </a:r>
            <a:r>
              <a:rPr lang="en-US" sz="2000" dirty="0"/>
              <a:t>.  The test splits the data into two groups and tests to see if the variances of the residuals are similar across the groups.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88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Validation: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10363200" cy="4114800"/>
          </a:xfrm>
        </p:spPr>
        <p:txBody>
          <a:bodyPr/>
          <a:lstStyle/>
          <a:p>
            <a:r>
              <a:rPr lang="en-US" sz="2800" b="1" dirty="0" smtClean="0"/>
              <a:t>Omnibus test of the model (test of the overall fit of the model): F-test </a:t>
            </a:r>
            <a:r>
              <a:rPr lang="en-US" sz="2800" dirty="0" smtClean="0"/>
              <a:t>(i.e., tested using F statistic)</a:t>
            </a:r>
          </a:p>
          <a:p>
            <a:pPr lvl="1"/>
            <a:r>
              <a:rPr lang="en-US" i="1" dirty="0" err="1" smtClean="0"/>
              <a:t>F</a:t>
            </a:r>
            <a:r>
              <a:rPr lang="en-US" sz="2400" i="1" dirty="0" err="1" smtClean="0"/>
              <a:t>model</a:t>
            </a:r>
            <a:r>
              <a:rPr lang="en-US" sz="2400" i="1" dirty="0" smtClean="0"/>
              <a:t> </a:t>
            </a:r>
            <a:r>
              <a:rPr lang="en-US" i="1" dirty="0" smtClean="0"/>
              <a:t>&gt; </a:t>
            </a:r>
            <a:r>
              <a:rPr lang="en-US" i="1" dirty="0" err="1" smtClean="0"/>
              <a:t>F</a:t>
            </a:r>
            <a:r>
              <a:rPr lang="en-US" sz="2400" i="1" dirty="0" err="1" smtClean="0"/>
              <a:t>critical</a:t>
            </a:r>
            <a:r>
              <a:rPr lang="en-US" sz="2400" i="1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for a given level of significance (i.e., either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= 0.05 or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= 0.01)</a:t>
            </a:r>
          </a:p>
          <a:p>
            <a:r>
              <a:rPr lang="en-US" sz="2800" b="1" dirty="0" smtClean="0"/>
              <a:t>Test of individual regression coefficients: t-test </a:t>
            </a:r>
            <a:r>
              <a:rPr lang="en-US" sz="2800" dirty="0" smtClean="0"/>
              <a:t>(i.e., tested using t-statistic):</a:t>
            </a:r>
          </a:p>
          <a:p>
            <a:pPr lvl="1"/>
            <a:r>
              <a:rPr lang="en-US" i="1" dirty="0" err="1"/>
              <a:t>t</a:t>
            </a:r>
            <a:r>
              <a:rPr lang="en-US" sz="2400" i="1" dirty="0" err="1" smtClean="0"/>
              <a:t>calc</a:t>
            </a:r>
            <a:r>
              <a:rPr lang="en-US" i="1" dirty="0" smtClean="0"/>
              <a:t> &gt; </a:t>
            </a:r>
            <a:r>
              <a:rPr lang="en-US" i="1" dirty="0" err="1" smtClean="0"/>
              <a:t>t</a:t>
            </a:r>
            <a:r>
              <a:rPr lang="en-US" sz="2400" i="1" dirty="0" err="1" smtClean="0"/>
              <a:t>critical</a:t>
            </a:r>
            <a:r>
              <a:rPr lang="en-US" sz="2400" i="1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 given level of significance (i.e., either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 = 0.05 or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 = 0.01)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3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Validation: 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6" y="2057401"/>
            <a:ext cx="10822674" cy="454811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Same for both correlation and regression</a:t>
            </a:r>
          </a:p>
          <a:p>
            <a:r>
              <a:rPr lang="en-US" sz="2400" dirty="0"/>
              <a:t>The P-value is the probability that you would have found the current result if the correlation coefficient were in fact zero (null hypothesis).</a:t>
            </a:r>
          </a:p>
          <a:p>
            <a:r>
              <a:rPr lang="en-US" sz="2400" dirty="0"/>
              <a:t>If this probability is lower than the conventional 5% (P&lt;0.05) the correlation coefficient is called statistically significant. (reject null hypothesis)</a:t>
            </a:r>
          </a:p>
          <a:p>
            <a:r>
              <a:rPr lang="en-US" sz="2400" dirty="0"/>
              <a:t>Need a p-value lower than 0.05 to show a statistically significant relationship between X and Y</a:t>
            </a:r>
          </a:p>
          <a:p>
            <a:r>
              <a:rPr lang="en-US" sz="2400" dirty="0"/>
              <a:t>“a P value of less than 0.05 means that you are less than 5% certain that the association found could have been due to random chance.  There’s less than a 5% chance that there is actually no association at all….even though the model is saying there is”.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38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Diagnostic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7713"/>
            <a:ext cx="10949517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model might  be improved by including additional input variables</a:t>
            </a:r>
          </a:p>
          <a:p>
            <a:pPr lvl="1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the adjusted 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applies a penalty as the number of parameters increases</a:t>
            </a: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Residual plots should be examined for outliers</a:t>
            </a:r>
          </a:p>
          <a:p>
            <a:pPr lvl="1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Points markedly different from the majority of points</a:t>
            </a:r>
          </a:p>
          <a:p>
            <a:pPr lvl="1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They result from bad data, data processing errors, or actual rare occurrences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Finally, the magnitude and signs of the estimated parameters should be examined to see if they make sense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36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Validation: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3200" cy="4114800"/>
          </a:xfrm>
        </p:spPr>
        <p:txBody>
          <a:bodyPr/>
          <a:lstStyle/>
          <a:p>
            <a:r>
              <a:rPr lang="en-US" sz="2800" dirty="0" smtClean="0"/>
              <a:t>Explanatory models focus on goodness-of-fit while prediction models are concerned with </a:t>
            </a:r>
            <a:r>
              <a:rPr lang="en-US" sz="2800" b="1" dirty="0" smtClean="0"/>
              <a:t>predictive accuracy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good predictive model should have high predictive accuracy when applied to new records.</a:t>
            </a:r>
          </a:p>
          <a:p>
            <a:r>
              <a:rPr lang="en-US" sz="2800" dirty="0" smtClean="0"/>
              <a:t>Measures used to assess predictive accuracy are based on the </a:t>
            </a:r>
            <a:r>
              <a:rPr lang="en-US" sz="2800" b="1" dirty="0" smtClean="0"/>
              <a:t>validation dataset </a:t>
            </a:r>
            <a:r>
              <a:rPr lang="en-US" sz="2800" dirty="0" smtClean="0"/>
              <a:t>(first estimate (aka train) the model using </a:t>
            </a:r>
            <a:r>
              <a:rPr lang="en-US" sz="2800" b="1" dirty="0" smtClean="0"/>
              <a:t>training dataset </a:t>
            </a:r>
            <a:r>
              <a:rPr lang="en-US" sz="2800" dirty="0" smtClean="0"/>
              <a:t>and then assess predictive accuracy using validation dataset).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02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Validation: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Predictive Accuracy Measures</a:t>
            </a:r>
          </a:p>
          <a:p>
            <a:r>
              <a:rPr lang="en-US" sz="2800" dirty="0" smtClean="0"/>
              <a:t>The prediction error of </a:t>
            </a:r>
            <a:r>
              <a:rPr lang="en-US" sz="2800" b="1" dirty="0" smtClean="0"/>
              <a:t>record </a:t>
            </a:r>
            <a:r>
              <a:rPr lang="en-US" sz="2800" b="1" i="1" dirty="0" err="1" smtClean="0"/>
              <a:t>i</a:t>
            </a:r>
            <a:r>
              <a:rPr lang="en-US" sz="2800" dirty="0" smtClean="0"/>
              <a:t> is defined as the difference between its actual outcome and its predicted outcome value: </a:t>
            </a:r>
            <a:r>
              <a:rPr lang="en-US" sz="2800" dirty="0" err="1" smtClean="0">
                <a:latin typeface="Symbol" panose="05050102010706020507" pitchFamily="18" charset="2"/>
              </a:rPr>
              <a:t>e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– </a:t>
            </a:r>
            <a:r>
              <a:rPr lang="cy-GB" sz="2800" dirty="0" smtClean="0"/>
              <a:t>ŷ</a:t>
            </a:r>
            <a:r>
              <a:rPr lang="en-US" sz="2800" baseline="-25000" dirty="0" err="1" smtClean="0"/>
              <a:t>i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Popular measures of predictive accuracy</a:t>
            </a:r>
          </a:p>
          <a:p>
            <a:r>
              <a:rPr lang="en-US" sz="2800" b="1" dirty="0" smtClean="0"/>
              <a:t>MAE</a:t>
            </a:r>
            <a:r>
              <a:rPr lang="en-US" sz="2800" dirty="0" smtClean="0"/>
              <a:t> (mean absolute error): 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1219200" cy="88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30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Validation: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10363200" cy="4114800"/>
          </a:xfrm>
        </p:spPr>
        <p:txBody>
          <a:bodyPr/>
          <a:lstStyle/>
          <a:p>
            <a:r>
              <a:rPr lang="en-US" sz="2800" b="1" dirty="0" smtClean="0"/>
              <a:t>ME</a:t>
            </a:r>
            <a:r>
              <a:rPr lang="en-US" sz="2800" dirty="0" smtClean="0"/>
              <a:t> (mean error) – same as MAE but retains the sign of the errors (i.e., gives an indication of whether the predictions are on average over- or under-predicting the outcome variable</a:t>
            </a:r>
          </a:p>
          <a:p>
            <a:r>
              <a:rPr lang="en-US" sz="2800" b="1" dirty="0" smtClean="0"/>
              <a:t>MPE</a:t>
            </a:r>
            <a:r>
              <a:rPr lang="en-US" sz="2800" dirty="0" smtClean="0"/>
              <a:t>(mean absolute percentage error) – gives the percentage error of how predictions deviate from the actual values (on average), taking into account the direction of the error.</a:t>
            </a:r>
          </a:p>
          <a:p>
            <a:r>
              <a:rPr lang="en-US" sz="2800" b="1" dirty="0" smtClean="0"/>
              <a:t>MAPE</a:t>
            </a:r>
            <a:r>
              <a:rPr lang="en-US" sz="2800" dirty="0" smtClean="0"/>
              <a:t> (mean absolute percentage error) – same as MPE but ignores the sign of the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467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Validation: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10363200" cy="4114800"/>
          </a:xfrm>
        </p:spPr>
        <p:txBody>
          <a:bodyPr/>
          <a:lstStyle/>
          <a:p>
            <a:r>
              <a:rPr lang="en-US" sz="2800" b="1" dirty="0" smtClean="0"/>
              <a:t>RMSE</a:t>
            </a:r>
            <a:r>
              <a:rPr lang="en-US" sz="2800" dirty="0" smtClean="0"/>
              <a:t> (root mean squared error) – similar to the standard error of estimate of the explanatory model, except that it is computed on the validation dataset rather than on training data.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4841081" cy="125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6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Explaining the average effect of inputs on an outcome variable (classical statistical inference)</a:t>
            </a:r>
          </a:p>
          <a:p>
            <a:r>
              <a:rPr lang="en-US" dirty="0" smtClean="0"/>
              <a:t>Predicting the outcome variable for new records (i.e., predictions that the model can generate for new records)</a:t>
            </a:r>
          </a:p>
          <a:p>
            <a:r>
              <a:rPr lang="en-US" dirty="0" smtClean="0"/>
              <a:t>In other words, we build regression models to </a:t>
            </a:r>
            <a:r>
              <a:rPr lang="en-US" b="1" dirty="0" smtClean="0">
                <a:solidFill>
                  <a:srgbClr val="0033CC"/>
                </a:solidFill>
              </a:rPr>
              <a:t>explain </a:t>
            </a:r>
            <a:r>
              <a:rPr lang="en-US" dirty="0" smtClean="0"/>
              <a:t>and to </a:t>
            </a:r>
            <a:r>
              <a:rPr lang="en-US" b="1" dirty="0" smtClean="0">
                <a:solidFill>
                  <a:srgbClr val="0033CC"/>
                </a:solidFill>
              </a:rPr>
              <a:t>predict </a:t>
            </a:r>
            <a:r>
              <a:rPr lang="en-US" dirty="0" smtClean="0"/>
              <a:t>phenomena.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Regression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991449"/>
              </p:ext>
            </p:extLst>
          </p:nvPr>
        </p:nvGraphicFramePr>
        <p:xfrm>
          <a:off x="990600" y="2514600"/>
          <a:ext cx="10363200" cy="35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5791200"/>
              </a:tblGrid>
              <a:tr h="407353"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Explanatory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Predictive Models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good model is one that fits the data closely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good model is one that predicts</a:t>
                      </a:r>
                      <a:r>
                        <a:rPr lang="en-US" baseline="0" dirty="0" smtClean="0"/>
                        <a:t> new records accurately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entire</a:t>
                      </a:r>
                      <a:r>
                        <a:rPr lang="en-US" baseline="0" dirty="0" smtClean="0"/>
                        <a:t> dataset is used to estimate the best fit model for explanatory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data are typically split into a training set and a validation set.</a:t>
                      </a:r>
                      <a:r>
                        <a:rPr lang="en-US" baseline="0" dirty="0" smtClean="0"/>
                        <a:t> Training set is used to estimate the model and the validation set is used to assess predictive performance on new, unobserved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measures</a:t>
                      </a:r>
                      <a:r>
                        <a:rPr lang="en-US" baseline="0" dirty="0" smtClean="0"/>
                        <a:t> measure how close data fit the model and how strong the average relationship is.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is measured by</a:t>
                      </a:r>
                      <a:r>
                        <a:rPr lang="en-US" baseline="0" dirty="0" smtClean="0"/>
                        <a:t> predictive accuracy (i.e., how well the model predicts new individual records)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Explanatory model focus</a:t>
                      </a:r>
                      <a:r>
                        <a:rPr lang="en-US" baseline="0" dirty="0" smtClean="0"/>
                        <a:t> on coefficients (</a:t>
                      </a:r>
                      <a:r>
                        <a:rPr lang="en-US" b="1" baseline="0" dirty="0" smtClean="0">
                          <a:latin typeface="Symbol" panose="05050102010706020507" pitchFamily="18" charset="2"/>
                        </a:rPr>
                        <a:t>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Predictive models</a:t>
                      </a:r>
                      <a:r>
                        <a:rPr lang="en-US" baseline="0" dirty="0" smtClean="0"/>
                        <a:t> focus on the predictions (</a:t>
                      </a:r>
                      <a:r>
                        <a:rPr lang="cy-GB" b="1" baseline="0" dirty="0" smtClean="0"/>
                        <a:t>ŷ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2038290"/>
            <a:ext cx="93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Comparison of Explanatory and Predictive Regression Models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73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Typology of Regression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801720"/>
              </p:ext>
            </p:extLst>
          </p:nvPr>
        </p:nvGraphicFramePr>
        <p:xfrm>
          <a:off x="1576388" y="2017713"/>
          <a:ext cx="10363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590800" y="4889500"/>
            <a:ext cx="1179602" cy="1042392"/>
            <a:chOff x="6241788" y="2935292"/>
            <a:chExt cx="1179602" cy="1042392"/>
          </a:xfrm>
        </p:grpSpPr>
        <p:sp>
          <p:nvSpPr>
            <p:cNvPr id="7" name="Rectangle 6"/>
            <p:cNvSpPr/>
            <p:nvPr/>
          </p:nvSpPr>
          <p:spPr>
            <a:xfrm>
              <a:off x="6241788" y="2935292"/>
              <a:ext cx="1179602" cy="10423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241788" y="2935292"/>
              <a:ext cx="1179602" cy="10423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>
            <a:off x="6858000" y="4953000"/>
            <a:ext cx="1143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8001000" y="4953000"/>
            <a:ext cx="0" cy="228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73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548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Multiple </a:t>
            </a:r>
            <a:r>
              <a:rPr lang="en-US" dirty="0" smtClean="0"/>
              <a:t>Regression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10515600" cy="4953000"/>
          </a:xfrm>
        </p:spPr>
        <p:txBody>
          <a:bodyPr/>
          <a:lstStyle/>
          <a:p>
            <a:pPr eaLnBrk="1" hangingPunct="1"/>
            <a:r>
              <a:rPr lang="en-US" sz="2800" dirty="0"/>
              <a:t>Regression analysis attempts to explain the influence that </a:t>
            </a:r>
            <a:r>
              <a:rPr lang="en-US" sz="2800" dirty="0" smtClean="0"/>
              <a:t>input (independent) </a:t>
            </a:r>
            <a:r>
              <a:rPr lang="en-US" sz="2800" dirty="0"/>
              <a:t>variables have on the outcome (dependent) variable</a:t>
            </a:r>
          </a:p>
          <a:p>
            <a:pPr eaLnBrk="1" hangingPunct="1"/>
            <a:r>
              <a:rPr lang="en-US" sz="2800" dirty="0"/>
              <a:t>Questions regression might answer</a:t>
            </a:r>
          </a:p>
          <a:p>
            <a:pPr lvl="1" eaLnBrk="1" hangingPunct="1"/>
            <a:r>
              <a:rPr lang="en-US" sz="2400" dirty="0"/>
              <a:t>What is a person’s expected income?</a:t>
            </a:r>
          </a:p>
          <a:p>
            <a:pPr lvl="1" eaLnBrk="1" hangingPunct="1"/>
            <a:r>
              <a:rPr lang="en-US" sz="2400" dirty="0"/>
              <a:t>What is probability an applicant will default on a loan?</a:t>
            </a:r>
          </a:p>
          <a:p>
            <a:pPr eaLnBrk="1" hangingPunct="1"/>
            <a:r>
              <a:rPr lang="en-US" sz="2800" dirty="0"/>
              <a:t>Regression can find the input variables having the greatest statistical influence on the outcome</a:t>
            </a:r>
          </a:p>
          <a:p>
            <a:pPr lvl="1" eaLnBrk="1" hangingPunct="1"/>
            <a:r>
              <a:rPr lang="en-US" sz="2400" dirty="0"/>
              <a:t>Then, can try to produce better values of input variables</a:t>
            </a:r>
          </a:p>
          <a:p>
            <a:pPr lvl="1" eaLnBrk="1" hangingPunct="1"/>
            <a:r>
              <a:rPr lang="en-US" sz="2400" dirty="0"/>
              <a:t>E.g. – if 10-year-old reading level predicts students’ later success, then try to improve early age reading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Linear Multiple Regression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9296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Models the relationship between several input variables and a continuous outcome variable</a:t>
            </a:r>
          </a:p>
          <a:p>
            <a:pPr lvl="1" eaLnBrk="1" hangingPunct="1"/>
            <a:r>
              <a:rPr lang="en-US" dirty="0" smtClean="0"/>
              <a:t>Assumption is that the relationship is linear</a:t>
            </a:r>
          </a:p>
          <a:p>
            <a:pPr lvl="1" eaLnBrk="1" hangingPunct="1"/>
            <a:r>
              <a:rPr lang="en-US" dirty="0" smtClean="0"/>
              <a:t>Various transformations can be used to achieve a linear relationship</a:t>
            </a:r>
          </a:p>
          <a:p>
            <a:pPr eaLnBrk="1" hangingPunct="1"/>
            <a:r>
              <a:rPr lang="en-US" dirty="0" smtClean="0"/>
              <a:t>Linear regression models are probabilistic</a:t>
            </a:r>
          </a:p>
          <a:p>
            <a:pPr lvl="1" eaLnBrk="1" hangingPunct="1"/>
            <a:r>
              <a:rPr lang="en-US" dirty="0" smtClean="0"/>
              <a:t>Involves randomness and uncertainty</a:t>
            </a:r>
          </a:p>
          <a:p>
            <a:pPr lvl="1" eaLnBrk="1" hangingPunct="1"/>
            <a:r>
              <a:rPr lang="en-US" dirty="0" smtClean="0"/>
              <a:t>Not deterministic like Ohm’s Law (V=IR)</a:t>
            </a:r>
          </a:p>
        </p:txBody>
      </p:sp>
    </p:spTree>
    <p:extLst>
      <p:ext uri="{BB962C8B-B14F-4D97-AF65-F5344CB8AC3E}">
        <p14:creationId xmlns:p14="http://schemas.microsoft.com/office/powerpoint/2010/main" val="6536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2836" y="381000"/>
            <a:ext cx="8991600" cy="13096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Multiple Regression Model </a:t>
            </a:r>
            <a:r>
              <a:rPr lang="en-US" sz="4000" dirty="0" smtClean="0"/>
              <a:t>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362200"/>
            <a:ext cx="8915400" cy="4495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836" y="1981200"/>
            <a:ext cx="911972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63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14314"/>
            <a:ext cx="8153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Multiple Regression </a:t>
            </a:r>
            <a:r>
              <a:rPr lang="en-US" dirty="0" smtClean="0"/>
              <a:t>Use </a:t>
            </a:r>
            <a:r>
              <a:rPr lang="en-US" dirty="0" smtClean="0"/>
              <a:t>Cases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99060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Real estate example</a:t>
            </a:r>
          </a:p>
          <a:p>
            <a:pPr lvl="1" eaLnBrk="1" hangingPunct="1"/>
            <a:r>
              <a:rPr lang="en-US" dirty="0" smtClean="0"/>
              <a:t>Predict residential home prices</a:t>
            </a:r>
          </a:p>
          <a:p>
            <a:pPr lvl="2" eaLnBrk="1" hangingPunct="1"/>
            <a:r>
              <a:rPr lang="en-US" dirty="0" smtClean="0"/>
              <a:t>Possible inputs – living area, #bathrooms, #bedrooms, lot size, property taxes</a:t>
            </a:r>
          </a:p>
          <a:p>
            <a:pPr eaLnBrk="1" hangingPunct="1"/>
            <a:r>
              <a:rPr lang="en-US" dirty="0" smtClean="0"/>
              <a:t>Demand forecasting example</a:t>
            </a:r>
          </a:p>
          <a:p>
            <a:pPr lvl="1" eaLnBrk="1" hangingPunct="1"/>
            <a:r>
              <a:rPr lang="en-US" dirty="0" smtClean="0"/>
              <a:t>Restaurant predicts quantity of food needed</a:t>
            </a:r>
          </a:p>
          <a:p>
            <a:pPr lvl="2" eaLnBrk="1" hangingPunct="1"/>
            <a:r>
              <a:rPr lang="en-US" dirty="0" smtClean="0"/>
              <a:t>Possible inputs – weather, day of week, etc.</a:t>
            </a:r>
          </a:p>
          <a:p>
            <a:pPr eaLnBrk="1" hangingPunct="1"/>
            <a:r>
              <a:rPr lang="en-US" dirty="0" smtClean="0"/>
              <a:t>Medical example</a:t>
            </a:r>
          </a:p>
          <a:p>
            <a:pPr lvl="1" eaLnBrk="1" hangingPunct="1"/>
            <a:r>
              <a:rPr lang="en-US" dirty="0" smtClean="0"/>
              <a:t>Analyze effect of proposed radiation treatment</a:t>
            </a:r>
          </a:p>
          <a:p>
            <a:pPr lvl="2" eaLnBrk="1" hangingPunct="1"/>
            <a:r>
              <a:rPr lang="en-US" dirty="0" smtClean="0"/>
              <a:t>Possible inputs – radiation treatment duration, freq</a:t>
            </a:r>
          </a:p>
        </p:txBody>
      </p:sp>
    </p:spTree>
    <p:extLst>
      <p:ext uri="{BB962C8B-B14F-4D97-AF65-F5344CB8AC3E}">
        <p14:creationId xmlns:p14="http://schemas.microsoft.com/office/powerpoint/2010/main" val="19393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3871</TotalTime>
  <Words>1344</Words>
  <Application>Microsoft Office PowerPoint</Application>
  <PresentationFormat>Custom</PresentationFormat>
  <Paragraphs>154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Blends</vt:lpstr>
      <vt:lpstr>Regression Analysis</vt:lpstr>
      <vt:lpstr>Outline</vt:lpstr>
      <vt:lpstr>Purpose of Regression Models</vt:lpstr>
      <vt:lpstr>Purpose of Regression Models</vt:lpstr>
      <vt:lpstr>Typology of Regression Models</vt:lpstr>
      <vt:lpstr>Multiple Regression</vt:lpstr>
      <vt:lpstr>Linear Multiple Regression</vt:lpstr>
      <vt:lpstr>Multiple Regression Model Description</vt:lpstr>
      <vt:lpstr>Multiple Regression Use Cases</vt:lpstr>
      <vt:lpstr>Derivation of Regression Coefficients</vt:lpstr>
      <vt:lpstr>Derivation of Regression Coefficients</vt:lpstr>
      <vt:lpstr>Derivation of Regression Coefficients</vt:lpstr>
      <vt:lpstr>Regression vs Correlation</vt:lpstr>
      <vt:lpstr>Correlation Coefficient</vt:lpstr>
      <vt:lpstr>Correlation Coefficient</vt:lpstr>
      <vt:lpstr>Correlation Coefficient</vt:lpstr>
      <vt:lpstr>Assumptions of Linear Regression</vt:lpstr>
      <vt:lpstr>Assumptions of Linear Regression</vt:lpstr>
      <vt:lpstr>Assumptions of Linear Regression</vt:lpstr>
      <vt:lpstr>Assumptions of Linear Regression</vt:lpstr>
      <vt:lpstr>Assumptions of Linear Regression</vt:lpstr>
      <vt:lpstr>Assumptions of Linear Regression</vt:lpstr>
      <vt:lpstr>Linear Regression Validation: Explanation</vt:lpstr>
      <vt:lpstr>Linear Regression Validation: P-value</vt:lpstr>
      <vt:lpstr>Other Diagnostic Considerations</vt:lpstr>
      <vt:lpstr>Linear Regression Validation: Prediction</vt:lpstr>
      <vt:lpstr>Linear Regression Validation: Prediction</vt:lpstr>
      <vt:lpstr>Linear Regression Validation: Prediction</vt:lpstr>
      <vt:lpstr>Linear Regression Validation: Prediction</vt:lpstr>
    </vt:vector>
  </TitlesOfParts>
  <Company>CSIS - Pace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Sam Otim</cp:lastModifiedBy>
  <cp:revision>246</cp:revision>
  <dcterms:created xsi:type="dcterms:W3CDTF">2006-10-17T22:27:14Z</dcterms:created>
  <dcterms:modified xsi:type="dcterms:W3CDTF">2018-07-11T14:06:36Z</dcterms:modified>
</cp:coreProperties>
</file>