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51" r:id="rId3"/>
  </p:sldMasterIdLst>
  <p:notesMasterIdLst>
    <p:notesMasterId r:id="rId15"/>
  </p:notesMasterIdLst>
  <p:handoutMasterIdLst>
    <p:handoutMasterId r:id="rId16"/>
  </p:handoutMasterIdLst>
  <p:sldIdLst>
    <p:sldId id="256" r:id="rId4"/>
    <p:sldId id="270" r:id="rId5"/>
    <p:sldId id="272" r:id="rId6"/>
    <p:sldId id="260" r:id="rId7"/>
    <p:sldId id="265" r:id="rId8"/>
    <p:sldId id="261" r:id="rId9"/>
    <p:sldId id="266" r:id="rId10"/>
    <p:sldId id="273" r:id="rId11"/>
    <p:sldId id="271" r:id="rId12"/>
    <p:sldId id="269" r:id="rId13"/>
    <p:sldId id="263" r:id="rId14"/>
  </p:sldIdLst>
  <p:sldSz cx="9144000" cy="6858000" type="screen4x3"/>
  <p:notesSz cx="6669088" cy="9926638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1614"/>
    <a:srgbClr val="C20E1A"/>
    <a:srgbClr val="234751"/>
    <a:srgbClr val="110701"/>
    <a:srgbClr val="9C9B9B"/>
    <a:srgbClr val="020D0F"/>
    <a:srgbClr val="2347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60" autoAdjust="0"/>
    <p:restoredTop sz="94660"/>
  </p:normalViewPr>
  <p:slideViewPr>
    <p:cSldViewPr>
      <p:cViewPr varScale="1">
        <p:scale>
          <a:sx n="107" d="100"/>
          <a:sy n="107" d="100"/>
        </p:scale>
        <p:origin x="-138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938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7607" y="0"/>
            <a:ext cx="2889938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583"/>
            <a:ext cx="2889938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7607" y="9428583"/>
            <a:ext cx="2889938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193AFC6-9F8C-440D-A18D-E8418046958F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890928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938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7607" y="0"/>
            <a:ext cx="2889938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744538"/>
            <a:ext cx="4960938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909" y="4715153"/>
            <a:ext cx="533527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smtClean="0"/>
              <a:t>Klik for at redigere teksttypografierne i masteren</a:t>
            </a:r>
          </a:p>
          <a:p>
            <a:pPr lvl="1"/>
            <a:r>
              <a:rPr lang="da-DK" noProof="0" smtClean="0"/>
              <a:t>Andet niveau</a:t>
            </a:r>
          </a:p>
          <a:p>
            <a:pPr lvl="2"/>
            <a:r>
              <a:rPr lang="da-DK" noProof="0" smtClean="0"/>
              <a:t>Tredje niveau</a:t>
            </a:r>
          </a:p>
          <a:p>
            <a:pPr lvl="3"/>
            <a:r>
              <a:rPr lang="da-DK" noProof="0" smtClean="0"/>
              <a:t>Fjerde niveau</a:t>
            </a:r>
          </a:p>
          <a:p>
            <a:pPr lvl="4"/>
            <a:r>
              <a:rPr lang="da-DK" noProof="0" smtClean="0"/>
              <a:t>Femte niveau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889938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7607" y="9428583"/>
            <a:ext cx="2889938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3F2CD07-A0E6-4F9B-8C58-B53BD514DF85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040041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AC4130-3027-4CF3-ACFC-0533134FA673}" type="slidenum">
              <a:rPr lang="da-DK" altLang="da-DK" smtClean="0"/>
              <a:pPr eaLnBrk="1" hangingPunct="1"/>
              <a:t>1</a:t>
            </a:fld>
            <a:endParaRPr lang="da-DK" altLang="da-DK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a-DK" altLang="da-DK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0"/>
          <p:cNvSpPr>
            <a:spLocks/>
          </p:cNvSpPr>
          <p:nvPr/>
        </p:nvSpPr>
        <p:spPr bwMode="auto">
          <a:xfrm>
            <a:off x="250825" y="250825"/>
            <a:ext cx="8637588" cy="5811838"/>
          </a:xfrm>
          <a:custGeom>
            <a:avLst/>
            <a:gdLst>
              <a:gd name="T0" fmla="*/ 0 w 5444"/>
              <a:gd name="T1" fmla="*/ 0 h 3629"/>
              <a:gd name="T2" fmla="*/ 0 w 5444"/>
              <a:gd name="T3" fmla="*/ 2147483647 h 3629"/>
              <a:gd name="T4" fmla="*/ 571445306 w 5444"/>
              <a:gd name="T5" fmla="*/ 2147483647 h 3629"/>
              <a:gd name="T6" fmla="*/ 571445306 w 5444"/>
              <a:gd name="T7" fmla="*/ 2147483647 h 3629"/>
              <a:gd name="T8" fmla="*/ 1256172483 w 5444"/>
              <a:gd name="T9" fmla="*/ 2147483647 h 3629"/>
              <a:gd name="T10" fmla="*/ 2147483647 w 5444"/>
              <a:gd name="T11" fmla="*/ 2147483647 h 3629"/>
              <a:gd name="T12" fmla="*/ 2147483647 w 5444"/>
              <a:gd name="T13" fmla="*/ 0 h 3629"/>
              <a:gd name="T14" fmla="*/ 0 w 5444"/>
              <a:gd name="T15" fmla="*/ 0 h 362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444" h="3629">
                <a:moveTo>
                  <a:pt x="0" y="0"/>
                </a:moveTo>
                <a:lnTo>
                  <a:pt x="0" y="3357"/>
                </a:lnTo>
                <a:lnTo>
                  <a:pt x="227" y="3357"/>
                </a:lnTo>
                <a:lnTo>
                  <a:pt x="227" y="3629"/>
                </a:lnTo>
                <a:lnTo>
                  <a:pt x="499" y="3357"/>
                </a:lnTo>
                <a:lnTo>
                  <a:pt x="5444" y="3357"/>
                </a:lnTo>
                <a:lnTo>
                  <a:pt x="5444" y="0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C20E1A">
                  <a:alpha val="89998"/>
                </a:srgbClr>
              </a:gs>
              <a:gs pos="100000">
                <a:srgbClr val="9C1614">
                  <a:alpha val="89998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5" name="Freeform 20"/>
          <p:cNvSpPr>
            <a:spLocks/>
          </p:cNvSpPr>
          <p:nvPr/>
        </p:nvSpPr>
        <p:spPr bwMode="auto">
          <a:xfrm>
            <a:off x="593725" y="2532063"/>
            <a:ext cx="1368425" cy="649287"/>
          </a:xfrm>
          <a:custGeom>
            <a:avLst/>
            <a:gdLst>
              <a:gd name="T0" fmla="*/ 2147483647 w 862"/>
              <a:gd name="T1" fmla="*/ 0 h 409"/>
              <a:gd name="T2" fmla="*/ 914817513 w 862"/>
              <a:gd name="T3" fmla="*/ 0 h 409"/>
              <a:gd name="T4" fmla="*/ 0 w 862"/>
              <a:gd name="T5" fmla="*/ 1030742319 h 409"/>
              <a:gd name="T6" fmla="*/ 0 w 862"/>
              <a:gd name="T7" fmla="*/ 115927098 h 409"/>
              <a:gd name="T8" fmla="*/ 0 w 862"/>
              <a:gd name="T9" fmla="*/ 1030742319 h 409"/>
              <a:gd name="T10" fmla="*/ 914817513 w 862"/>
              <a:gd name="T11" fmla="*/ 1030742319 h 40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62" h="409">
                <a:moveTo>
                  <a:pt x="862" y="0"/>
                </a:moveTo>
                <a:lnTo>
                  <a:pt x="363" y="0"/>
                </a:lnTo>
                <a:lnTo>
                  <a:pt x="0" y="409"/>
                </a:lnTo>
                <a:lnTo>
                  <a:pt x="0" y="46"/>
                </a:lnTo>
                <a:lnTo>
                  <a:pt x="0" y="409"/>
                </a:lnTo>
                <a:lnTo>
                  <a:pt x="363" y="409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a-DK"/>
          </a:p>
        </p:txBody>
      </p:sp>
      <p:pic>
        <p:nvPicPr>
          <p:cNvPr id="6" name="Picture 44" descr="Dansk Energi_n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438" y="4518025"/>
            <a:ext cx="225425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2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072563" y="6784975"/>
            <a:ext cx="71437" cy="73025"/>
          </a:xfrm>
        </p:spPr>
        <p:txBody>
          <a:bodyPr lIns="91440" tIns="45720"/>
          <a:lstStyle>
            <a:lvl1pPr marL="0" indent="0" algn="ctr">
              <a:buFont typeface="Wingdings" pitchFamily="2" charset="2"/>
              <a:buNone/>
              <a:defRPr sz="500"/>
            </a:lvl1pPr>
          </a:lstStyle>
          <a:p>
            <a:pPr lvl="0"/>
            <a:r>
              <a:rPr lang="da-DK" noProof="0" smtClean="0"/>
              <a:t>Klik for at redigere i master</a:t>
            </a:r>
          </a:p>
        </p:txBody>
      </p:sp>
      <p:sp>
        <p:nvSpPr>
          <p:cNvPr id="5156" name="Rectangle 36"/>
          <p:cNvSpPr>
            <a:spLocks noGrp="1" noChangeArrowheads="1"/>
          </p:cNvSpPr>
          <p:nvPr>
            <p:ph type="ctrTitle" sz="quarter"/>
          </p:nvPr>
        </p:nvSpPr>
        <p:spPr>
          <a:xfrm>
            <a:off x="593725" y="3468688"/>
            <a:ext cx="4194175" cy="1039812"/>
          </a:xfrm>
        </p:spPr>
        <p:txBody>
          <a:bodyPr/>
          <a:lstStyle>
            <a:lvl1pPr>
              <a:lnSpc>
                <a:spcPts val="3600"/>
              </a:lnSpc>
              <a:defRPr sz="17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a-DK" noProof="0" smtClean="0"/>
              <a:t>Klik for at redigere i master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93725" y="4937125"/>
            <a:ext cx="738188" cy="220663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13B572-F6D6-4E0C-AE46-DA4C0F2BEBE8}" type="datetime1">
              <a:rPr lang="da-DK" smtClean="0"/>
              <a:t>19-12-2016</a:t>
            </a:fld>
            <a:endParaRPr lang="da-DK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330325" y="4937125"/>
            <a:ext cx="4897438" cy="219075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a-DK" smtClean="0"/>
              <a:t>Fannar Thordarson, Chefkonsulent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032478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C844BB-365F-4B11-81DB-DA23AC4C48C0}" type="datetime1">
              <a:rPr lang="da-DK" smtClean="0"/>
              <a:t>19-12-2016</a:t>
            </a:fld>
            <a:endParaRPr lang="da-D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smtClean="0"/>
              <a:t>Fannar Thordarson, Chefkonsulent</a:t>
            </a:r>
            <a:endParaRPr lang="da-D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F95FDA-FB4D-4482-88AC-46043A8C6D6F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64425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559550" y="449263"/>
            <a:ext cx="1987550" cy="4564062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593725" y="449263"/>
            <a:ext cx="5813425" cy="4564062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8F91EE-F8A3-452C-AB06-F37CAB402B87}" type="datetime1">
              <a:rPr lang="da-DK" smtClean="0"/>
              <a:t>19-12-2016</a:t>
            </a:fld>
            <a:endParaRPr lang="da-D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smtClean="0"/>
              <a:t>Fannar Thordarson, Chefkonsulent</a:t>
            </a:r>
            <a:endParaRPr lang="da-D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EEBBBD-938E-4BA8-9ECA-C90C358F2A15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0224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kst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3725" y="449263"/>
            <a:ext cx="7146925" cy="1143000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sz="half" idx="1"/>
          </p:nvPr>
        </p:nvSpPr>
        <p:spPr>
          <a:xfrm>
            <a:off x="593725" y="1600200"/>
            <a:ext cx="3900488" cy="3413125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3900487" cy="3413125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06EBC9-CF2C-4C6D-83C0-529452556126}" type="datetime1">
              <a:rPr lang="da-DK" smtClean="0"/>
              <a:t>19-12-2016</a:t>
            </a:fld>
            <a:endParaRPr lang="da-D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smtClean="0"/>
              <a:t>Fannar Thordarson, Chefkonsulent</a:t>
            </a:r>
            <a:endParaRPr lang="da-D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78A5E8-7261-47A5-B13E-DA7489B1D3FA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80717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67184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00902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</p:spTree>
    <p:extLst>
      <p:ext uri="{BB962C8B-B14F-4D97-AF65-F5344CB8AC3E}">
        <p14:creationId xmlns:p14="http://schemas.microsoft.com/office/powerpoint/2010/main" val="39499037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9061450" y="6757988"/>
            <a:ext cx="0" cy="1000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9178925" y="6757988"/>
            <a:ext cx="0" cy="1000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56881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635754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970186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6624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FAFC78-6DAB-4E83-8C2D-045DEFD3F5E4}" type="datetime1">
              <a:rPr lang="da-DK" smtClean="0"/>
              <a:t>19-12-2016</a:t>
            </a:fld>
            <a:endParaRPr lang="da-D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smtClean="0"/>
              <a:t>Fannar Thordarson, Chefkonsulent</a:t>
            </a:r>
            <a:endParaRPr lang="da-D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BF97F8-54E7-44BD-9D87-33BE08772D45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68649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</p:spTree>
    <p:extLst>
      <p:ext uri="{BB962C8B-B14F-4D97-AF65-F5344CB8AC3E}">
        <p14:creationId xmlns:p14="http://schemas.microsoft.com/office/powerpoint/2010/main" val="16671421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a-DK" noProof="0" smtClean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</p:spTree>
    <p:extLst>
      <p:ext uri="{BB962C8B-B14F-4D97-AF65-F5344CB8AC3E}">
        <p14:creationId xmlns:p14="http://schemas.microsoft.com/office/powerpoint/2010/main" val="614629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586675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9099550" y="6757988"/>
            <a:ext cx="44450" cy="100012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964613" y="6757988"/>
            <a:ext cx="0" cy="100012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168488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597978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96865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</p:spTree>
    <p:extLst>
      <p:ext uri="{BB962C8B-B14F-4D97-AF65-F5344CB8AC3E}">
        <p14:creationId xmlns:p14="http://schemas.microsoft.com/office/powerpoint/2010/main" val="21704361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5148263" y="4508500"/>
            <a:ext cx="1620837" cy="174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921500" y="4508500"/>
            <a:ext cx="1622425" cy="174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744008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597917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2209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6ACE28-42D9-446A-B2E5-A04B5FD82D42}" type="datetime1">
              <a:rPr lang="da-DK" smtClean="0"/>
              <a:t>19-12-2016</a:t>
            </a:fld>
            <a:endParaRPr lang="da-D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smtClean="0"/>
              <a:t>Fannar Thordarson, Chefkonsulent</a:t>
            </a:r>
            <a:endParaRPr lang="da-D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875A36-FEE8-481C-8C3E-37B38CAEECD2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89829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38730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</p:spTree>
    <p:extLst>
      <p:ext uri="{BB962C8B-B14F-4D97-AF65-F5344CB8AC3E}">
        <p14:creationId xmlns:p14="http://schemas.microsoft.com/office/powerpoint/2010/main" val="14199773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a-DK" noProof="0" smtClean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</p:spTree>
    <p:extLst>
      <p:ext uri="{BB962C8B-B14F-4D97-AF65-F5344CB8AC3E}">
        <p14:creationId xmlns:p14="http://schemas.microsoft.com/office/powerpoint/2010/main" val="38457984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4567567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7697788" y="4508500"/>
            <a:ext cx="849312" cy="709613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5148263" y="4508500"/>
            <a:ext cx="2397125" cy="709613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07914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593725" y="1600200"/>
            <a:ext cx="3900488" cy="3413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3900487" cy="3413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31FA3-FA0A-40F8-A9DA-2AFE7A58C39A}" type="datetime1">
              <a:rPr lang="da-DK" smtClean="0"/>
              <a:t>19-12-2016</a:t>
            </a:fld>
            <a:endParaRPr lang="da-D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smtClean="0"/>
              <a:t>Fannar Thordarson, Chefkonsulent</a:t>
            </a:r>
            <a:endParaRPr lang="da-D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5A5113-5FC1-48FC-82F3-35752B2946BA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18092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3E131A-55EB-431C-B96F-615DFD347E33}" type="datetime1">
              <a:rPr lang="da-DK" smtClean="0"/>
              <a:t>19-12-2016</a:t>
            </a:fld>
            <a:endParaRPr lang="da-DK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smtClean="0"/>
              <a:t>Fannar Thordarson, Chefkonsulent</a:t>
            </a:r>
            <a:endParaRPr lang="da-DK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BF57A7-29D8-44FB-9D25-30D7A98288FE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63548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B60513-BFDF-42C5-BC44-6CF1A62BE65C}" type="datetime1">
              <a:rPr lang="da-DK" smtClean="0"/>
              <a:t>19-12-2016</a:t>
            </a:fld>
            <a:endParaRPr lang="da-DK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smtClean="0"/>
              <a:t>Fannar Thordarson, Chefkonsulent</a:t>
            </a:r>
            <a:endParaRPr lang="da-DK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6CC8F3-0862-4BC1-9D86-FD2A2A054E8F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17214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E63A4F-1B02-40A2-AF1F-24E4FB702FE5}" type="datetime1">
              <a:rPr lang="da-DK" smtClean="0"/>
              <a:t>19-12-2016</a:t>
            </a:fld>
            <a:endParaRPr lang="da-DK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smtClean="0"/>
              <a:t>Fannar Thordarson, Chefkonsulent</a:t>
            </a:r>
            <a:endParaRPr lang="da-DK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279BAF-E756-4163-9155-3561D1133D20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7249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711B35-C50B-4C1F-A0CD-9A7AD0014271}" type="datetime1">
              <a:rPr lang="da-DK" smtClean="0"/>
              <a:t>19-12-2016</a:t>
            </a:fld>
            <a:endParaRPr lang="da-D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smtClean="0"/>
              <a:t>Fannar Thordarson, Chefkonsulent</a:t>
            </a:r>
            <a:endParaRPr lang="da-D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4A834-B35D-42C5-8D50-CCF2C168562A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79534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a-DK" noProof="0" smtClean="0"/>
              <a:t>Klik på ikonet for at tilføje et billede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A4E6B3-B75F-4623-9192-264FD684C74B}" type="datetime1">
              <a:rPr lang="da-DK" smtClean="0"/>
              <a:t>19-12-2016</a:t>
            </a:fld>
            <a:endParaRPr lang="da-D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smtClean="0"/>
              <a:t>Fannar Thordarson, Chefkonsulent</a:t>
            </a:r>
            <a:endParaRPr lang="da-D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D4C5DF-3F6A-4AB6-98EF-EAE51933A724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2268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93725" y="449263"/>
            <a:ext cx="71469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Klik for at redigere i master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3725" y="1600200"/>
            <a:ext cx="7953375" cy="341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Klik for at redigere i master</a:t>
            </a:r>
          </a:p>
          <a:p>
            <a:pPr lvl="1"/>
            <a:r>
              <a:rPr lang="da-DK" altLang="da-DK" smtClean="0"/>
              <a:t>Andet niveau</a:t>
            </a:r>
          </a:p>
          <a:p>
            <a:pPr lvl="2"/>
            <a:r>
              <a:rPr lang="da-DK" altLang="da-DK" smtClean="0"/>
              <a:t>Tredje niveau</a:t>
            </a:r>
          </a:p>
          <a:p>
            <a:pPr lvl="3"/>
            <a:r>
              <a:rPr lang="da-DK" altLang="da-DK" smtClean="0"/>
              <a:t>Fjerde niveau</a:t>
            </a:r>
          </a:p>
          <a:p>
            <a:pPr lvl="4"/>
            <a:r>
              <a:rPr lang="da-DK" altLang="da-DK" smtClean="0"/>
              <a:t>Femte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93725" y="6243638"/>
            <a:ext cx="738188" cy="20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solidFill>
                  <a:srgbClr val="9C9B9B"/>
                </a:solidFill>
              </a:defRPr>
            </a:lvl1pPr>
          </a:lstStyle>
          <a:p>
            <a:pPr>
              <a:defRPr/>
            </a:pPr>
            <a:fld id="{42C73938-DBD8-4830-9B31-201421C86DD3}" type="datetime1">
              <a:rPr lang="da-DK" smtClean="0"/>
              <a:t>19-12-2016</a:t>
            </a:fld>
            <a:endParaRPr lang="da-DK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82788" y="6243638"/>
            <a:ext cx="4318000" cy="20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solidFill>
                  <a:srgbClr val="9C9B9B"/>
                </a:solidFill>
              </a:defRPr>
            </a:lvl1pPr>
          </a:lstStyle>
          <a:p>
            <a:pPr>
              <a:defRPr/>
            </a:pPr>
            <a:r>
              <a:rPr lang="da-DK" smtClean="0"/>
              <a:t>Fannar Thordarson, Chefkonsulent</a:t>
            </a:r>
            <a:endParaRPr lang="da-DK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658938" y="6243638"/>
            <a:ext cx="252412" cy="20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solidFill>
                  <a:srgbClr val="9C9B9B"/>
                </a:solidFill>
              </a:defRPr>
            </a:lvl1pPr>
          </a:lstStyle>
          <a:p>
            <a:pPr>
              <a:defRPr/>
            </a:pPr>
            <a:fld id="{66FF170D-930E-46A9-9442-6262643D27F1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  <p:sp>
        <p:nvSpPr>
          <p:cNvPr id="1031" name="Text Box 10"/>
          <p:cNvSpPr txBox="1">
            <a:spLocks noChangeArrowheads="1"/>
          </p:cNvSpPr>
          <p:nvPr/>
        </p:nvSpPr>
        <p:spPr bwMode="auto">
          <a:xfrm>
            <a:off x="1389063" y="6245225"/>
            <a:ext cx="301625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da-DK" sz="1000" smtClean="0">
                <a:solidFill>
                  <a:srgbClr val="9C9B9B"/>
                </a:solidFill>
              </a:rPr>
              <a:t>side</a:t>
            </a:r>
          </a:p>
        </p:txBody>
      </p:sp>
      <p:pic>
        <p:nvPicPr>
          <p:cNvPr id="1032" name="Billede 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8" y="457200"/>
            <a:ext cx="10795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lnSpc>
          <a:spcPts val="2400"/>
        </a:lnSpc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ts val="2400"/>
        </a:lnSpc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lnSpc>
          <a:spcPts val="2400"/>
        </a:lnSpc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lnSpc>
          <a:spcPts val="2400"/>
        </a:lnSpc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lnSpc>
          <a:spcPts val="2400"/>
        </a:lnSpc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lnSpc>
          <a:spcPts val="2400"/>
        </a:lnSpc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lnSpc>
          <a:spcPts val="2400"/>
        </a:lnSpc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lnSpc>
          <a:spcPts val="2400"/>
        </a:lnSpc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lnSpc>
          <a:spcPts val="2400"/>
        </a:lnSpc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0" descr="Starwarstekst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24075" y="908050"/>
            <a:ext cx="12384088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8964613" y="6786563"/>
            <a:ext cx="73025" cy="71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da-DK" altLang="da-DK" smtClean="0"/>
          </a:p>
        </p:txBody>
      </p:sp>
      <p:sp>
        <p:nvSpPr>
          <p:cNvPr id="2052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1450" y="6757988"/>
            <a:ext cx="82550" cy="100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da-DK" altLang="da-DK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reeform 10"/>
          <p:cNvSpPr>
            <a:spLocks/>
          </p:cNvSpPr>
          <p:nvPr/>
        </p:nvSpPr>
        <p:spPr bwMode="auto">
          <a:xfrm>
            <a:off x="3706813" y="4181475"/>
            <a:ext cx="5181600" cy="2330450"/>
          </a:xfrm>
          <a:custGeom>
            <a:avLst/>
            <a:gdLst>
              <a:gd name="T0" fmla="*/ 2520950 w 3264"/>
              <a:gd name="T1" fmla="*/ 12601575 h 1468"/>
              <a:gd name="T2" fmla="*/ 0 w 3264"/>
              <a:gd name="T3" fmla="*/ 2147483647 h 1468"/>
              <a:gd name="T4" fmla="*/ 655240625 w 3264"/>
              <a:gd name="T5" fmla="*/ 2147483647 h 1468"/>
              <a:gd name="T6" fmla="*/ 655240625 w 3264"/>
              <a:gd name="T7" fmla="*/ 2147483647 h 1468"/>
              <a:gd name="T8" fmla="*/ 1401206875 w 3264"/>
              <a:gd name="T9" fmla="*/ 2147483647 h 1468"/>
              <a:gd name="T10" fmla="*/ 2147483647 w 3264"/>
              <a:gd name="T11" fmla="*/ 2147483647 h 1468"/>
              <a:gd name="T12" fmla="*/ 2147483647 w 3264"/>
              <a:gd name="T13" fmla="*/ 0 h 1468"/>
              <a:gd name="T14" fmla="*/ 2520950 w 3264"/>
              <a:gd name="T15" fmla="*/ 12601575 h 146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264" h="1468">
                <a:moveTo>
                  <a:pt x="1" y="5"/>
                </a:moveTo>
                <a:lnTo>
                  <a:pt x="0" y="1172"/>
                </a:lnTo>
                <a:lnTo>
                  <a:pt x="260" y="1172"/>
                </a:lnTo>
                <a:lnTo>
                  <a:pt x="260" y="1468"/>
                </a:lnTo>
                <a:lnTo>
                  <a:pt x="556" y="1172"/>
                </a:lnTo>
                <a:lnTo>
                  <a:pt x="3264" y="1172"/>
                </a:lnTo>
                <a:lnTo>
                  <a:pt x="3264" y="0"/>
                </a:lnTo>
                <a:lnTo>
                  <a:pt x="1" y="5"/>
                </a:lnTo>
                <a:close/>
              </a:path>
            </a:pathLst>
          </a:custGeom>
          <a:gradFill rotWithShape="1">
            <a:gsLst>
              <a:gs pos="0">
                <a:srgbClr val="C20E1A">
                  <a:alpha val="89998"/>
                </a:srgbClr>
              </a:gs>
              <a:gs pos="100000">
                <a:srgbClr val="9C1614">
                  <a:alpha val="89998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48263" y="4857750"/>
            <a:ext cx="3398837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endParaRPr lang="da-DK" altLang="da-DK" smtClean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8263" y="4508500"/>
            <a:ext cx="3395662" cy="17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endParaRPr lang="da-DK" altLang="da-DK" smtClean="0"/>
          </a:p>
        </p:txBody>
      </p:sp>
      <p:sp>
        <p:nvSpPr>
          <p:cNvPr id="3077" name="Freeform 7"/>
          <p:cNvSpPr>
            <a:spLocks noChangeAspect="1"/>
          </p:cNvSpPr>
          <p:nvPr/>
        </p:nvSpPr>
        <p:spPr bwMode="auto">
          <a:xfrm flipH="1">
            <a:off x="4119563" y="4786313"/>
            <a:ext cx="911225" cy="431800"/>
          </a:xfrm>
          <a:custGeom>
            <a:avLst/>
            <a:gdLst>
              <a:gd name="T0" fmla="*/ 963261022 w 862"/>
              <a:gd name="T1" fmla="*/ 0 h 409"/>
              <a:gd name="T2" fmla="*/ 405642063 w 862"/>
              <a:gd name="T3" fmla="*/ 0 h 409"/>
              <a:gd name="T4" fmla="*/ 0 w 862"/>
              <a:gd name="T5" fmla="*/ 455871002 h 409"/>
              <a:gd name="T6" fmla="*/ 0 w 862"/>
              <a:gd name="T7" fmla="*/ 51271235 h 409"/>
              <a:gd name="T8" fmla="*/ 0 w 862"/>
              <a:gd name="T9" fmla="*/ 455871002 h 409"/>
              <a:gd name="T10" fmla="*/ 405642063 w 862"/>
              <a:gd name="T11" fmla="*/ 455871002 h 40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62" h="409">
                <a:moveTo>
                  <a:pt x="862" y="0"/>
                </a:moveTo>
                <a:lnTo>
                  <a:pt x="363" y="0"/>
                </a:lnTo>
                <a:lnTo>
                  <a:pt x="0" y="409"/>
                </a:lnTo>
                <a:lnTo>
                  <a:pt x="0" y="46"/>
                </a:lnTo>
                <a:lnTo>
                  <a:pt x="0" y="409"/>
                </a:lnTo>
                <a:lnTo>
                  <a:pt x="363" y="409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hf hdr="0"/>
  <p:txStyles>
    <p:titleStyle>
      <a:lvl1pPr algn="r" rtl="0" eaLnBrk="0" fontAlgn="base" hangingPunct="0">
        <a:lnSpc>
          <a:spcPts val="28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lnSpc>
          <a:spcPts val="28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r" rtl="0" eaLnBrk="0" fontAlgn="base" hangingPunct="0">
        <a:lnSpc>
          <a:spcPts val="28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r" rtl="0" eaLnBrk="0" fontAlgn="base" hangingPunct="0">
        <a:lnSpc>
          <a:spcPts val="28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r" rtl="0" eaLnBrk="0" fontAlgn="base" hangingPunct="0">
        <a:lnSpc>
          <a:spcPts val="28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r" rtl="0" fontAlgn="base">
        <a:lnSpc>
          <a:spcPts val="28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r" rtl="0" fontAlgn="base">
        <a:lnSpc>
          <a:spcPts val="28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r" rtl="0" fontAlgn="base">
        <a:lnSpc>
          <a:spcPts val="28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r" rtl="0" fontAlgn="base">
        <a:lnSpc>
          <a:spcPts val="28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342900" indent="-342900" algn="r" rtl="0" eaLnBrk="0" fontAlgn="base" hangingPunct="0">
        <a:lnSpc>
          <a:spcPts val="1300"/>
        </a:lnSpc>
        <a:spcBef>
          <a:spcPct val="20000"/>
        </a:spcBef>
        <a:spcAft>
          <a:spcPct val="0"/>
        </a:spcAft>
        <a:defRPr sz="1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8941FF2-DC8E-4D7C-830D-C9154715E855}" type="datetime1">
              <a:rPr lang="da-DK" altLang="da-DK" smtClean="0"/>
              <a:t>19-12-2016</a:t>
            </a:fld>
            <a:endParaRPr lang="da-DK" altLang="da-DK" dirty="0" smtClean="0"/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a-DK" altLang="da-DK" dirty="0" smtClean="0"/>
              <a:t>Fannar Thordarson, Chefkonsulent</a:t>
            </a:r>
          </a:p>
        </p:txBody>
      </p:sp>
      <p:sp>
        <p:nvSpPr>
          <p:cNvPr id="6148" name="Rectangle 19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a-DK" altLang="da-DK" dirty="0" smtClean="0"/>
              <a:t>Vurdering af vindmålinger på </a:t>
            </a:r>
            <a:r>
              <a:rPr lang="da-DK" altLang="da-DK" dirty="0" err="1" smtClean="0"/>
              <a:t>Suðuroy</a:t>
            </a:r>
            <a:endParaRPr lang="da-DK" altLang="da-DK" dirty="0" smtClean="0"/>
          </a:p>
        </p:txBody>
      </p:sp>
      <p:sp>
        <p:nvSpPr>
          <p:cNvPr id="6149" name="Rectangle 20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da-DK" altLang="da-DK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Pladsholder til dato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03EB08A-FF31-418E-9752-DA8592C64D86}" type="datetime1">
              <a:rPr lang="da-DK" altLang="da-DK" smtClean="0">
                <a:solidFill>
                  <a:srgbClr val="9C9B9B"/>
                </a:solidFill>
              </a:rPr>
              <a:t>19-12-2016</a:t>
            </a:fld>
            <a:endParaRPr lang="da-DK" altLang="da-DK" smtClean="0">
              <a:solidFill>
                <a:srgbClr val="9C9B9B"/>
              </a:solidFill>
            </a:endParaRPr>
          </a:p>
        </p:txBody>
      </p:sp>
      <p:sp>
        <p:nvSpPr>
          <p:cNvPr id="8195" name="Pladsholder til sidefod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a-DK" altLang="da-DK" smtClean="0">
                <a:solidFill>
                  <a:srgbClr val="9C9B9B"/>
                </a:solidFill>
              </a:rPr>
              <a:t>Fannar Thordarson, Chefkonsulent</a:t>
            </a:r>
          </a:p>
        </p:txBody>
      </p:sp>
      <p:sp>
        <p:nvSpPr>
          <p:cNvPr id="8196" name="Pladsholder til diasnumm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2594AF7-D353-40C9-B4EF-2A7BC09ED61C}" type="slidenum">
              <a:rPr lang="da-DK" altLang="da-DK" smtClean="0">
                <a:solidFill>
                  <a:srgbClr val="9C9B9B"/>
                </a:solidFill>
              </a:rPr>
              <a:pPr eaLnBrk="1" hangingPunct="1"/>
              <a:t>10</a:t>
            </a:fld>
            <a:endParaRPr lang="da-DK" altLang="da-DK" smtClean="0">
              <a:solidFill>
                <a:srgbClr val="9C9B9B"/>
              </a:solidFill>
            </a:endParaRP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dirty="0" smtClean="0"/>
              <a:t>Konklusion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3725" y="1600200"/>
            <a:ext cx="7953375" cy="4349080"/>
          </a:xfrm>
        </p:spPr>
        <p:txBody>
          <a:bodyPr/>
          <a:lstStyle/>
          <a:p>
            <a:r>
              <a:rPr lang="da-DK" altLang="da-DK" dirty="0" smtClean="0"/>
              <a:t>Foreløbige analyser af vindmålinger på Su</a:t>
            </a:r>
            <a:r>
              <a:rPr lang="is-IS" altLang="da-DK" dirty="0" smtClean="0"/>
              <a:t>ð</a:t>
            </a:r>
            <a:r>
              <a:rPr lang="da-DK" altLang="da-DK" dirty="0" err="1" smtClean="0"/>
              <a:t>uroy</a:t>
            </a:r>
            <a:r>
              <a:rPr lang="da-DK" altLang="da-DK" dirty="0" smtClean="0"/>
              <a:t>:</a:t>
            </a:r>
          </a:p>
          <a:p>
            <a:pPr lvl="1"/>
            <a:r>
              <a:rPr lang="da-DK" altLang="da-DK" dirty="0" smtClean="0"/>
              <a:t>Det er forskel i vinddata ift. </a:t>
            </a:r>
            <a:r>
              <a:rPr lang="da-DK" altLang="da-DK" dirty="0" err="1" smtClean="0"/>
              <a:t>Húsahagi</a:t>
            </a:r>
            <a:r>
              <a:rPr lang="da-DK" altLang="da-DK" dirty="0" smtClean="0"/>
              <a:t> vinddata</a:t>
            </a:r>
          </a:p>
          <a:p>
            <a:pPr lvl="2"/>
            <a:r>
              <a:rPr lang="da-DK" altLang="da-DK" dirty="0" smtClean="0"/>
              <a:t>20 % i forskel mht. korrelation</a:t>
            </a:r>
          </a:p>
          <a:p>
            <a:pPr lvl="2"/>
            <a:r>
              <a:rPr lang="da-DK" altLang="da-DK" dirty="0" smtClean="0"/>
              <a:t>2 (±0,5) m/s i vindhastighed</a:t>
            </a:r>
          </a:p>
          <a:p>
            <a:pPr lvl="1"/>
            <a:r>
              <a:rPr lang="da-DK" altLang="da-DK" dirty="0" smtClean="0"/>
              <a:t>Det er forskel i vindproduktion ift. </a:t>
            </a:r>
            <a:r>
              <a:rPr lang="da-DK" altLang="da-DK" dirty="0" err="1" smtClean="0"/>
              <a:t>Húsahagi</a:t>
            </a:r>
            <a:r>
              <a:rPr lang="da-DK" altLang="da-DK" dirty="0" smtClean="0"/>
              <a:t> produktionsmodel</a:t>
            </a:r>
          </a:p>
          <a:p>
            <a:pPr lvl="2"/>
            <a:r>
              <a:rPr lang="da-DK" altLang="da-DK" dirty="0" smtClean="0"/>
              <a:t>25 % i forskel mht. korrelation</a:t>
            </a:r>
          </a:p>
          <a:p>
            <a:pPr lvl="2"/>
            <a:r>
              <a:rPr lang="da-DK" altLang="da-DK" dirty="0" smtClean="0"/>
              <a:t>1,8 </a:t>
            </a:r>
            <a:r>
              <a:rPr lang="da-DK" altLang="da-DK" dirty="0"/>
              <a:t>(±0,3</a:t>
            </a:r>
            <a:r>
              <a:rPr lang="da-DK" altLang="da-DK" dirty="0" smtClean="0"/>
              <a:t>) MW i produktion</a:t>
            </a:r>
            <a:endParaRPr lang="da-DK" altLang="da-DK" dirty="0"/>
          </a:p>
          <a:p>
            <a:endParaRPr lang="da-DK" altLang="da-DK" dirty="0" smtClean="0"/>
          </a:p>
          <a:p>
            <a:r>
              <a:rPr lang="da-DK" altLang="da-DK" b="1" dirty="0" smtClean="0"/>
              <a:t>Vindforholdene er for følsomme ift. produktionen, at de ikke burde betragtes som identiske!</a:t>
            </a:r>
          </a:p>
        </p:txBody>
      </p:sp>
    </p:spTree>
    <p:extLst>
      <p:ext uri="{BB962C8B-B14F-4D97-AF65-F5344CB8AC3E}">
        <p14:creationId xmlns:p14="http://schemas.microsoft.com/office/powerpoint/2010/main" val="222324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da-DK" altLang="da-DK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da-DK" altLang="da-DK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Pladsholder til dato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F3B4537-9408-4F7F-8DF6-CED9540B8B14}" type="datetime1">
              <a:rPr lang="da-DK" altLang="da-DK" smtClean="0">
                <a:solidFill>
                  <a:srgbClr val="9C9B9B"/>
                </a:solidFill>
              </a:rPr>
              <a:t>19-12-2016</a:t>
            </a:fld>
            <a:endParaRPr lang="da-DK" altLang="da-DK" smtClean="0">
              <a:solidFill>
                <a:srgbClr val="9C9B9B"/>
              </a:solidFill>
            </a:endParaRPr>
          </a:p>
        </p:txBody>
      </p:sp>
      <p:sp>
        <p:nvSpPr>
          <p:cNvPr id="8195" name="Pladsholder til sidefod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a-DK" altLang="da-DK" smtClean="0">
                <a:solidFill>
                  <a:srgbClr val="9C9B9B"/>
                </a:solidFill>
              </a:rPr>
              <a:t>Fannar Thordarson, Chefkonsulent</a:t>
            </a:r>
          </a:p>
        </p:txBody>
      </p:sp>
      <p:sp>
        <p:nvSpPr>
          <p:cNvPr id="8196" name="Pladsholder til diasnumm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2594AF7-D353-40C9-B4EF-2A7BC09ED61C}" type="slidenum">
              <a:rPr lang="da-DK" altLang="da-DK" smtClean="0">
                <a:solidFill>
                  <a:srgbClr val="9C9B9B"/>
                </a:solidFill>
              </a:rPr>
              <a:pPr eaLnBrk="1" hangingPunct="1"/>
              <a:t>2</a:t>
            </a:fld>
            <a:endParaRPr lang="da-DK" altLang="da-DK" smtClean="0">
              <a:solidFill>
                <a:srgbClr val="9C9B9B"/>
              </a:solidFill>
            </a:endParaRP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dirty="0" smtClean="0"/>
              <a:t>Formål og resultater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3725" y="1600200"/>
            <a:ext cx="7953375" cy="4349080"/>
          </a:xfrm>
        </p:spPr>
        <p:txBody>
          <a:bodyPr/>
          <a:lstStyle/>
          <a:p>
            <a:endParaRPr lang="da-DK" altLang="da-DK" dirty="0" smtClean="0"/>
          </a:p>
          <a:p>
            <a:r>
              <a:rPr lang="da-DK" altLang="da-DK" dirty="0" smtClean="0"/>
              <a:t>Foreløbig undersøgelse om vindforholdene på </a:t>
            </a:r>
            <a:r>
              <a:rPr lang="da-DK" altLang="da-DK" dirty="0" err="1" smtClean="0"/>
              <a:t>Suðuroy</a:t>
            </a:r>
            <a:r>
              <a:rPr lang="da-DK" altLang="da-DK" dirty="0" smtClean="0"/>
              <a:t> og </a:t>
            </a:r>
            <a:r>
              <a:rPr lang="da-DK" altLang="da-DK" dirty="0" err="1" smtClean="0"/>
              <a:t>Húsahagi</a:t>
            </a:r>
            <a:r>
              <a:rPr lang="da-DK" altLang="da-DK" dirty="0" smtClean="0"/>
              <a:t> </a:t>
            </a:r>
          </a:p>
          <a:p>
            <a:pPr lvl="1"/>
            <a:r>
              <a:rPr lang="da-DK" altLang="da-DK" dirty="0" smtClean="0"/>
              <a:t>Kan de betragtes som statistisk identiske?</a:t>
            </a:r>
          </a:p>
          <a:p>
            <a:pPr lvl="2"/>
            <a:r>
              <a:rPr lang="is-IS" altLang="da-DK" dirty="0" smtClean="0"/>
              <a:t>Statistisk identiske (på overfladen) – JA!</a:t>
            </a:r>
          </a:p>
          <a:p>
            <a:pPr lvl="2"/>
            <a:r>
              <a:rPr lang="is-IS" altLang="da-DK" dirty="0" smtClean="0"/>
              <a:t>I forhold til relative størrelser – NEJ!</a:t>
            </a:r>
          </a:p>
          <a:p>
            <a:pPr marL="0" indent="0">
              <a:buNone/>
            </a:pPr>
            <a:endParaRPr lang="is-IS" altLang="da-DK" dirty="0"/>
          </a:p>
          <a:p>
            <a:r>
              <a:rPr lang="is-IS" altLang="da-DK" dirty="0" smtClean="0"/>
              <a:t>Lidt dybere dataanalyse viser en forskel på vindforholdene, der bør ikke undgås!</a:t>
            </a:r>
            <a:endParaRPr lang="is-IS" altLang="da-DK" dirty="0"/>
          </a:p>
          <a:p>
            <a:pPr marL="0" indent="0">
              <a:buNone/>
            </a:pPr>
            <a:endParaRPr lang="da-DK" altLang="da-DK" dirty="0"/>
          </a:p>
          <a:p>
            <a:endParaRPr lang="da-DK" altLang="da-DK" dirty="0" smtClean="0"/>
          </a:p>
        </p:txBody>
      </p:sp>
    </p:spTree>
    <p:extLst>
      <p:ext uri="{BB962C8B-B14F-4D97-AF65-F5344CB8AC3E}">
        <p14:creationId xmlns:p14="http://schemas.microsoft.com/office/powerpoint/2010/main" val="109401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Pladsholder til dato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DBC671A-C164-4D8B-9222-A5A5CB87F46B}" type="datetime1">
              <a:rPr lang="da-DK" altLang="da-DK" smtClean="0">
                <a:solidFill>
                  <a:srgbClr val="9C9B9B"/>
                </a:solidFill>
              </a:rPr>
              <a:t>19-12-2016</a:t>
            </a:fld>
            <a:endParaRPr lang="da-DK" altLang="da-DK" smtClean="0">
              <a:solidFill>
                <a:srgbClr val="9C9B9B"/>
              </a:solidFill>
            </a:endParaRPr>
          </a:p>
        </p:txBody>
      </p:sp>
      <p:sp>
        <p:nvSpPr>
          <p:cNvPr id="8195" name="Pladsholder til sidefod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a-DK" altLang="da-DK" smtClean="0">
                <a:solidFill>
                  <a:srgbClr val="9C9B9B"/>
                </a:solidFill>
              </a:rPr>
              <a:t>Fannar Thordarson, Chefkonsulent</a:t>
            </a:r>
          </a:p>
        </p:txBody>
      </p:sp>
      <p:sp>
        <p:nvSpPr>
          <p:cNvPr id="8196" name="Pladsholder til diasnumm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2594AF7-D353-40C9-B4EF-2A7BC09ED61C}" type="slidenum">
              <a:rPr lang="da-DK" altLang="da-DK" smtClean="0">
                <a:solidFill>
                  <a:srgbClr val="9C9B9B"/>
                </a:solidFill>
              </a:rPr>
              <a:pPr eaLnBrk="1" hangingPunct="1"/>
              <a:t>3</a:t>
            </a:fld>
            <a:endParaRPr lang="da-DK" altLang="da-DK" smtClean="0">
              <a:solidFill>
                <a:srgbClr val="9C9B9B"/>
              </a:solidFill>
            </a:endParaRP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dirty="0" smtClean="0"/>
              <a:t>Data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3725" y="1600200"/>
            <a:ext cx="7953375" cy="4349080"/>
          </a:xfrm>
        </p:spPr>
        <p:txBody>
          <a:bodyPr/>
          <a:lstStyle/>
          <a:p>
            <a:r>
              <a:rPr lang="da-DK" altLang="da-DK" dirty="0" smtClean="0"/>
              <a:t>Testperiode for analyse af vinddata</a:t>
            </a:r>
          </a:p>
          <a:p>
            <a:pPr lvl="1"/>
            <a:r>
              <a:rPr lang="da-DK" altLang="da-DK" dirty="0" smtClean="0"/>
              <a:t>1/8 2016 00:00 – 26/10 2016 15:20</a:t>
            </a:r>
          </a:p>
          <a:p>
            <a:pPr lvl="2"/>
            <a:r>
              <a:rPr lang="da-DK" altLang="da-DK" dirty="0" smtClean="0"/>
              <a:t>Vinddata fra </a:t>
            </a:r>
            <a:r>
              <a:rPr lang="da-DK" altLang="da-DK" dirty="0" err="1" smtClean="0"/>
              <a:t>Húsahagi</a:t>
            </a:r>
            <a:r>
              <a:rPr lang="da-DK" altLang="da-DK" dirty="0" smtClean="0"/>
              <a:t> – 6 hastigheder / 2 retninger</a:t>
            </a:r>
          </a:p>
          <a:p>
            <a:pPr lvl="2"/>
            <a:r>
              <a:rPr lang="da-DK" altLang="da-DK" dirty="0" smtClean="0"/>
              <a:t>Vinddata fra </a:t>
            </a:r>
            <a:r>
              <a:rPr lang="da-DK" altLang="da-DK" dirty="0" err="1" smtClean="0"/>
              <a:t>Suðuroy</a:t>
            </a:r>
            <a:r>
              <a:rPr lang="da-DK" altLang="da-DK" dirty="0" smtClean="0"/>
              <a:t> – 5 hastigheder / 2 retninger</a:t>
            </a:r>
          </a:p>
          <a:p>
            <a:endParaRPr lang="da-DK" altLang="da-DK" dirty="0"/>
          </a:p>
          <a:p>
            <a:r>
              <a:rPr lang="da-DK" altLang="da-DK" dirty="0" smtClean="0"/>
              <a:t>Træningsperiode for effektkurve: </a:t>
            </a:r>
          </a:p>
          <a:p>
            <a:pPr lvl="1"/>
            <a:r>
              <a:rPr lang="da-DK" altLang="da-DK" dirty="0" smtClean="0"/>
              <a:t>Okt. 2014 – Okt. 2015</a:t>
            </a:r>
          </a:p>
          <a:p>
            <a:pPr lvl="2"/>
            <a:r>
              <a:rPr lang="da-DK" altLang="da-DK" dirty="0" smtClean="0"/>
              <a:t>Vinddata fra </a:t>
            </a:r>
            <a:r>
              <a:rPr lang="da-DK" altLang="da-DK" dirty="0" err="1" smtClean="0"/>
              <a:t>Húsahagi</a:t>
            </a:r>
            <a:endParaRPr lang="da-DK" altLang="da-DK" dirty="0" smtClean="0"/>
          </a:p>
          <a:p>
            <a:pPr lvl="2"/>
            <a:r>
              <a:rPr lang="da-DK" altLang="da-DK" dirty="0" smtClean="0"/>
              <a:t>Samlet produktion for </a:t>
            </a:r>
            <a:r>
              <a:rPr lang="da-DK" altLang="da-DK" dirty="0" err="1" smtClean="0"/>
              <a:t>Húsahagi</a:t>
            </a:r>
            <a:endParaRPr lang="da-DK" altLang="da-DK" dirty="0" smtClean="0"/>
          </a:p>
          <a:p>
            <a:endParaRPr lang="da-DK" altLang="da-DK" dirty="0"/>
          </a:p>
          <a:p>
            <a:endParaRPr lang="da-DK" altLang="da-DK" dirty="0" smtClean="0"/>
          </a:p>
        </p:txBody>
      </p:sp>
    </p:spTree>
    <p:extLst>
      <p:ext uri="{BB962C8B-B14F-4D97-AF65-F5344CB8AC3E}">
        <p14:creationId xmlns:p14="http://schemas.microsoft.com/office/powerpoint/2010/main" val="205736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Pladsholder til dato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58DAD7E-B3FD-416B-B9C0-6E40F7B224AC}" type="datetime1">
              <a:rPr lang="da-DK" altLang="da-DK" smtClean="0">
                <a:solidFill>
                  <a:srgbClr val="9C9B9B"/>
                </a:solidFill>
              </a:rPr>
              <a:t>19-12-2016</a:t>
            </a:fld>
            <a:endParaRPr lang="da-DK" altLang="da-DK" smtClean="0">
              <a:solidFill>
                <a:srgbClr val="9C9B9B"/>
              </a:solidFill>
            </a:endParaRPr>
          </a:p>
        </p:txBody>
      </p:sp>
      <p:sp>
        <p:nvSpPr>
          <p:cNvPr id="9219" name="Pladsholder til sidefod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a-DK" altLang="da-DK" smtClean="0">
                <a:solidFill>
                  <a:srgbClr val="9C9B9B"/>
                </a:solidFill>
              </a:rPr>
              <a:t>Fannar Thordarson, Chefkonsulent</a:t>
            </a:r>
          </a:p>
        </p:txBody>
      </p:sp>
      <p:sp>
        <p:nvSpPr>
          <p:cNvPr id="9220" name="Pladsholder til diasnumm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D000465-DA0B-4765-B05C-3B339634ADA5}" type="slidenum">
              <a:rPr lang="da-DK" altLang="da-DK" smtClean="0">
                <a:solidFill>
                  <a:srgbClr val="9C9B9B"/>
                </a:solidFill>
              </a:rPr>
              <a:pPr eaLnBrk="1" hangingPunct="1"/>
              <a:t>4</a:t>
            </a:fld>
            <a:endParaRPr lang="da-DK" altLang="da-DK" smtClean="0">
              <a:solidFill>
                <a:srgbClr val="9C9B9B"/>
              </a:solidFill>
            </a:endParaRPr>
          </a:p>
        </p:txBody>
      </p:sp>
      <p:sp>
        <p:nvSpPr>
          <p:cNvPr id="922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dirty="0" smtClean="0"/>
              <a:t>Data</a:t>
            </a:r>
            <a:br>
              <a:rPr lang="da-DK" altLang="da-DK" dirty="0" smtClean="0"/>
            </a:br>
            <a:r>
              <a:rPr lang="da-DK" altLang="da-DK" sz="2000" b="0" i="1" dirty="0" smtClean="0"/>
              <a:t>Tidserier</a:t>
            </a:r>
          </a:p>
        </p:txBody>
      </p:sp>
      <p:pic>
        <p:nvPicPr>
          <p:cNvPr id="2" name="Pladsholder til indhold 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18" y="2079667"/>
            <a:ext cx="7569114" cy="378455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Pladsholder til dato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6FA8DCB-9D1E-4F6E-AB4B-9E4C15D78832}" type="datetime1">
              <a:rPr lang="da-DK" altLang="da-DK" smtClean="0">
                <a:solidFill>
                  <a:srgbClr val="9C9B9B"/>
                </a:solidFill>
              </a:rPr>
              <a:t>19-12-2016</a:t>
            </a:fld>
            <a:endParaRPr lang="da-DK" altLang="da-DK" smtClean="0">
              <a:solidFill>
                <a:srgbClr val="9C9B9B"/>
              </a:solidFill>
            </a:endParaRPr>
          </a:p>
        </p:txBody>
      </p:sp>
      <p:sp>
        <p:nvSpPr>
          <p:cNvPr id="9219" name="Pladsholder til sidefod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a-DK" altLang="da-DK" smtClean="0">
                <a:solidFill>
                  <a:srgbClr val="9C9B9B"/>
                </a:solidFill>
              </a:rPr>
              <a:t>Fannar Thordarson, Chefkonsulent</a:t>
            </a:r>
          </a:p>
        </p:txBody>
      </p:sp>
      <p:sp>
        <p:nvSpPr>
          <p:cNvPr id="9220" name="Pladsholder til diasnumm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D000465-DA0B-4765-B05C-3B339634ADA5}" type="slidenum">
              <a:rPr lang="da-DK" altLang="da-DK" smtClean="0">
                <a:solidFill>
                  <a:srgbClr val="9C9B9B"/>
                </a:solidFill>
              </a:rPr>
              <a:pPr eaLnBrk="1" hangingPunct="1"/>
              <a:t>5</a:t>
            </a:fld>
            <a:endParaRPr lang="da-DK" altLang="da-DK" smtClean="0">
              <a:solidFill>
                <a:srgbClr val="9C9B9B"/>
              </a:solidFill>
            </a:endParaRPr>
          </a:p>
        </p:txBody>
      </p:sp>
      <p:sp>
        <p:nvSpPr>
          <p:cNvPr id="922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dirty="0"/>
              <a:t>Data</a:t>
            </a:r>
            <a:br>
              <a:rPr lang="da-DK" altLang="da-DK" dirty="0"/>
            </a:br>
            <a:r>
              <a:rPr lang="da-DK" altLang="da-DK" sz="2000" b="0" i="1" dirty="0"/>
              <a:t>Tidserier</a:t>
            </a:r>
            <a:endParaRPr lang="da-DK" altLang="da-DK" b="0" i="1" dirty="0" smtClean="0"/>
          </a:p>
        </p:txBody>
      </p:sp>
      <p:pic>
        <p:nvPicPr>
          <p:cNvPr id="2" name="Pladsholder til indhold 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18" y="2079667"/>
            <a:ext cx="7569114" cy="3784557"/>
          </a:xfrm>
        </p:spPr>
      </p:pic>
    </p:spTree>
    <p:extLst>
      <p:ext uri="{BB962C8B-B14F-4D97-AF65-F5344CB8AC3E}">
        <p14:creationId xmlns:p14="http://schemas.microsoft.com/office/powerpoint/2010/main" val="392352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Pladsholder til dato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19C33F9-526F-4D21-B09A-A2FCD352655E}" type="datetime1">
              <a:rPr lang="da-DK" altLang="da-DK" smtClean="0">
                <a:solidFill>
                  <a:srgbClr val="9C9B9B"/>
                </a:solidFill>
              </a:rPr>
              <a:t>19-12-2016</a:t>
            </a:fld>
            <a:endParaRPr lang="da-DK" altLang="da-DK" smtClean="0">
              <a:solidFill>
                <a:srgbClr val="9C9B9B"/>
              </a:solidFill>
            </a:endParaRPr>
          </a:p>
        </p:txBody>
      </p:sp>
      <p:sp>
        <p:nvSpPr>
          <p:cNvPr id="10243" name="Pladsholder til sidefod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a-DK" altLang="da-DK" smtClean="0">
                <a:solidFill>
                  <a:srgbClr val="9C9B9B"/>
                </a:solidFill>
              </a:rPr>
              <a:t>Fannar Thordarson, Chefkonsulent</a:t>
            </a:r>
          </a:p>
        </p:txBody>
      </p:sp>
      <p:sp>
        <p:nvSpPr>
          <p:cNvPr id="10244" name="Pladsholder til diasnumm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DE5B30A-7C94-41F8-82BF-D9A92C877A7C}" type="slidenum">
              <a:rPr lang="da-DK" altLang="da-DK" smtClean="0">
                <a:solidFill>
                  <a:srgbClr val="9C9B9B"/>
                </a:solidFill>
              </a:rPr>
              <a:pPr eaLnBrk="1" hangingPunct="1"/>
              <a:t>6</a:t>
            </a:fld>
            <a:endParaRPr lang="da-DK" altLang="da-DK" smtClean="0">
              <a:solidFill>
                <a:srgbClr val="9C9B9B"/>
              </a:solidFill>
            </a:endParaRPr>
          </a:p>
        </p:txBody>
      </p:sp>
      <p:sp>
        <p:nvSpPr>
          <p:cNvPr id="1024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dirty="0" smtClean="0"/>
              <a:t>Analyse af vinddata</a:t>
            </a:r>
            <a:br>
              <a:rPr lang="da-DK" altLang="da-DK" dirty="0" smtClean="0"/>
            </a:br>
            <a:r>
              <a:rPr lang="da-DK" altLang="da-DK" sz="2000" b="0" i="1" dirty="0" smtClean="0"/>
              <a:t>Statistisk undersøgelse</a:t>
            </a:r>
            <a:endParaRPr lang="da-DK" altLang="da-DK" b="0" i="1" dirty="0" smtClean="0"/>
          </a:p>
        </p:txBody>
      </p:sp>
      <p:sp>
        <p:nvSpPr>
          <p:cNvPr id="10246" name="Rectangle 8"/>
          <p:cNvSpPr>
            <a:spLocks noGrp="1" noChangeArrowheads="1"/>
          </p:cNvSpPr>
          <p:nvPr>
            <p:ph type="body" sz="half" idx="1"/>
          </p:nvPr>
        </p:nvSpPr>
        <p:spPr>
          <a:xfrm>
            <a:off x="455107" y="1628800"/>
            <a:ext cx="3756853" cy="4320480"/>
          </a:xfrm>
        </p:spPr>
        <p:txBody>
          <a:bodyPr/>
          <a:lstStyle/>
          <a:p>
            <a:r>
              <a:rPr lang="da-DK" altLang="da-DK" sz="1600" dirty="0" smtClean="0"/>
              <a:t>Standard stat-tests viser at vindhastighed på </a:t>
            </a:r>
            <a:r>
              <a:rPr lang="da-DK" altLang="da-DK" sz="1600" dirty="0" err="1" smtClean="0"/>
              <a:t>Húsahagi</a:t>
            </a:r>
            <a:r>
              <a:rPr lang="da-DK" altLang="da-DK" sz="1600" dirty="0" smtClean="0"/>
              <a:t> og </a:t>
            </a:r>
            <a:r>
              <a:rPr lang="da-DK" altLang="da-DK" sz="1600" dirty="0" err="1" smtClean="0"/>
              <a:t>Suðuroy</a:t>
            </a:r>
            <a:r>
              <a:rPr lang="da-DK" altLang="da-DK" sz="1600" dirty="0" smtClean="0"/>
              <a:t> burde være ens:</a:t>
            </a:r>
          </a:p>
          <a:p>
            <a:pPr lvl="1"/>
            <a:r>
              <a:rPr lang="da-DK" altLang="da-DK" sz="1600" dirty="0" err="1" smtClean="0"/>
              <a:t>Wilcoxon</a:t>
            </a:r>
            <a:r>
              <a:rPr lang="da-DK" altLang="da-DK" sz="1600" dirty="0"/>
              <a:t>-</a:t>
            </a:r>
            <a:r>
              <a:rPr lang="da-DK" altLang="da-DK" sz="1600" dirty="0" smtClean="0"/>
              <a:t>rank test</a:t>
            </a:r>
          </a:p>
          <a:p>
            <a:pPr lvl="1"/>
            <a:r>
              <a:rPr lang="da-DK" altLang="da-DK" sz="1600" dirty="0" smtClean="0"/>
              <a:t>varianstest</a:t>
            </a:r>
          </a:p>
          <a:p>
            <a:r>
              <a:rPr lang="da-DK" altLang="da-DK" sz="1600" dirty="0" smtClean="0"/>
              <a:t>Analyse af samtidighed viser en lille forskel og forsinkelse mellem sites!</a:t>
            </a:r>
          </a:p>
        </p:txBody>
      </p:sp>
      <p:pic>
        <p:nvPicPr>
          <p:cNvPr id="10" name="Pladsholder til indhold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59026" y="1268760"/>
            <a:ext cx="4392488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Pladsholder til dato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53DEEFC-7A7E-44D0-B006-D648FAB657CE}" type="datetime1">
              <a:rPr lang="da-DK" altLang="da-DK" smtClean="0">
                <a:solidFill>
                  <a:srgbClr val="9C9B9B"/>
                </a:solidFill>
              </a:rPr>
              <a:t>19-12-2016</a:t>
            </a:fld>
            <a:endParaRPr lang="da-DK" altLang="da-DK" smtClean="0">
              <a:solidFill>
                <a:srgbClr val="9C9B9B"/>
              </a:solidFill>
            </a:endParaRPr>
          </a:p>
        </p:txBody>
      </p:sp>
      <p:sp>
        <p:nvSpPr>
          <p:cNvPr id="9219" name="Pladsholder til sidefod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a-DK" altLang="da-DK" smtClean="0">
                <a:solidFill>
                  <a:srgbClr val="9C9B9B"/>
                </a:solidFill>
              </a:rPr>
              <a:t>Fannar Thordarson, Chefkonsulent</a:t>
            </a:r>
          </a:p>
        </p:txBody>
      </p:sp>
      <p:sp>
        <p:nvSpPr>
          <p:cNvPr id="9220" name="Pladsholder til diasnumm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D000465-DA0B-4765-B05C-3B339634ADA5}" type="slidenum">
              <a:rPr lang="da-DK" altLang="da-DK" smtClean="0">
                <a:solidFill>
                  <a:srgbClr val="9C9B9B"/>
                </a:solidFill>
              </a:rPr>
              <a:pPr eaLnBrk="1" hangingPunct="1"/>
              <a:t>7</a:t>
            </a:fld>
            <a:endParaRPr lang="da-DK" altLang="da-DK" smtClean="0">
              <a:solidFill>
                <a:srgbClr val="9C9B9B"/>
              </a:solidFill>
            </a:endParaRPr>
          </a:p>
        </p:txBody>
      </p:sp>
      <p:sp>
        <p:nvSpPr>
          <p:cNvPr id="922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dirty="0"/>
              <a:t>Analyse af </a:t>
            </a:r>
            <a:r>
              <a:rPr lang="da-DK" altLang="da-DK" dirty="0" smtClean="0"/>
              <a:t>vinddata</a:t>
            </a:r>
            <a:br>
              <a:rPr lang="da-DK" altLang="da-DK" dirty="0" smtClean="0"/>
            </a:br>
            <a:r>
              <a:rPr lang="da-DK" altLang="da-DK" sz="2000" b="0" i="1" dirty="0" smtClean="0"/>
              <a:t>Samlede tidserier</a:t>
            </a:r>
            <a:endParaRPr lang="da-DK" altLang="da-DK" b="0" i="1" dirty="0" smtClean="0"/>
          </a:p>
        </p:txBody>
      </p:sp>
      <p:pic>
        <p:nvPicPr>
          <p:cNvPr id="2" name="Pladsholder til indhold 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18" y="2079667"/>
            <a:ext cx="7569114" cy="3784557"/>
          </a:xfrm>
        </p:spPr>
      </p:pic>
    </p:spTree>
    <p:extLst>
      <p:ext uri="{BB962C8B-B14F-4D97-AF65-F5344CB8AC3E}">
        <p14:creationId xmlns:p14="http://schemas.microsoft.com/office/powerpoint/2010/main" val="317142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Pladsholder til dato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0D8A91F-BA3B-4EAA-80A9-395DFF65C27B}" type="datetime1">
              <a:rPr lang="da-DK" altLang="da-DK" smtClean="0">
                <a:solidFill>
                  <a:srgbClr val="9C9B9B"/>
                </a:solidFill>
              </a:rPr>
              <a:t>19-12-2016</a:t>
            </a:fld>
            <a:endParaRPr lang="da-DK" altLang="da-DK" smtClean="0">
              <a:solidFill>
                <a:srgbClr val="9C9B9B"/>
              </a:solidFill>
            </a:endParaRPr>
          </a:p>
        </p:txBody>
      </p:sp>
      <p:sp>
        <p:nvSpPr>
          <p:cNvPr id="10243" name="Pladsholder til sidefod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a-DK" altLang="da-DK" smtClean="0">
                <a:solidFill>
                  <a:srgbClr val="9C9B9B"/>
                </a:solidFill>
              </a:rPr>
              <a:t>Fannar Thordarson, Chefkonsulent</a:t>
            </a:r>
          </a:p>
        </p:txBody>
      </p:sp>
      <p:sp>
        <p:nvSpPr>
          <p:cNvPr id="10244" name="Pladsholder til diasnumm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DE5B30A-7C94-41F8-82BF-D9A92C877A7C}" type="slidenum">
              <a:rPr lang="da-DK" altLang="da-DK" smtClean="0">
                <a:solidFill>
                  <a:srgbClr val="9C9B9B"/>
                </a:solidFill>
              </a:rPr>
              <a:pPr eaLnBrk="1" hangingPunct="1"/>
              <a:t>8</a:t>
            </a:fld>
            <a:endParaRPr lang="da-DK" altLang="da-DK" smtClean="0">
              <a:solidFill>
                <a:srgbClr val="9C9B9B"/>
              </a:solidFill>
            </a:endParaRPr>
          </a:p>
        </p:txBody>
      </p:sp>
      <p:sp>
        <p:nvSpPr>
          <p:cNvPr id="1024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dirty="0" smtClean="0"/>
              <a:t>Korrelationer i vinddata</a:t>
            </a:r>
          </a:p>
        </p:txBody>
      </p:sp>
      <p:pic>
        <p:nvPicPr>
          <p:cNvPr id="2" name="Pladsholder til indhold 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41" y="3128965"/>
            <a:ext cx="3470787" cy="2892322"/>
          </a:xfrm>
        </p:spPr>
      </p:pic>
      <p:pic>
        <p:nvPicPr>
          <p:cNvPr id="10" name="Pladsholder til indhold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55977" y="3140968"/>
            <a:ext cx="4613392" cy="2883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74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Pladsholder til dato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4B2ABF9-8F3A-4730-B0B3-1D7E0A610FD1}" type="datetime1">
              <a:rPr lang="da-DK" altLang="da-DK" smtClean="0">
                <a:solidFill>
                  <a:srgbClr val="9C9B9B"/>
                </a:solidFill>
              </a:rPr>
              <a:t>19-12-2016</a:t>
            </a:fld>
            <a:endParaRPr lang="da-DK" altLang="da-DK" smtClean="0">
              <a:solidFill>
                <a:srgbClr val="9C9B9B"/>
              </a:solidFill>
            </a:endParaRPr>
          </a:p>
        </p:txBody>
      </p:sp>
      <p:sp>
        <p:nvSpPr>
          <p:cNvPr id="10243" name="Pladsholder til sidefod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a-DK" altLang="da-DK" smtClean="0">
                <a:solidFill>
                  <a:srgbClr val="9C9B9B"/>
                </a:solidFill>
              </a:rPr>
              <a:t>Fannar Thordarson, Chefkonsulent</a:t>
            </a:r>
          </a:p>
        </p:txBody>
      </p:sp>
      <p:sp>
        <p:nvSpPr>
          <p:cNvPr id="10244" name="Pladsholder til diasnumm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DE5B30A-7C94-41F8-82BF-D9A92C877A7C}" type="slidenum">
              <a:rPr lang="da-DK" altLang="da-DK" smtClean="0">
                <a:solidFill>
                  <a:srgbClr val="9C9B9B"/>
                </a:solidFill>
              </a:rPr>
              <a:pPr eaLnBrk="1" hangingPunct="1"/>
              <a:t>9</a:t>
            </a:fld>
            <a:endParaRPr lang="da-DK" altLang="da-DK" smtClean="0">
              <a:solidFill>
                <a:srgbClr val="9C9B9B"/>
              </a:solidFill>
            </a:endParaRPr>
          </a:p>
        </p:txBody>
      </p:sp>
      <p:sp>
        <p:nvSpPr>
          <p:cNvPr id="1024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dirty="0" smtClean="0"/>
              <a:t>Korrelationer i forventet produktion</a:t>
            </a:r>
            <a:br>
              <a:rPr lang="da-DK" altLang="da-DK" dirty="0" smtClean="0"/>
            </a:br>
            <a:r>
              <a:rPr lang="da-DK" altLang="da-DK" sz="2000" b="0" i="1" dirty="0"/>
              <a:t>Effektkurve afhængig af vindretning</a:t>
            </a:r>
            <a:endParaRPr lang="da-DK" altLang="da-DK" sz="2000" dirty="0" smtClean="0"/>
          </a:p>
        </p:txBody>
      </p:sp>
      <p:pic>
        <p:nvPicPr>
          <p:cNvPr id="2" name="Pladsholder til indhold 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65" y="3047527"/>
            <a:ext cx="3961643" cy="2829745"/>
          </a:xfrm>
        </p:spPr>
      </p:pic>
      <p:pic>
        <p:nvPicPr>
          <p:cNvPr id="11" name="Billed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845176"/>
            <a:ext cx="1295538" cy="1079768"/>
          </a:xfrm>
          <a:prstGeom prst="rect">
            <a:avLst/>
          </a:prstGeom>
        </p:spPr>
      </p:pic>
      <p:pic>
        <p:nvPicPr>
          <p:cNvPr id="12" name="Billed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845176"/>
            <a:ext cx="1295538" cy="1079768"/>
          </a:xfrm>
          <a:prstGeom prst="rect">
            <a:avLst/>
          </a:prstGeom>
        </p:spPr>
      </p:pic>
      <p:pic>
        <p:nvPicPr>
          <p:cNvPr id="13" name="Pladsholder til indhold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20071" y="1556792"/>
            <a:ext cx="2900053" cy="2416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ladsholder til indhold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20072" y="4077072"/>
            <a:ext cx="2877235" cy="2397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595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K_Normal_Roed d2013-10051 2.0">
  <a:themeElements>
    <a:clrScheme name="DK_Normal_Roed 1">
      <a:dk1>
        <a:srgbClr val="000000"/>
      </a:dk1>
      <a:lt1>
        <a:srgbClr val="FFFFFF"/>
      </a:lt1>
      <a:dk2>
        <a:srgbClr val="234749"/>
      </a:dk2>
      <a:lt2>
        <a:srgbClr val="808080"/>
      </a:lt2>
      <a:accent1>
        <a:srgbClr val="234749"/>
      </a:accent1>
      <a:accent2>
        <a:srgbClr val="656469"/>
      </a:accent2>
      <a:accent3>
        <a:srgbClr val="FFFFFF"/>
      </a:accent3>
      <a:accent4>
        <a:srgbClr val="000000"/>
      </a:accent4>
      <a:accent5>
        <a:srgbClr val="ACB1B1"/>
      </a:accent5>
      <a:accent6>
        <a:srgbClr val="5B5A5E"/>
      </a:accent6>
      <a:hlink>
        <a:srgbClr val="99C6BA"/>
      </a:hlink>
      <a:folHlink>
        <a:srgbClr val="020D0F"/>
      </a:folHlink>
    </a:clrScheme>
    <a:fontScheme name="DK_Normal_Roe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K_Normal_Roed 1">
        <a:dk1>
          <a:srgbClr val="000000"/>
        </a:dk1>
        <a:lt1>
          <a:srgbClr val="FFFFFF"/>
        </a:lt1>
        <a:dk2>
          <a:srgbClr val="234749"/>
        </a:dk2>
        <a:lt2>
          <a:srgbClr val="808080"/>
        </a:lt2>
        <a:accent1>
          <a:srgbClr val="234749"/>
        </a:accent1>
        <a:accent2>
          <a:srgbClr val="656469"/>
        </a:accent2>
        <a:accent3>
          <a:srgbClr val="FFFFFF"/>
        </a:accent3>
        <a:accent4>
          <a:srgbClr val="000000"/>
        </a:accent4>
        <a:accent5>
          <a:srgbClr val="ACB1B1"/>
        </a:accent5>
        <a:accent6>
          <a:srgbClr val="5B5A5E"/>
        </a:accent6>
        <a:hlink>
          <a:srgbClr val="99C6BA"/>
        </a:hlink>
        <a:folHlink>
          <a:srgbClr val="020D0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K_Normal_Roed 2">
        <a:dk1>
          <a:srgbClr val="FFFFFF"/>
        </a:dk1>
        <a:lt1>
          <a:srgbClr val="FFFFFF"/>
        </a:lt1>
        <a:dk2>
          <a:srgbClr val="234749"/>
        </a:dk2>
        <a:lt2>
          <a:srgbClr val="808080"/>
        </a:lt2>
        <a:accent1>
          <a:srgbClr val="234749"/>
        </a:accent1>
        <a:accent2>
          <a:srgbClr val="656469"/>
        </a:accent2>
        <a:accent3>
          <a:srgbClr val="FFFFFF"/>
        </a:accent3>
        <a:accent4>
          <a:srgbClr val="DADADA"/>
        </a:accent4>
        <a:accent5>
          <a:srgbClr val="ACB1B1"/>
        </a:accent5>
        <a:accent6>
          <a:srgbClr val="5B5A5E"/>
        </a:accent6>
        <a:hlink>
          <a:srgbClr val="99C6BA"/>
        </a:hlink>
        <a:folHlink>
          <a:srgbClr val="020D0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K_Normal_Roed 3">
        <a:dk1>
          <a:srgbClr val="FFFFFF"/>
        </a:dk1>
        <a:lt1>
          <a:srgbClr val="FFFFFF"/>
        </a:lt1>
        <a:dk2>
          <a:srgbClr val="234749"/>
        </a:dk2>
        <a:lt2>
          <a:srgbClr val="808080"/>
        </a:lt2>
        <a:accent1>
          <a:srgbClr val="FFFFFF"/>
        </a:accent1>
        <a:accent2>
          <a:srgbClr val="656469"/>
        </a:accent2>
        <a:accent3>
          <a:srgbClr val="FFFFFF"/>
        </a:accent3>
        <a:accent4>
          <a:srgbClr val="DADADA"/>
        </a:accent4>
        <a:accent5>
          <a:srgbClr val="FFFFFF"/>
        </a:accent5>
        <a:accent6>
          <a:srgbClr val="5B5A5E"/>
        </a:accent6>
        <a:hlink>
          <a:srgbClr val="99C6BA"/>
        </a:hlink>
        <a:folHlink>
          <a:srgbClr val="020D0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ausebillede">
  <a:themeElements>
    <a:clrScheme name="Pausebillede 1">
      <a:dk1>
        <a:srgbClr val="000000"/>
      </a:dk1>
      <a:lt1>
        <a:srgbClr val="FFFFFF"/>
      </a:lt1>
      <a:dk2>
        <a:srgbClr val="234749"/>
      </a:dk2>
      <a:lt2>
        <a:srgbClr val="808080"/>
      </a:lt2>
      <a:accent1>
        <a:srgbClr val="234749"/>
      </a:accent1>
      <a:accent2>
        <a:srgbClr val="656469"/>
      </a:accent2>
      <a:accent3>
        <a:srgbClr val="FFFFFF"/>
      </a:accent3>
      <a:accent4>
        <a:srgbClr val="000000"/>
      </a:accent4>
      <a:accent5>
        <a:srgbClr val="ACB1B1"/>
      </a:accent5>
      <a:accent6>
        <a:srgbClr val="5B5A5E"/>
      </a:accent6>
      <a:hlink>
        <a:srgbClr val="99C6BA"/>
      </a:hlink>
      <a:folHlink>
        <a:srgbClr val="020D0F"/>
      </a:folHlink>
    </a:clrScheme>
    <a:fontScheme name="Pausebilled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ausebillede 1">
        <a:dk1>
          <a:srgbClr val="000000"/>
        </a:dk1>
        <a:lt1>
          <a:srgbClr val="FFFFFF"/>
        </a:lt1>
        <a:dk2>
          <a:srgbClr val="234749"/>
        </a:dk2>
        <a:lt2>
          <a:srgbClr val="808080"/>
        </a:lt2>
        <a:accent1>
          <a:srgbClr val="234749"/>
        </a:accent1>
        <a:accent2>
          <a:srgbClr val="656469"/>
        </a:accent2>
        <a:accent3>
          <a:srgbClr val="FFFFFF"/>
        </a:accent3>
        <a:accent4>
          <a:srgbClr val="000000"/>
        </a:accent4>
        <a:accent5>
          <a:srgbClr val="ACB1B1"/>
        </a:accent5>
        <a:accent6>
          <a:srgbClr val="5B5A5E"/>
        </a:accent6>
        <a:hlink>
          <a:srgbClr val="99C6BA"/>
        </a:hlink>
        <a:folHlink>
          <a:srgbClr val="020D0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usebillede 2">
        <a:dk1>
          <a:srgbClr val="FFFFFF"/>
        </a:dk1>
        <a:lt1>
          <a:srgbClr val="FFFFFF"/>
        </a:lt1>
        <a:dk2>
          <a:srgbClr val="234749"/>
        </a:dk2>
        <a:lt2>
          <a:srgbClr val="808080"/>
        </a:lt2>
        <a:accent1>
          <a:srgbClr val="234749"/>
        </a:accent1>
        <a:accent2>
          <a:srgbClr val="656469"/>
        </a:accent2>
        <a:accent3>
          <a:srgbClr val="FFFFFF"/>
        </a:accent3>
        <a:accent4>
          <a:srgbClr val="DADADA"/>
        </a:accent4>
        <a:accent5>
          <a:srgbClr val="ACB1B1"/>
        </a:accent5>
        <a:accent6>
          <a:srgbClr val="5B5A5E"/>
        </a:accent6>
        <a:hlink>
          <a:srgbClr val="99C6BA"/>
        </a:hlink>
        <a:folHlink>
          <a:srgbClr val="020D0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usebillede 3">
        <a:dk1>
          <a:srgbClr val="FFFFFF"/>
        </a:dk1>
        <a:lt1>
          <a:srgbClr val="FFFFFF"/>
        </a:lt1>
        <a:dk2>
          <a:srgbClr val="234749"/>
        </a:dk2>
        <a:lt2>
          <a:srgbClr val="808080"/>
        </a:lt2>
        <a:accent1>
          <a:srgbClr val="FFFFFF"/>
        </a:accent1>
        <a:accent2>
          <a:srgbClr val="656469"/>
        </a:accent2>
        <a:accent3>
          <a:srgbClr val="FFFFFF"/>
        </a:accent3>
        <a:accent4>
          <a:srgbClr val="DADADA"/>
        </a:accent4>
        <a:accent5>
          <a:srgbClr val="FFFFFF"/>
        </a:accent5>
        <a:accent6>
          <a:srgbClr val="5B5A5E"/>
        </a:accent6>
        <a:hlink>
          <a:srgbClr val="99C6BA"/>
        </a:hlink>
        <a:folHlink>
          <a:srgbClr val="020D0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ille Taleboble">
  <a:themeElements>
    <a:clrScheme name="Lille Taleboble 1">
      <a:dk1>
        <a:srgbClr val="FFFFFF"/>
      </a:dk1>
      <a:lt1>
        <a:srgbClr val="FFFFFF"/>
      </a:lt1>
      <a:dk2>
        <a:srgbClr val="234749"/>
      </a:dk2>
      <a:lt2>
        <a:srgbClr val="808080"/>
      </a:lt2>
      <a:accent1>
        <a:srgbClr val="234749"/>
      </a:accent1>
      <a:accent2>
        <a:srgbClr val="656469"/>
      </a:accent2>
      <a:accent3>
        <a:srgbClr val="FFFFFF"/>
      </a:accent3>
      <a:accent4>
        <a:srgbClr val="DADADA"/>
      </a:accent4>
      <a:accent5>
        <a:srgbClr val="ACB1B1"/>
      </a:accent5>
      <a:accent6>
        <a:srgbClr val="5B5A5E"/>
      </a:accent6>
      <a:hlink>
        <a:srgbClr val="99C6BA"/>
      </a:hlink>
      <a:folHlink>
        <a:srgbClr val="020D0F"/>
      </a:folHlink>
    </a:clrScheme>
    <a:fontScheme name="Lille Talebob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ille Taleboble 1">
        <a:dk1>
          <a:srgbClr val="FFFFFF"/>
        </a:dk1>
        <a:lt1>
          <a:srgbClr val="FFFFFF"/>
        </a:lt1>
        <a:dk2>
          <a:srgbClr val="234749"/>
        </a:dk2>
        <a:lt2>
          <a:srgbClr val="808080"/>
        </a:lt2>
        <a:accent1>
          <a:srgbClr val="234749"/>
        </a:accent1>
        <a:accent2>
          <a:srgbClr val="656469"/>
        </a:accent2>
        <a:accent3>
          <a:srgbClr val="FFFFFF"/>
        </a:accent3>
        <a:accent4>
          <a:srgbClr val="DADADA"/>
        </a:accent4>
        <a:accent5>
          <a:srgbClr val="ACB1B1"/>
        </a:accent5>
        <a:accent6>
          <a:srgbClr val="5B5A5E"/>
        </a:accent6>
        <a:hlink>
          <a:srgbClr val="99C6BA"/>
        </a:hlink>
        <a:folHlink>
          <a:srgbClr val="020D0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lle Taleboble 2">
        <a:dk1>
          <a:srgbClr val="FFFFFF"/>
        </a:dk1>
        <a:lt1>
          <a:srgbClr val="FFFFFF"/>
        </a:lt1>
        <a:dk2>
          <a:srgbClr val="234749"/>
        </a:dk2>
        <a:lt2>
          <a:srgbClr val="808080"/>
        </a:lt2>
        <a:accent1>
          <a:srgbClr val="FFFFFF"/>
        </a:accent1>
        <a:accent2>
          <a:srgbClr val="656469"/>
        </a:accent2>
        <a:accent3>
          <a:srgbClr val="FFFFFF"/>
        </a:accent3>
        <a:accent4>
          <a:srgbClr val="DADADA"/>
        </a:accent4>
        <a:accent5>
          <a:srgbClr val="FFFFFF"/>
        </a:accent5>
        <a:accent6>
          <a:srgbClr val="5B5A5E"/>
        </a:accent6>
        <a:hlink>
          <a:srgbClr val="99C6BA"/>
        </a:hlink>
        <a:folHlink>
          <a:srgbClr val="020D0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Kontor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Kontor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K_Normal_Roed 3">
    <a:dk1>
      <a:srgbClr val="FFFFFF"/>
    </a:dk1>
    <a:lt1>
      <a:srgbClr val="FFFFFF"/>
    </a:lt1>
    <a:dk2>
      <a:srgbClr val="234749"/>
    </a:dk2>
    <a:lt2>
      <a:srgbClr val="808080"/>
    </a:lt2>
    <a:accent1>
      <a:srgbClr val="FFFFFF"/>
    </a:accent1>
    <a:accent2>
      <a:srgbClr val="656469"/>
    </a:accent2>
    <a:accent3>
      <a:srgbClr val="FFFFFF"/>
    </a:accent3>
    <a:accent4>
      <a:srgbClr val="DADADA"/>
    </a:accent4>
    <a:accent5>
      <a:srgbClr val="FFFFFF"/>
    </a:accent5>
    <a:accent6>
      <a:srgbClr val="5B5A5E"/>
    </a:accent6>
    <a:hlink>
      <a:srgbClr val="99C6BA"/>
    </a:hlink>
    <a:folHlink>
      <a:srgbClr val="020D0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DK_Normal_Roed d2013-10051 2.0</Template>
  <TotalTime>581</TotalTime>
  <Words>278</Words>
  <Application>Microsoft Office PowerPoint</Application>
  <PresentationFormat>Skærmshow (4:3)</PresentationFormat>
  <Paragraphs>69</Paragraphs>
  <Slides>11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Diastitler</vt:lpstr>
      </vt:variant>
      <vt:variant>
        <vt:i4>11</vt:i4>
      </vt:variant>
    </vt:vector>
  </HeadingPairs>
  <TitlesOfParts>
    <vt:vector size="14" baseType="lpstr">
      <vt:lpstr>DK_Normal_Roed d2013-10051 2.0</vt:lpstr>
      <vt:lpstr>Pausebillede</vt:lpstr>
      <vt:lpstr>Lille Taleboble</vt:lpstr>
      <vt:lpstr>Vurdering af vindmålinger på Suðuroy</vt:lpstr>
      <vt:lpstr>Formål og resultater</vt:lpstr>
      <vt:lpstr>Data</vt:lpstr>
      <vt:lpstr>Data Tidserier</vt:lpstr>
      <vt:lpstr>Data Tidserier</vt:lpstr>
      <vt:lpstr>Analyse af vinddata Statistisk undersøgelse</vt:lpstr>
      <vt:lpstr>Analyse af vinddata Samlede tidserier</vt:lpstr>
      <vt:lpstr>Korrelationer i vinddata</vt:lpstr>
      <vt:lpstr>Korrelationer i forventet produktion Effektkurve afhængig af vindretning</vt:lpstr>
      <vt:lpstr>Konklusion</vt:lpstr>
      <vt:lpstr>PowerPoint-præsentation</vt:lpstr>
    </vt:vector>
  </TitlesOfParts>
  <Company>Dansk Energi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Dansk Energi Slide 4 3 DK</dc:title>
  <dc:creator>Fannar Thordarson</dc:creator>
  <cp:lastModifiedBy>Kasper Alnor Einarson</cp:lastModifiedBy>
  <cp:revision>29</cp:revision>
  <cp:lastPrinted>2016-10-28T09:12:56Z</cp:lastPrinted>
  <dcterms:created xsi:type="dcterms:W3CDTF">2016-10-17T14:09:21Z</dcterms:created>
  <dcterms:modified xsi:type="dcterms:W3CDTF">2016-12-19T12:01:03Z</dcterms:modified>
</cp:coreProperties>
</file>