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81" d="100"/>
          <a:sy n="81" d="100"/>
        </p:scale>
        <p:origin x="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2A55-ACD9-9AEA-F373-DA2DDF806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C91E3D23-F9B5-9F6E-01F8-7FB36B6B5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52E24A65-9B3A-D054-F57B-1CDD3C0D40B3}"/>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5" name="Footer Placeholder 4">
            <a:extLst>
              <a:ext uri="{FF2B5EF4-FFF2-40B4-BE49-F238E27FC236}">
                <a16:creationId xmlns:a16="http://schemas.microsoft.com/office/drawing/2014/main" id="{E48FF1BF-AFAF-6800-6B77-DFD0CC2DCDC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2185697-F1FC-CA89-9B9D-CD54A00AA988}"/>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256865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7ADB-C224-EA17-7D7B-C1D9978A8C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560853E2-4549-4115-41BA-A2F536B3B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3715909-84A3-90FE-8CAE-CAC705EB57B6}"/>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5" name="Footer Placeholder 4">
            <a:extLst>
              <a:ext uri="{FF2B5EF4-FFF2-40B4-BE49-F238E27FC236}">
                <a16:creationId xmlns:a16="http://schemas.microsoft.com/office/drawing/2014/main" id="{6D9273D1-CFF7-9472-10F5-E7AC926ED7A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BEAC936-A356-487A-4A17-069B9D9E62C7}"/>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599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E0779-60E1-7B62-D9B1-F849B058C2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73B1214-A414-FD6D-2B95-57C9F6BF8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6FD1CBF-B8F2-592F-F334-6720280703FD}"/>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5" name="Footer Placeholder 4">
            <a:extLst>
              <a:ext uri="{FF2B5EF4-FFF2-40B4-BE49-F238E27FC236}">
                <a16:creationId xmlns:a16="http://schemas.microsoft.com/office/drawing/2014/main" id="{50D1989B-ABDB-014C-FDFE-E445817A46F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063F320-1B30-355D-5994-2BF7A5F1C8FF}"/>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339570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0598-9FE7-12D9-9974-054816B7020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79B7C17-B974-97E1-E5D6-F0F4579ED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6C977C7-5481-8BCB-FF0D-BAC70F381EC3}"/>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5" name="Footer Placeholder 4">
            <a:extLst>
              <a:ext uri="{FF2B5EF4-FFF2-40B4-BE49-F238E27FC236}">
                <a16:creationId xmlns:a16="http://schemas.microsoft.com/office/drawing/2014/main" id="{D686DEC6-D073-5ED4-54A4-5779A630FEB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0F627C0-76FE-4C81-B6B2-B19309D3EE18}"/>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382960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4CB0-BF4D-B5D0-4EA1-9FA5CE56C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35BE8C97-DDAE-037B-C407-C75933EF9E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2E59A1-C210-E362-F41B-30C9F500745A}"/>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5" name="Footer Placeholder 4">
            <a:extLst>
              <a:ext uri="{FF2B5EF4-FFF2-40B4-BE49-F238E27FC236}">
                <a16:creationId xmlns:a16="http://schemas.microsoft.com/office/drawing/2014/main" id="{48BC4C3F-5834-8A58-3089-A505C4C74E1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4316F2A-2591-B691-ADA2-2296B8B198B0}"/>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335725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EA25-CDA2-2992-C98C-8AB76FCA1B7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3DB9EA7-670F-7FAE-4E11-AA0DD1587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3BBECAC0-9630-24BE-0725-5568B8349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E48D0774-3453-9CED-58C1-6085265A298A}"/>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6" name="Footer Placeholder 5">
            <a:extLst>
              <a:ext uri="{FF2B5EF4-FFF2-40B4-BE49-F238E27FC236}">
                <a16:creationId xmlns:a16="http://schemas.microsoft.com/office/drawing/2014/main" id="{D312E7C4-35FF-55F5-8E97-BBA1F3DB0E0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4C71DE6-D3A9-378E-B014-675DBC8E64DD}"/>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188071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1B71-5B96-6A28-929F-7052BE12B6BF}"/>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7803F92E-EE37-BD30-263A-6B247A288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F0FE7-2766-25AE-5417-8ACD60EDF9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C7F9863D-8117-DFE2-45F9-160385486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FCB44-B1D0-7B32-B633-4CAE43DC1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2527D543-CC80-B848-F4BC-AFC4FB885517}"/>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8" name="Footer Placeholder 7">
            <a:extLst>
              <a:ext uri="{FF2B5EF4-FFF2-40B4-BE49-F238E27FC236}">
                <a16:creationId xmlns:a16="http://schemas.microsoft.com/office/drawing/2014/main" id="{3A5B56DC-4527-C1EB-BF1D-ED3F12E1EFEE}"/>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FF0B2AA5-9AE8-7891-473F-96AF3592D7DE}"/>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194522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918F-002E-FA3E-ECA9-BFACD8062064}"/>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1024A0E-FD84-0ECD-B084-E98E5B36F011}"/>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4" name="Footer Placeholder 3">
            <a:extLst>
              <a:ext uri="{FF2B5EF4-FFF2-40B4-BE49-F238E27FC236}">
                <a16:creationId xmlns:a16="http://schemas.microsoft.com/office/drawing/2014/main" id="{49B050CF-1A64-91E8-B37C-C72F09733ECF}"/>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391A3C63-3A97-5350-0696-1A919DA3E1C4}"/>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394546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7054F-BB9B-B1D1-BF4A-95038EC65C43}"/>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3" name="Footer Placeholder 2">
            <a:extLst>
              <a:ext uri="{FF2B5EF4-FFF2-40B4-BE49-F238E27FC236}">
                <a16:creationId xmlns:a16="http://schemas.microsoft.com/office/drawing/2014/main" id="{C7EF14F4-A226-9EB1-3E29-3A6903DEB0FA}"/>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1E71021A-AC15-EDCE-093B-3DA93CBF955E}"/>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11629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B687-961F-23DD-4B89-B9E1254A0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4E66769-3794-FDA2-E20F-BEA7B672E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C17EBE7-62BC-409C-61CB-5C0BBB2B1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5E32D-78B9-6305-69E8-4701F1B30CA3}"/>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6" name="Footer Placeholder 5">
            <a:extLst>
              <a:ext uri="{FF2B5EF4-FFF2-40B4-BE49-F238E27FC236}">
                <a16:creationId xmlns:a16="http://schemas.microsoft.com/office/drawing/2014/main" id="{8CE623E0-64F0-6495-9948-1B4EE26E89B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D8F17FC-1707-E90F-774F-8ED5AD2C6410}"/>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367540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018E-EE63-67B5-13BE-E8C2902D6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EE65794E-2331-2295-9865-30C380122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B79089C7-5AEB-5251-2A35-8F5F1B897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2C29C-D8DE-07DD-D55C-3A2AD3B51027}"/>
              </a:ext>
            </a:extLst>
          </p:cNvPr>
          <p:cNvSpPr>
            <a:spLocks noGrp="1"/>
          </p:cNvSpPr>
          <p:nvPr>
            <p:ph type="dt" sz="half" idx="10"/>
          </p:nvPr>
        </p:nvSpPr>
        <p:spPr/>
        <p:txBody>
          <a:bodyPr/>
          <a:lstStyle/>
          <a:p>
            <a:fld id="{583065E8-3281-4695-9736-4B0AFCB4A546}" type="datetimeFigureOut">
              <a:rPr lang="nl-NL" smtClean="0"/>
              <a:t>10-9-2023</a:t>
            </a:fld>
            <a:endParaRPr lang="nl-NL"/>
          </a:p>
        </p:txBody>
      </p:sp>
      <p:sp>
        <p:nvSpPr>
          <p:cNvPr id="6" name="Footer Placeholder 5">
            <a:extLst>
              <a:ext uri="{FF2B5EF4-FFF2-40B4-BE49-F238E27FC236}">
                <a16:creationId xmlns:a16="http://schemas.microsoft.com/office/drawing/2014/main" id="{26028027-D973-D019-DCBB-7C43A98BB91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75A5E08-F9CC-CDF1-7066-A476FE003CF4}"/>
              </a:ext>
            </a:extLst>
          </p:cNvPr>
          <p:cNvSpPr>
            <a:spLocks noGrp="1"/>
          </p:cNvSpPr>
          <p:nvPr>
            <p:ph type="sldNum" sz="quarter" idx="12"/>
          </p:nvPr>
        </p:nvSpPr>
        <p:spPr/>
        <p:txBody>
          <a:bodyPr/>
          <a:lstStyle/>
          <a:p>
            <a:fld id="{D62CBE5E-67AF-424A-B280-869A8E182923}" type="slidenum">
              <a:rPr lang="nl-NL" smtClean="0"/>
              <a:t>‹#›</a:t>
            </a:fld>
            <a:endParaRPr lang="nl-NL"/>
          </a:p>
        </p:txBody>
      </p:sp>
    </p:spTree>
    <p:extLst>
      <p:ext uri="{BB962C8B-B14F-4D97-AF65-F5344CB8AC3E}">
        <p14:creationId xmlns:p14="http://schemas.microsoft.com/office/powerpoint/2010/main" val="309236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320B8-2B81-3900-CF87-0BA9C7C49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7C0DB8A9-F872-607F-E432-D0E0936D9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E77D87F-B535-1940-626F-EC09FC1A7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065E8-3281-4695-9736-4B0AFCB4A546}" type="datetimeFigureOut">
              <a:rPr lang="nl-NL" smtClean="0"/>
              <a:t>10-9-2023</a:t>
            </a:fld>
            <a:endParaRPr lang="nl-NL"/>
          </a:p>
        </p:txBody>
      </p:sp>
      <p:sp>
        <p:nvSpPr>
          <p:cNvPr id="5" name="Footer Placeholder 4">
            <a:extLst>
              <a:ext uri="{FF2B5EF4-FFF2-40B4-BE49-F238E27FC236}">
                <a16:creationId xmlns:a16="http://schemas.microsoft.com/office/drawing/2014/main" id="{5AE524D1-FCEC-8DED-1E65-25AF99F42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9AB8553F-07A9-9F0D-6D28-E30357567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CBE5E-67AF-424A-B280-869A8E182923}" type="slidenum">
              <a:rPr lang="nl-NL" smtClean="0"/>
              <a:t>‹#›</a:t>
            </a:fld>
            <a:endParaRPr lang="nl-NL"/>
          </a:p>
        </p:txBody>
      </p:sp>
    </p:spTree>
    <p:extLst>
      <p:ext uri="{BB962C8B-B14F-4D97-AF65-F5344CB8AC3E}">
        <p14:creationId xmlns:p14="http://schemas.microsoft.com/office/powerpoint/2010/main" val="3186070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6236-D31B-7570-9C4E-B54B88D5839B}"/>
              </a:ext>
            </a:extLst>
          </p:cNvPr>
          <p:cNvSpPr>
            <a:spLocks noGrp="1"/>
          </p:cNvSpPr>
          <p:nvPr>
            <p:ph type="ctrTitle"/>
          </p:nvPr>
        </p:nvSpPr>
        <p:spPr/>
        <p:txBody>
          <a:bodyPr/>
          <a:lstStyle/>
          <a:p>
            <a:r>
              <a:rPr lang="nl-NL" dirty="0"/>
              <a:t>PK Academy</a:t>
            </a:r>
          </a:p>
        </p:txBody>
      </p:sp>
      <p:sp>
        <p:nvSpPr>
          <p:cNvPr id="3" name="Subtitle 2">
            <a:extLst>
              <a:ext uri="{FF2B5EF4-FFF2-40B4-BE49-F238E27FC236}">
                <a16:creationId xmlns:a16="http://schemas.microsoft.com/office/drawing/2014/main" id="{3593C227-099F-D381-2839-62B6F597B904}"/>
              </a:ext>
            </a:extLst>
          </p:cNvPr>
          <p:cNvSpPr>
            <a:spLocks noGrp="1"/>
          </p:cNvSpPr>
          <p:nvPr>
            <p:ph type="subTitle" idx="1"/>
          </p:nvPr>
        </p:nvSpPr>
        <p:spPr/>
        <p:txBody>
          <a:bodyPr/>
          <a:lstStyle/>
          <a:p>
            <a:r>
              <a:rPr lang="nl-NL" dirty="0" err="1"/>
              <a:t>Voorbeeldles</a:t>
            </a:r>
            <a:r>
              <a:rPr lang="nl-NL" dirty="0"/>
              <a:t> januari 2023</a:t>
            </a:r>
          </a:p>
        </p:txBody>
      </p:sp>
    </p:spTree>
    <p:extLst>
      <p:ext uri="{BB962C8B-B14F-4D97-AF65-F5344CB8AC3E}">
        <p14:creationId xmlns:p14="http://schemas.microsoft.com/office/powerpoint/2010/main" val="399848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0B80-CF00-8149-777E-763390442562}"/>
              </a:ext>
            </a:extLst>
          </p:cNvPr>
          <p:cNvSpPr>
            <a:spLocks noGrp="1"/>
          </p:cNvSpPr>
          <p:nvPr>
            <p:ph type="title"/>
          </p:nvPr>
        </p:nvSpPr>
        <p:spPr/>
        <p:txBody>
          <a:bodyPr/>
          <a:lstStyle/>
          <a:p>
            <a:r>
              <a:rPr lang="nl-NL" dirty="0"/>
              <a:t>Antwoorden (2)</a:t>
            </a:r>
          </a:p>
        </p:txBody>
      </p:sp>
      <p:sp>
        <p:nvSpPr>
          <p:cNvPr id="3" name="Content Placeholder 2">
            <a:extLst>
              <a:ext uri="{FF2B5EF4-FFF2-40B4-BE49-F238E27FC236}">
                <a16:creationId xmlns:a16="http://schemas.microsoft.com/office/drawing/2014/main" id="{0D061EC9-70D2-B0F0-956C-E79B017AF8A3}"/>
              </a:ext>
            </a:extLst>
          </p:cNvPr>
          <p:cNvSpPr>
            <a:spLocks noGrp="1"/>
          </p:cNvSpPr>
          <p:nvPr>
            <p:ph idx="1"/>
          </p:nvPr>
        </p:nvSpPr>
        <p:spPr/>
        <p:txBody>
          <a:bodyPr>
            <a:normAutofit fontScale="92500"/>
          </a:bodyPr>
          <a:lstStyle/>
          <a:p>
            <a:pPr marL="0" indent="0">
              <a:buNone/>
            </a:pPr>
            <a:r>
              <a:rPr lang="nl-NL" u="sng" dirty="0"/>
              <a:t>Opgave 3: Carlsen – </a:t>
            </a:r>
            <a:r>
              <a:rPr lang="nl-NL" u="sng" dirty="0" err="1"/>
              <a:t>Amonatov</a:t>
            </a:r>
            <a:r>
              <a:rPr lang="nl-NL" u="sng" dirty="0"/>
              <a:t>, 2018</a:t>
            </a:r>
          </a:p>
          <a:p>
            <a:pPr marL="0" indent="0">
              <a:buNone/>
            </a:pPr>
            <a:r>
              <a:rPr lang="nl-NL" dirty="0"/>
              <a:t>24.c5! Magnus laat zien de stelling te begrijpen. De witte loper op b6 wordt wel opgesloten, maar de extra ruimte en controle over d6 en d8 zijn veel belangrijker. De partij ging verder met 24…Pe6 25.Lb1! (opent de d-lijn voor zijn torens) 25…Pd4 26.Ta3 Pf8 27.Pxd4 exd4 28.f4! Te7 29.e5! (idee Pe4-d6) en wit staat duidelijk beter.</a:t>
            </a:r>
          </a:p>
          <a:p>
            <a:pPr marL="0" indent="0">
              <a:buNone/>
            </a:pPr>
            <a:endParaRPr lang="nl-NL" dirty="0"/>
          </a:p>
          <a:p>
            <a:pPr marL="0" indent="0">
              <a:buNone/>
            </a:pPr>
            <a:r>
              <a:rPr lang="nl-NL" u="sng" dirty="0"/>
              <a:t>Opgave 4: </a:t>
            </a:r>
            <a:r>
              <a:rPr lang="nl-NL" u="sng" dirty="0" err="1"/>
              <a:t>Kiladze</a:t>
            </a:r>
            <a:r>
              <a:rPr lang="nl-NL" u="sng" dirty="0"/>
              <a:t> – </a:t>
            </a:r>
            <a:r>
              <a:rPr lang="nl-NL" u="sng" dirty="0" err="1"/>
              <a:t>Kupatadze</a:t>
            </a:r>
            <a:r>
              <a:rPr lang="nl-NL" u="sng" dirty="0"/>
              <a:t>, 2020</a:t>
            </a:r>
          </a:p>
          <a:p>
            <a:pPr marL="0" indent="0">
              <a:buNone/>
            </a:pPr>
            <a:r>
              <a:rPr lang="nl-NL" dirty="0"/>
              <a:t>7…e5? 8.dxe6! fxe6 Op het eerste gezicht lijkt het dat zwart zijn stelling heeft verbeterd door pion d5 af te ruilen. Echter, zoals zo vaak draait alles om tijd.</a:t>
            </a:r>
          </a:p>
        </p:txBody>
      </p:sp>
    </p:spTree>
    <p:extLst>
      <p:ext uri="{BB962C8B-B14F-4D97-AF65-F5344CB8AC3E}">
        <p14:creationId xmlns:p14="http://schemas.microsoft.com/office/powerpoint/2010/main" val="286219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E13E-0F1F-B1E6-1ECB-892E08D1C924}"/>
              </a:ext>
            </a:extLst>
          </p:cNvPr>
          <p:cNvSpPr>
            <a:spLocks noGrp="1"/>
          </p:cNvSpPr>
          <p:nvPr>
            <p:ph type="title"/>
          </p:nvPr>
        </p:nvSpPr>
        <p:spPr/>
        <p:txBody>
          <a:bodyPr/>
          <a:lstStyle/>
          <a:p>
            <a:r>
              <a:rPr lang="nl-NL" dirty="0"/>
              <a:t>Antwoorden (3)</a:t>
            </a:r>
          </a:p>
        </p:txBody>
      </p:sp>
      <p:sp>
        <p:nvSpPr>
          <p:cNvPr id="3" name="Content Placeholder 2">
            <a:extLst>
              <a:ext uri="{FF2B5EF4-FFF2-40B4-BE49-F238E27FC236}">
                <a16:creationId xmlns:a16="http://schemas.microsoft.com/office/drawing/2014/main" id="{A91863C9-AF40-1D72-FB9F-A4AA9D613AC4}"/>
              </a:ext>
            </a:extLst>
          </p:cNvPr>
          <p:cNvSpPr>
            <a:spLocks noGrp="1"/>
          </p:cNvSpPr>
          <p:nvPr>
            <p:ph idx="1"/>
          </p:nvPr>
        </p:nvSpPr>
        <p:spPr/>
        <p:txBody>
          <a:bodyPr/>
          <a:lstStyle/>
          <a:p>
            <a:pPr marL="0" indent="0">
              <a:buNone/>
            </a:pPr>
            <a:r>
              <a:rPr lang="nl-NL" dirty="0"/>
              <a:t>Zwart heeft een belangrijk tempo verloren, waardoor wit een sterke aanval kan ontwikkelen met 9.Lc4! (9.Dd2, gevolgd door 0-0-0, is ook goed) 9…Pb6 10.Lb3 Pf6 11.0-0 0-0 12.Pg5 Te8 13.f5! en wit staat duidelijk beter.</a:t>
            </a:r>
          </a:p>
          <a:p>
            <a:pPr marL="0" indent="0">
              <a:buNone/>
            </a:pPr>
            <a:endParaRPr lang="nl-NL" dirty="0"/>
          </a:p>
          <a:p>
            <a:pPr marL="0" indent="0">
              <a:buNone/>
            </a:pPr>
            <a:r>
              <a:rPr lang="nl-NL" u="sng" dirty="0"/>
              <a:t>Opgave 5: </a:t>
            </a:r>
            <a:r>
              <a:rPr lang="nl-NL" u="sng" dirty="0" err="1"/>
              <a:t>Vinella</a:t>
            </a:r>
            <a:r>
              <a:rPr lang="nl-NL" u="sng" dirty="0"/>
              <a:t> – </a:t>
            </a:r>
            <a:r>
              <a:rPr lang="nl-NL" u="sng" dirty="0" err="1"/>
              <a:t>Mantiega</a:t>
            </a:r>
            <a:r>
              <a:rPr lang="nl-NL" u="sng" dirty="0"/>
              <a:t>, 2019</a:t>
            </a:r>
          </a:p>
          <a:p>
            <a:pPr marL="0" indent="0">
              <a:buNone/>
            </a:pPr>
            <a:r>
              <a:rPr lang="nl-NL" sz="2400" dirty="0"/>
              <a:t>20.Dxe5 Lh3 en hier panikeerde wit met 21.Lxh7+ Kxh7 22.Dh5+ Dh6 -+. </a:t>
            </a:r>
          </a:p>
          <a:p>
            <a:pPr marL="0" indent="0">
              <a:buNone/>
            </a:pPr>
            <a:r>
              <a:rPr lang="nl-NL" sz="2400" dirty="0"/>
              <a:t>Na 21.Tfe1! Txg2 22.Kh1 is het </a:t>
            </a:r>
            <a:r>
              <a:rPr lang="nl-NL" sz="2400" dirty="0" err="1"/>
              <a:t>wit’s</a:t>
            </a:r>
            <a:r>
              <a:rPr lang="nl-NL" sz="2400" dirty="0"/>
              <a:t> beurt om aan te vallen met Tg1. En 21…Lxg2 22.De8+  is mat.</a:t>
            </a:r>
          </a:p>
        </p:txBody>
      </p:sp>
    </p:spTree>
    <p:extLst>
      <p:ext uri="{BB962C8B-B14F-4D97-AF65-F5344CB8AC3E}">
        <p14:creationId xmlns:p14="http://schemas.microsoft.com/office/powerpoint/2010/main" val="132501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1057-A2D0-3AD8-59E7-BC02287FA640}"/>
              </a:ext>
            </a:extLst>
          </p:cNvPr>
          <p:cNvSpPr>
            <a:spLocks noGrp="1"/>
          </p:cNvSpPr>
          <p:nvPr>
            <p:ph type="title"/>
          </p:nvPr>
        </p:nvSpPr>
        <p:spPr/>
        <p:txBody>
          <a:bodyPr/>
          <a:lstStyle/>
          <a:p>
            <a:r>
              <a:rPr lang="nl-NL" dirty="0"/>
              <a:t>Huiswerkopgaven</a:t>
            </a:r>
          </a:p>
        </p:txBody>
      </p:sp>
      <p:sp>
        <p:nvSpPr>
          <p:cNvPr id="3" name="Content Placeholder 2">
            <a:extLst>
              <a:ext uri="{FF2B5EF4-FFF2-40B4-BE49-F238E27FC236}">
                <a16:creationId xmlns:a16="http://schemas.microsoft.com/office/drawing/2014/main" id="{21AEB50D-4800-5102-DCDA-B2443BDACFF6}"/>
              </a:ext>
            </a:extLst>
          </p:cNvPr>
          <p:cNvSpPr>
            <a:spLocks noGrp="1"/>
          </p:cNvSpPr>
          <p:nvPr>
            <p:ph idx="1"/>
          </p:nvPr>
        </p:nvSpPr>
        <p:spPr/>
        <p:txBody>
          <a:bodyPr>
            <a:normAutofit fontScale="92500" lnSpcReduction="20000"/>
          </a:bodyPr>
          <a:lstStyle/>
          <a:p>
            <a:r>
              <a:rPr lang="nl-NL" dirty="0"/>
              <a:t>Doel van deze opgaven is om de stelling over één of meer zetten te kunnen visualiseren. Probeer ze uit je hoofd op te lossen.</a:t>
            </a:r>
          </a:p>
          <a:p>
            <a:r>
              <a:rPr lang="nl-NL" dirty="0"/>
              <a:t>Beschouw de volgende opgaven als een stelling die in een van jouw partijen kan voorkomen. Er is dus geen specifieke opdracht en er zit geen geforceerde winst in.</a:t>
            </a:r>
          </a:p>
          <a:p>
            <a:r>
              <a:rPr lang="nl-NL" dirty="0"/>
              <a:t>Max. 15 minuten per stelling</a:t>
            </a:r>
          </a:p>
          <a:p>
            <a:r>
              <a:rPr lang="nl-NL" dirty="0"/>
              <a:t>Belangrijkste vragen: wat is jouw oordeel van de stellingen na de gegeven zetten? Wie staat er beter of staat het gelijk? Waarom? Wat zou je eerste zet zijn? Zijn er ook andere </a:t>
            </a:r>
            <a:r>
              <a:rPr lang="nl-NL" dirty="0" err="1"/>
              <a:t>kandidaatzetten</a:t>
            </a:r>
            <a:r>
              <a:rPr lang="nl-NL" dirty="0"/>
              <a:t>?</a:t>
            </a:r>
          </a:p>
          <a:p>
            <a:r>
              <a:rPr lang="nl-NL" dirty="0"/>
              <a:t>Probeer de stellingen met de gegeven zetten zo veel mogelijk uit het hoofd op te lossen. Dat is het meest vergelijkbaar met een echte partij.</a:t>
            </a:r>
          </a:p>
          <a:p>
            <a:r>
              <a:rPr lang="nl-NL" dirty="0"/>
              <a:t>Er is geen goed of fout. Soms zijn er ook meerdere goede zetten.</a:t>
            </a:r>
          </a:p>
          <a:p>
            <a:endParaRPr lang="nl-NL" dirty="0"/>
          </a:p>
        </p:txBody>
      </p:sp>
    </p:spTree>
    <p:extLst>
      <p:ext uri="{BB962C8B-B14F-4D97-AF65-F5344CB8AC3E}">
        <p14:creationId xmlns:p14="http://schemas.microsoft.com/office/powerpoint/2010/main" val="252071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D19-5B68-19F1-A5C8-7C6D8E89FB97}"/>
              </a:ext>
            </a:extLst>
          </p:cNvPr>
          <p:cNvSpPr>
            <a:spLocks noGrp="1"/>
          </p:cNvSpPr>
          <p:nvPr>
            <p:ph type="title"/>
          </p:nvPr>
        </p:nvSpPr>
        <p:spPr/>
        <p:txBody>
          <a:bodyPr>
            <a:normAutofit/>
          </a:bodyPr>
          <a:lstStyle/>
          <a:p>
            <a:r>
              <a:rPr lang="nl-NL" sz="3600" dirty="0"/>
              <a:t>Wat is jouw oordeel van de stelling na 7.Lxc6+ bxc6?</a:t>
            </a:r>
          </a:p>
        </p:txBody>
      </p:sp>
      <p:pic>
        <p:nvPicPr>
          <p:cNvPr id="5" name="Content Placeholder 4" descr="A chess board with chess pieces&#10;&#10;Description automatically generated">
            <a:extLst>
              <a:ext uri="{FF2B5EF4-FFF2-40B4-BE49-F238E27FC236}">
                <a16:creationId xmlns:a16="http://schemas.microsoft.com/office/drawing/2014/main" id="{FD6C6B6F-1D07-A709-FCAF-C788DA6DA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7773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044F-95AB-20D1-5371-95F3A8CF72B8}"/>
              </a:ext>
            </a:extLst>
          </p:cNvPr>
          <p:cNvSpPr>
            <a:spLocks noGrp="1"/>
          </p:cNvSpPr>
          <p:nvPr>
            <p:ph type="title"/>
          </p:nvPr>
        </p:nvSpPr>
        <p:spPr/>
        <p:txBody>
          <a:bodyPr/>
          <a:lstStyle/>
          <a:p>
            <a:r>
              <a:rPr lang="nl-NL" sz="4400" dirty="0"/>
              <a:t>Wat is jouw oordeel van de stelling na 12…f4?</a:t>
            </a:r>
            <a:endParaRPr lang="nl-NL" dirty="0"/>
          </a:p>
        </p:txBody>
      </p:sp>
      <p:pic>
        <p:nvPicPr>
          <p:cNvPr id="5" name="Content Placeholder 4" descr="A chess board with chess pieces&#10;&#10;Description automatically generated">
            <a:extLst>
              <a:ext uri="{FF2B5EF4-FFF2-40B4-BE49-F238E27FC236}">
                <a16:creationId xmlns:a16="http://schemas.microsoft.com/office/drawing/2014/main" id="{55CEC897-1C13-1873-9B8D-67C934E50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28787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EFF4-A248-3A8F-4037-345008B15F52}"/>
              </a:ext>
            </a:extLst>
          </p:cNvPr>
          <p:cNvSpPr>
            <a:spLocks noGrp="1"/>
          </p:cNvSpPr>
          <p:nvPr>
            <p:ph type="title"/>
          </p:nvPr>
        </p:nvSpPr>
        <p:spPr/>
        <p:txBody>
          <a:bodyPr/>
          <a:lstStyle/>
          <a:p>
            <a:r>
              <a:rPr lang="nl-NL" sz="4400" dirty="0"/>
              <a:t>Wat is jouw oordeel van de stelling na 24.c5?</a:t>
            </a:r>
            <a:endParaRPr lang="nl-NL" dirty="0"/>
          </a:p>
        </p:txBody>
      </p:sp>
      <p:pic>
        <p:nvPicPr>
          <p:cNvPr id="5" name="Content Placeholder 4" descr="A chess board with chess pieces&#10;&#10;Description automatically generated">
            <a:extLst>
              <a:ext uri="{FF2B5EF4-FFF2-40B4-BE49-F238E27FC236}">
                <a16:creationId xmlns:a16="http://schemas.microsoft.com/office/drawing/2014/main" id="{035C319B-211D-D9CD-E835-1C264DF95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09402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3FC0-4DD2-A9CE-ABF6-6091A7F8635F}"/>
              </a:ext>
            </a:extLst>
          </p:cNvPr>
          <p:cNvSpPr>
            <a:spLocks noGrp="1"/>
          </p:cNvSpPr>
          <p:nvPr>
            <p:ph type="title"/>
          </p:nvPr>
        </p:nvSpPr>
        <p:spPr/>
        <p:txBody>
          <a:bodyPr>
            <a:normAutofit/>
          </a:bodyPr>
          <a:lstStyle/>
          <a:p>
            <a:r>
              <a:rPr lang="nl-NL" sz="3200" dirty="0"/>
              <a:t>Wat is jouw oordeel van de stelling na 7…e5 8.dxe6(</a:t>
            </a:r>
            <a:r>
              <a:rPr lang="nl-NL" sz="3200" dirty="0" err="1"/>
              <a:t>ep</a:t>
            </a:r>
            <a:r>
              <a:rPr lang="nl-NL" sz="3200" dirty="0"/>
              <a:t>) fxe6?</a:t>
            </a:r>
          </a:p>
        </p:txBody>
      </p:sp>
      <p:pic>
        <p:nvPicPr>
          <p:cNvPr id="5" name="Content Placeholder 4" descr="A chess board with chess pieces&#10;&#10;Description automatically generated">
            <a:extLst>
              <a:ext uri="{FF2B5EF4-FFF2-40B4-BE49-F238E27FC236}">
                <a16:creationId xmlns:a16="http://schemas.microsoft.com/office/drawing/2014/main" id="{B988FEDB-6420-0455-0C87-08194EA5B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30543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7F2D-C952-21ED-9A92-2E2B0DA2BBE1}"/>
              </a:ext>
            </a:extLst>
          </p:cNvPr>
          <p:cNvSpPr>
            <a:spLocks noGrp="1"/>
          </p:cNvSpPr>
          <p:nvPr>
            <p:ph type="title"/>
          </p:nvPr>
        </p:nvSpPr>
        <p:spPr/>
        <p:txBody>
          <a:bodyPr>
            <a:normAutofit/>
          </a:bodyPr>
          <a:lstStyle/>
          <a:p>
            <a:r>
              <a:rPr lang="nl-NL" sz="3600" dirty="0"/>
              <a:t>Wat is jouw oordeel van de stelling na 20.Dxe5 Lh3?</a:t>
            </a:r>
          </a:p>
        </p:txBody>
      </p:sp>
      <p:pic>
        <p:nvPicPr>
          <p:cNvPr id="5" name="Content Placeholder 4" descr="A chess board with chess pieces&#10;&#10;Description automatically generated">
            <a:extLst>
              <a:ext uri="{FF2B5EF4-FFF2-40B4-BE49-F238E27FC236}">
                <a16:creationId xmlns:a16="http://schemas.microsoft.com/office/drawing/2014/main" id="{CE618DFA-C295-CAC1-0EB4-0C137C31F2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315436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8ECD0-28AE-2864-96B8-32D9DAB4CA7E}"/>
              </a:ext>
            </a:extLst>
          </p:cNvPr>
          <p:cNvSpPr>
            <a:spLocks noGrp="1"/>
          </p:cNvSpPr>
          <p:nvPr>
            <p:ph idx="1"/>
          </p:nvPr>
        </p:nvSpPr>
        <p:spPr>
          <a:xfrm>
            <a:off x="838200" y="2963917"/>
            <a:ext cx="10515600" cy="567559"/>
          </a:xfrm>
        </p:spPr>
        <p:txBody>
          <a:bodyPr/>
          <a:lstStyle/>
          <a:p>
            <a:pPr marL="0" indent="0" algn="ctr">
              <a:buNone/>
            </a:pPr>
            <a:r>
              <a:rPr lang="nl-NL" dirty="0"/>
              <a:t>Antwoorden op de volgende pagina</a:t>
            </a:r>
          </a:p>
        </p:txBody>
      </p:sp>
    </p:spTree>
    <p:extLst>
      <p:ext uri="{BB962C8B-B14F-4D97-AF65-F5344CB8AC3E}">
        <p14:creationId xmlns:p14="http://schemas.microsoft.com/office/powerpoint/2010/main" val="131696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D0CB-F0C2-D7ED-4E94-A3AC779875B5}"/>
              </a:ext>
            </a:extLst>
          </p:cNvPr>
          <p:cNvSpPr>
            <a:spLocks noGrp="1"/>
          </p:cNvSpPr>
          <p:nvPr>
            <p:ph type="title"/>
          </p:nvPr>
        </p:nvSpPr>
        <p:spPr/>
        <p:txBody>
          <a:bodyPr/>
          <a:lstStyle/>
          <a:p>
            <a:r>
              <a:rPr lang="nl-NL" dirty="0"/>
              <a:t>Antwoorden</a:t>
            </a:r>
          </a:p>
        </p:txBody>
      </p:sp>
      <p:sp>
        <p:nvSpPr>
          <p:cNvPr id="3" name="Content Placeholder 2">
            <a:extLst>
              <a:ext uri="{FF2B5EF4-FFF2-40B4-BE49-F238E27FC236}">
                <a16:creationId xmlns:a16="http://schemas.microsoft.com/office/drawing/2014/main" id="{D8153415-CC66-DD4D-BB82-CA9C35853425}"/>
              </a:ext>
            </a:extLst>
          </p:cNvPr>
          <p:cNvSpPr>
            <a:spLocks noGrp="1"/>
          </p:cNvSpPr>
          <p:nvPr>
            <p:ph idx="1"/>
          </p:nvPr>
        </p:nvSpPr>
        <p:spPr/>
        <p:txBody>
          <a:bodyPr>
            <a:normAutofit fontScale="92500" lnSpcReduction="20000"/>
          </a:bodyPr>
          <a:lstStyle/>
          <a:p>
            <a:pPr marL="0" indent="0">
              <a:buNone/>
            </a:pPr>
            <a:r>
              <a:rPr lang="nl-NL" u="sng" dirty="0"/>
              <a:t>Opgave 1: </a:t>
            </a:r>
            <a:r>
              <a:rPr lang="nl-NL" u="sng" dirty="0" err="1"/>
              <a:t>Bergin</a:t>
            </a:r>
            <a:r>
              <a:rPr lang="nl-NL" u="sng" dirty="0"/>
              <a:t> – </a:t>
            </a:r>
            <a:r>
              <a:rPr lang="nl-NL" u="sng" dirty="0" err="1"/>
              <a:t>Farrelly</a:t>
            </a:r>
            <a:r>
              <a:rPr lang="nl-NL" u="sng" dirty="0"/>
              <a:t> 2019</a:t>
            </a:r>
          </a:p>
          <a:p>
            <a:pPr marL="0" indent="0">
              <a:buNone/>
            </a:pPr>
            <a:r>
              <a:rPr lang="nl-NL" dirty="0"/>
              <a:t>Na 7.Lxc6+ bxc6 heeft wit zijn sterkste stuk geruild voor het zwarte paard in ruil voor een ogenschijnlijke zwakke pionnenstructuur. In werkelijkheid zal zwart zijn c5-pion ruilen voor d4 en de stelling openen voor zijn lopers. Zwart staat iets beter.</a:t>
            </a:r>
          </a:p>
          <a:p>
            <a:pPr marL="0" indent="0">
              <a:buNone/>
            </a:pPr>
            <a:r>
              <a:rPr lang="nl-NL" dirty="0"/>
              <a:t>Beter was 7.Le3! Db6 8.Pbc3 met het initiatief.</a:t>
            </a:r>
          </a:p>
          <a:p>
            <a:pPr marL="0" indent="0">
              <a:buNone/>
            </a:pPr>
            <a:endParaRPr lang="nl-NL" dirty="0"/>
          </a:p>
          <a:p>
            <a:pPr marL="0" indent="0">
              <a:buNone/>
            </a:pPr>
            <a:r>
              <a:rPr lang="nl-NL" u="sng" dirty="0"/>
              <a:t>Opgave 2: </a:t>
            </a:r>
            <a:r>
              <a:rPr lang="nl-NL" u="sng" dirty="0" err="1"/>
              <a:t>Perelshteyn</a:t>
            </a:r>
            <a:r>
              <a:rPr lang="nl-NL" u="sng" dirty="0"/>
              <a:t> – </a:t>
            </a:r>
            <a:r>
              <a:rPr lang="nl-NL" u="sng" dirty="0" err="1"/>
              <a:t>Chavez</a:t>
            </a:r>
            <a:r>
              <a:rPr lang="nl-NL" u="sng" dirty="0"/>
              <a:t> 2007</a:t>
            </a:r>
            <a:endParaRPr lang="nl-NL" dirty="0"/>
          </a:p>
          <a:p>
            <a:pPr marL="0" indent="0">
              <a:buNone/>
            </a:pPr>
            <a:r>
              <a:rPr lang="nl-NL" dirty="0"/>
              <a:t>12…f4 is een klassieke fout. Zwart begint een aanval op de koningsvleugel, terwijl wit nog niet is gerokeerd. Na 13.Lf2 staat wit duidelijk beter. De koning is veilig op e1 en hij kan op de damevleugel spelen met bv. Pc4, a2-a4, etc.</a:t>
            </a:r>
          </a:p>
        </p:txBody>
      </p:sp>
    </p:spTree>
    <p:extLst>
      <p:ext uri="{BB962C8B-B14F-4D97-AF65-F5344CB8AC3E}">
        <p14:creationId xmlns:p14="http://schemas.microsoft.com/office/powerpoint/2010/main" val="269022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614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PK Academy</vt:lpstr>
      <vt:lpstr>Huiswerkopgaven</vt:lpstr>
      <vt:lpstr>Wat is jouw oordeel van de stelling na 7.Lxc6+ bxc6?</vt:lpstr>
      <vt:lpstr>Wat is jouw oordeel van de stelling na 12…f4?</vt:lpstr>
      <vt:lpstr>Wat is jouw oordeel van de stelling na 24.c5?</vt:lpstr>
      <vt:lpstr>Wat is jouw oordeel van de stelling na 7…e5 8.dxe6(ep) fxe6?</vt:lpstr>
      <vt:lpstr>Wat is jouw oordeel van de stelling na 20.Dxe5 Lh3?</vt:lpstr>
      <vt:lpstr>PowerPoint Presentation</vt:lpstr>
      <vt:lpstr>Antwoorden</vt:lpstr>
      <vt:lpstr>Antwoorden (2)</vt:lpstr>
      <vt:lpstr>Antwoorden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 Academy</dc:title>
  <dc:creator>John Cornelisse</dc:creator>
  <cp:lastModifiedBy>John Cornelisse</cp:lastModifiedBy>
  <cp:revision>1</cp:revision>
  <dcterms:created xsi:type="dcterms:W3CDTF">2023-09-10T17:54:03Z</dcterms:created>
  <dcterms:modified xsi:type="dcterms:W3CDTF">2023-09-10T18:36:37Z</dcterms:modified>
</cp:coreProperties>
</file>