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7" r:id="rId7"/>
    <p:sldId id="261" r:id="rId8"/>
    <p:sldId id="262" r:id="rId9"/>
    <p:sldId id="263" r:id="rId10"/>
    <p:sldId id="265" r:id="rId11"/>
    <p:sldId id="264" r:id="rId12"/>
    <p:sldId id="268" r:id="rId13"/>
    <p:sldId id="266" r:id="rId14"/>
    <p:sldId id="275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m8llDjFuXlc" TargetMode="External"/><Relationship Id="rId1" Type="http://schemas.openxmlformats.org/officeDocument/2006/relationships/hyperlink" Target="https://sylabs.io/guides/3.5/user-guide/index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jrebel.com/system/files/git-cheat-sheet.pdf" TargetMode="Externa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Basic git and singularity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COVID-19 project at AAU</a:t>
            </a:r>
            <a:endParaRPr lang="en-US" altLang="en-US"/>
          </a:p>
          <a:p>
            <a:r>
              <a:rPr lang="en-US" altLang="en-US"/>
              <a:t>Kasper Skytte Andersen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(not to be presented)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Singularity containers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Integration over isolation</a:t>
            </a:r>
            <a:endParaRPr lang="en-US" altLang="en-US"/>
          </a:p>
          <a:p>
            <a:r>
              <a:rPr lang="en-US" altLang="en-US"/>
              <a:t>Does not require elevated privileges like docker (though rootless docker exists)</a:t>
            </a:r>
            <a:endParaRPr lang="en-US" altLang="en-US"/>
          </a:p>
          <a:p>
            <a:r>
              <a:rPr lang="en-US" altLang="en-US"/>
              <a:t>Boils down any workflow into a single, portable, image file, including:</a:t>
            </a:r>
            <a:endParaRPr lang="en-US" altLang="en-US"/>
          </a:p>
          <a:p>
            <a:pPr lvl="1"/>
            <a:r>
              <a:rPr lang="en-US" altLang="en-US"/>
              <a:t>OS (only Linux)</a:t>
            </a:r>
            <a:endParaRPr lang="en-US" altLang="en-US"/>
          </a:p>
          <a:p>
            <a:pPr lvl="1"/>
            <a:r>
              <a:rPr lang="en-US" altLang="en-US"/>
              <a:t>All required software tools</a:t>
            </a:r>
            <a:endParaRPr lang="en-US" altLang="en-US"/>
          </a:p>
          <a:p>
            <a:pPr lvl="1"/>
            <a:r>
              <a:rPr lang="en-US" altLang="en-US"/>
              <a:t>Scripts</a:t>
            </a:r>
            <a:endParaRPr lang="en-US" altLang="en-US"/>
          </a:p>
          <a:p>
            <a:pPr lvl="0"/>
            <a:r>
              <a:rPr lang="en-US" altLang="en-US"/>
              <a:t>Start a container based on the image, provide input data, get output!</a:t>
            </a:r>
            <a:endParaRPr lang="en-US" altLang="en-US"/>
          </a:p>
          <a:p>
            <a:pPr lvl="0"/>
            <a:r>
              <a:rPr lang="en-US" altLang="en-US">
                <a:hlinkClick r:id="rId1" action="ppaction://hlinkfile"/>
              </a:rPr>
              <a:t>https://sylabs.io/guides/3.5/user-guide/index.html</a:t>
            </a:r>
            <a:endParaRPr lang="en-US" altLang="en-US"/>
          </a:p>
          <a:p>
            <a:pPr lvl="0"/>
            <a:r>
              <a:rPr lang="en-US" altLang="en-US"/>
              <a:t>5 min intro here: </a:t>
            </a:r>
            <a:r>
              <a:rPr lang="en-US" altLang="en-US">
                <a:hlinkClick r:id="rId2" action="ppaction://hlinkfile"/>
              </a:rPr>
              <a:t>https://www.youtube.com/watch?v=m8llDjFuXlc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Containers in general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8120" y="1843405"/>
            <a:ext cx="6334125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Straight Arrow Connector 5"/>
          <p:cNvCxnSpPr>
            <a:stCxn id="5" idx="3"/>
            <a:endCxn id="8" idx="0"/>
          </p:cNvCxnSpPr>
          <p:nvPr/>
        </p:nvCxnSpPr>
        <p:spPr>
          <a:xfrm>
            <a:off x="3596640" y="2679700"/>
            <a:ext cx="2592070" cy="3230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Singularity + git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85445" y="2080260"/>
            <a:ext cx="3211195" cy="1198880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txBody>
          <a:bodyPr wrap="square" rtlCol="0">
            <a:spAutoFit/>
          </a:bodyPr>
          <a:p>
            <a:r>
              <a:rPr lang="en-US" altLang="en-US"/>
              <a:t>- </a:t>
            </a:r>
            <a:r>
              <a:rPr lang="" altLang="en-US"/>
              <a:t>basecalldemux</a:t>
            </a:r>
            <a:r>
              <a:rPr lang="en-US" altLang="en-US"/>
              <a:t>.sh</a:t>
            </a:r>
            <a:endParaRPr lang="en-US" altLang="en-US"/>
          </a:p>
          <a:p>
            <a:r>
              <a:rPr lang="en-US" altLang="en-US"/>
              <a:t>- </a:t>
            </a:r>
            <a:r>
              <a:rPr lang="" altLang="en-US"/>
              <a:t>nextstrain</a:t>
            </a:r>
            <a:r>
              <a:rPr lang="en-US" altLang="en-US"/>
              <a:t>.sh</a:t>
            </a:r>
            <a:endParaRPr lang="en-US" altLang="en-US"/>
          </a:p>
          <a:p>
            <a:r>
              <a:rPr lang="en-US" altLang="en-US"/>
              <a:t>- covid19.singularity</a:t>
            </a:r>
            <a:endParaRPr lang="en-US" altLang="en-US"/>
          </a:p>
          <a:p>
            <a:r>
              <a:rPr lang="en-US" altLang="en-US"/>
              <a:t>- ...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85445" y="5910580"/>
            <a:ext cx="1160653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>
                <a:latin typeface="FreeMono" panose="020F0409020205020404" charset="0"/>
                <a:cs typeface="FreeMono" panose="020F0409020205020404" charset="0"/>
              </a:rPr>
              <a:t>$ singularity run --app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</a:rPr>
              <a:t>gogobasecalldemux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</a:rPr>
              <a:t> covid19.sif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</a:rPr>
              <a:t>-i fast5/ -o fastq/</a:t>
            </a:r>
            <a:endParaRPr lang="en-US" altLang="en-US">
              <a:latin typeface="FreeMono" panose="020F0409020205020404" charset="0"/>
              <a:cs typeface="FreeMono" panose="020F0409020205020404" charset="0"/>
            </a:endParaRPr>
          </a:p>
          <a:p>
            <a:r>
              <a:rPr lang="en-US" altLang="en-US">
                <a:latin typeface="FreeMono" panose="020F0409020205020404" charset="0"/>
                <a:cs typeface="FreeMono" panose="020F0409020205020404" charset="0"/>
              </a:rPr>
              <a:t>$ singularity run --app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</a:rPr>
              <a:t>gogonextstrain</a:t>
            </a:r>
            <a:r>
              <a:rPr lang="en-US" altLang="en-US">
                <a:latin typeface="FreeMono" panose="020F0409020205020404" charset="0"/>
                <a:cs typeface="FreeMono" panose="020F0409020205020404" charset="0"/>
              </a:rPr>
              <a:t> covid19.sif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</a:rPr>
              <a:t>-i fastq/ -o somefolder/</a:t>
            </a:r>
            <a:endParaRPr lang="" altLang="en-US">
              <a:latin typeface="FreeMono" panose="020F0409020205020404" charset="0"/>
              <a:cs typeface="FreeMono" panose="020F0409020205020404" charset="0"/>
            </a:endParaRPr>
          </a:p>
          <a:p>
            <a:r>
              <a:rPr lang="" altLang="en-US">
                <a:latin typeface="FreeMono" panose="020F0409020205020404" charset="0"/>
                <a:cs typeface="FreeMono" panose="020F0409020205020404" charset="0"/>
              </a:rPr>
              <a:t>$ singularity run --app gogoQC covid19.sif -i somefolder/</a:t>
            </a:r>
            <a:endParaRPr lang="" altLang="en-US">
              <a:latin typeface="FreeMono" panose="020F0409020205020404" charset="0"/>
              <a:cs typeface="FreeMono" panose="020F04090202050204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84150" y="1711960"/>
            <a:ext cx="3613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covid19 git repository</a:t>
            </a:r>
            <a:endParaRPr lang="en-US" alt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300990" y="5170170"/>
            <a:ext cx="3379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Start container on host and run scripts with input data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897890" y="3834130"/>
            <a:ext cx="3746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Build singularity image based on </a:t>
            </a:r>
            <a:r>
              <a:rPr lang="en-US" altLang="en-US">
                <a:sym typeface="+mn-ea"/>
              </a:rPr>
              <a:t>definition file</a:t>
            </a:r>
            <a:r>
              <a:rPr lang="" altLang="en-US">
                <a:sym typeface="+mn-ea"/>
              </a:rPr>
              <a:t>, copy all workflow scripts along</a:t>
            </a:r>
            <a:endParaRPr lang="" altLang="en-US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7661910" y="-22225"/>
            <a:ext cx="3519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example image definition file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5030" y="346075"/>
            <a:ext cx="4861560" cy="53454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Building singularity image on the secure server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Go to a clone of the github repo (you should only be working in your own)</a:t>
            </a:r>
            <a:endParaRPr lang="" altLang="en-US"/>
          </a:p>
          <a:p>
            <a:r>
              <a:rPr lang="" altLang="en-US"/>
              <a:t>Update app definitions if neccessary (probably only once, the first time) in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</a:rPr>
              <a:t>covid19.singularity</a:t>
            </a:r>
            <a:endParaRPr lang="" altLang="en-US"/>
          </a:p>
          <a:p>
            <a:r>
              <a:rPr lang="" altLang="en-US"/>
              <a:t>Hit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</a:rPr>
              <a:t>make</a:t>
            </a:r>
            <a:r>
              <a:rPr lang="" altLang="en-US"/>
              <a:t> while in the </a:t>
            </a:r>
            <a:r>
              <a:rPr lang="" altLang="en-US">
                <a:latin typeface="FreeMono" panose="020F0409020205020404" charset="0"/>
                <a:cs typeface="FreeMono" panose="020F0409020205020404" charset="0"/>
              </a:rPr>
              <a:t>singularity/</a:t>
            </a:r>
            <a:r>
              <a:rPr lang="" altLang="en-US"/>
              <a:t> subfolder</a:t>
            </a:r>
            <a:endParaRPr lang="" altLang="en-US"/>
          </a:p>
          <a:p>
            <a:pPr lvl="1"/>
            <a:r>
              <a:rPr lang="" altLang="en-US" sz="1800"/>
              <a:t>This will build base image and the main image on top into 2 </a:t>
            </a:r>
            <a:r>
              <a:rPr lang="" altLang="en-US" sz="1800">
                <a:latin typeface="FreeMono" panose="020F0409020205020404" charset="0"/>
                <a:cs typeface="FreeMono" panose="020F0409020205020404" charset="0"/>
              </a:rPr>
              <a:t>.sif</a:t>
            </a:r>
            <a:r>
              <a:rPr lang="" altLang="en-US" sz="1800"/>
              <a:t> files</a:t>
            </a:r>
            <a:endParaRPr lang="" altLang="en-US"/>
          </a:p>
          <a:p>
            <a:r>
              <a:rPr lang="" altLang="en-US"/>
              <a:t>(Merge into workstations branch if neccessary)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34315"/>
            <a:ext cx="10515600" cy="1325563"/>
          </a:xfrm>
        </p:spPr>
        <p:txBody>
          <a:bodyPr/>
          <a:p>
            <a:r>
              <a:rPr lang="en-US" altLang="en-US"/>
              <a:t>Git basics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4 main phases in the lifecycle of a git repository (visualised next slide):</a:t>
            </a:r>
            <a:endParaRPr lang="en-US" altLang="en-US"/>
          </a:p>
          <a:p>
            <a:pPr lvl="1"/>
            <a:r>
              <a:rPr lang="en-US" altLang="en-US" sz="1800"/>
              <a:t>remote repo</a:t>
            </a:r>
            <a:endParaRPr lang="en-US" altLang="en-US" sz="1800"/>
          </a:p>
          <a:p>
            <a:pPr lvl="2"/>
            <a:r>
              <a:rPr lang="en-US" altLang="en-US" sz="1600"/>
              <a:t>A tracked repository (by git), can be more than 1 (eg from forks). Main repo is the “origin”</a:t>
            </a:r>
            <a:endParaRPr lang="en-US" altLang="en-US" sz="1600"/>
          </a:p>
          <a:p>
            <a:pPr lvl="1"/>
            <a:r>
              <a:rPr lang="en-US" altLang="en-US" sz="1800"/>
              <a:t>local repo</a:t>
            </a:r>
            <a:endParaRPr lang="en-US" altLang="en-US" sz="1800"/>
          </a:p>
          <a:p>
            <a:pPr lvl="2"/>
            <a:r>
              <a:rPr lang="en-US" altLang="en-US" sz="1600"/>
              <a:t>“cloned” from a remote (mostly the origin)</a:t>
            </a:r>
            <a:endParaRPr lang="en-US" altLang="en-US"/>
          </a:p>
          <a:p>
            <a:pPr lvl="1"/>
            <a:r>
              <a:rPr lang="en-US" altLang="en-US"/>
              <a:t>index</a:t>
            </a:r>
            <a:endParaRPr lang="en-US" altLang="en-US"/>
          </a:p>
          <a:p>
            <a:pPr lvl="2"/>
            <a:r>
              <a:rPr lang="en-US" altLang="en-US" sz="1600"/>
              <a:t>keeps track of changes (and what to change with commits)</a:t>
            </a:r>
            <a:endParaRPr lang="en-US" altLang="en-US"/>
          </a:p>
          <a:p>
            <a:pPr lvl="1"/>
            <a:r>
              <a:rPr lang="en-US" altLang="en-US"/>
              <a:t>local workspace</a:t>
            </a:r>
            <a:endParaRPr lang="en-US" altLang="en-US"/>
          </a:p>
          <a:p>
            <a:pPr lvl="2"/>
            <a:r>
              <a:rPr lang="en-US" altLang="en-US" sz="1600"/>
              <a:t>the actual files and folders you are working on/in</a:t>
            </a:r>
            <a:endParaRPr lang="en-US" altLang="en-US"/>
          </a:p>
          <a:p>
            <a:pPr lvl="1"/>
            <a:r>
              <a:rPr lang="en-US" altLang="en-US"/>
              <a:t>(stash)</a:t>
            </a:r>
            <a:endParaRPr lang="en-US" altLang="en-US"/>
          </a:p>
          <a:p>
            <a:pPr lvl="2"/>
            <a:r>
              <a:rPr lang="en-US" altLang="en-US" sz="1600"/>
              <a:t>save changes for later, or discard, can be “pop”’ed to applied again/merged</a:t>
            </a:r>
            <a:endParaRPr lang="en-US" altLang="en-US"/>
          </a:p>
          <a:p>
            <a:pPr lvl="0"/>
            <a:r>
              <a:rPr lang="en-US" altLang="en-US" sz="2000"/>
              <a:t>Branches persist through all phases, useful for testing/development/variations</a:t>
            </a:r>
            <a:endParaRPr lang="en-US" altLang="en-US"/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675" y="253365"/>
            <a:ext cx="10715625" cy="6184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Git basics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 altLang="en-US"/>
              <a:t>Most vital commands / keywords:</a:t>
            </a:r>
            <a:endParaRPr lang="en-US" altLang="en-US"/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$ git init [name]</a:t>
            </a:r>
            <a:r>
              <a:rPr lang="en-US" altLang="en-US">
                <a:sym typeface="+mn-ea"/>
              </a:rPr>
              <a:t>: create an empty repo. Easier to create repo on github.com if that’s where the origin will be, then clone it locally</a:t>
            </a:r>
            <a:endParaRPr lang="en-US" altLang="en-US" b="1">
              <a:latin typeface="FreeMono" panose="020F0409020205020404" charset="0"/>
              <a:cs typeface="FreeMono" panose="020F0409020205020404" charset="0"/>
            </a:endParaRPr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</a:rPr>
              <a:t>$ git clone [url]</a:t>
            </a:r>
            <a:r>
              <a:rPr lang="en-US" altLang="en-US"/>
              <a:t>: clone/copy a repo from a remote</a:t>
            </a:r>
            <a:endParaRPr lang="en-US" altLang="en-US"/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$ git status</a:t>
            </a:r>
            <a:r>
              <a:rPr lang="en-US" altLang="en-US">
                <a:sym typeface="+mn-ea"/>
              </a:rPr>
              <a:t>: list changes not yet committed</a:t>
            </a:r>
            <a:endParaRPr lang="en-US" altLang="en-US">
              <a:sym typeface="+mn-ea"/>
            </a:endParaRPr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$ git checkout [v1.2]</a:t>
            </a:r>
            <a:r>
              <a:rPr lang="en-US" altLang="en-US">
                <a:sym typeface="+mn-ea"/>
              </a:rPr>
              <a:t>: update WD to a specific branch/commit/tag/release</a:t>
            </a:r>
            <a:endParaRPr lang="en-US" altLang="en-US"/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$ git add [file]</a:t>
            </a:r>
            <a:r>
              <a:rPr lang="en-US" altLang="en-US">
                <a:sym typeface="+mn-ea"/>
              </a:rPr>
              <a:t>: add a file to the staging area (to be committed)</a:t>
            </a:r>
            <a:endParaRPr lang="en-US" altLang="en-US"/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$ git commit -m [“message”]</a:t>
            </a:r>
            <a:r>
              <a:rPr lang="en-US" altLang="en-US">
                <a:sym typeface="+mn-ea"/>
              </a:rPr>
              <a:t>: commit changes in staging area with message</a:t>
            </a:r>
            <a:endParaRPr lang="en-US" altLang="en-US">
              <a:sym typeface="+mn-ea"/>
            </a:endParaRPr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$ git fetch</a:t>
            </a:r>
            <a:r>
              <a:rPr lang="en-US" altLang="en-US">
                <a:sym typeface="+mn-ea"/>
              </a:rPr>
              <a:t>: check for changes on remote/origin without updating anything</a:t>
            </a:r>
            <a:endParaRPr lang="en-US" altLang="en-US">
              <a:sym typeface="+mn-ea"/>
            </a:endParaRPr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$ git pull</a:t>
            </a:r>
            <a:r>
              <a:rPr lang="en-US" altLang="en-US">
                <a:sym typeface="+mn-ea"/>
              </a:rPr>
              <a:t>: get latest changes from remote/origin and update WD</a:t>
            </a:r>
            <a:endParaRPr lang="en-US" altLang="en-US"/>
          </a:p>
          <a:p>
            <a:r>
              <a:rPr lang="en-US" altLang="en-US" b="1">
                <a:latin typeface="FreeMono" panose="020F0409020205020404" charset="0"/>
                <a:cs typeface="FreeMono" panose="020F0409020205020404" charset="0"/>
                <a:sym typeface="+mn-ea"/>
              </a:rPr>
              <a:t>$ git push</a:t>
            </a:r>
            <a:r>
              <a:rPr lang="en-US" altLang="en-US">
                <a:sym typeface="+mn-ea"/>
              </a:rPr>
              <a:t>: push changes from local repo to remote/origin repo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240" y="194310"/>
            <a:ext cx="9763125" cy="62388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92405" y="6433185"/>
            <a:ext cx="108737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 altLang="en-US">
                <a:sym typeface="+mn-ea"/>
              </a:rPr>
              <a:t>CLI cheat sheet here: </a:t>
            </a:r>
            <a:r>
              <a:rPr lang="en-US" altLang="en-US">
                <a:sym typeface="+mn-ea"/>
                <a:hlinkClick r:id="rId2" action="ppaction://hlinkfile"/>
              </a:rPr>
              <a:t>https://www.jrebel.com/system/files/git-cheat-sheet.pdf</a:t>
            </a:r>
            <a:r>
              <a:rPr lang="en-US" altLang="en-US">
                <a:sym typeface="+mn-ea"/>
              </a:rPr>
              <a:t> (just use a GUI)</a:t>
            </a:r>
            <a:endParaRPr lang="en-US" altLang="en-US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495415" y="5984240"/>
            <a:ext cx="70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pull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000365" y="5876290"/>
            <a:ext cx="536575" cy="33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Git GUI clients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Best visualised = use a GUI client!</a:t>
            </a:r>
            <a:endParaRPr lang="en-US" altLang="en-US"/>
          </a:p>
          <a:p>
            <a:r>
              <a:rPr lang="en-US" altLang="en-US">
                <a:sym typeface="+mn-ea"/>
              </a:rPr>
              <a:t>* github desktop (only windows+mac)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* gitkraken (best cross platform imo, has nice extras, free pro version through the github student pack https://education.github.com/pack + others)</a:t>
            </a:r>
            <a:endParaRPr lang="en-US" altLang="en-US"/>
          </a:p>
          <a:p>
            <a:r>
              <a:rPr lang="en-US" altLang="en-US">
                <a:sym typeface="+mn-ea"/>
              </a:rPr>
              <a:t>* SourceTree (cross platform, developed by Atlassian, same as Trello+Jira)</a:t>
            </a:r>
            <a:endParaRPr lang="en-US" altLang="en-US"/>
          </a:p>
          <a:p>
            <a:r>
              <a:rPr lang="en-US" altLang="en-US">
                <a:sym typeface="+mn-ea"/>
              </a:rPr>
              <a:t>* SmartGit (cross platform, also for SVN)</a:t>
            </a:r>
            <a:endParaRPr lang="en-US" altLang="en-US"/>
          </a:p>
          <a:p>
            <a:r>
              <a:rPr lang="en-US" altLang="en-US">
                <a:sym typeface="+mn-ea"/>
              </a:rPr>
              <a:t>sublime merge (sublime text is an awesome text editor)</a:t>
            </a:r>
            <a:endParaRPr lang="en-US" altLang="en-US"/>
          </a:p>
          <a:p>
            <a:r>
              <a:rPr lang="en-US" altLang="en-US">
                <a:sym typeface="+mn-ea"/>
              </a:rPr>
              <a:t>RStudio! (very basic)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* = supports pull requests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" y="27940"/>
            <a:ext cx="10749280" cy="6802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70" y="32385"/>
            <a:ext cx="10843260" cy="6777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Git best practices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Make meaningful commit messages! </a:t>
            </a:r>
            <a:endParaRPr lang="en-US" altLang="en-US"/>
          </a:p>
          <a:p>
            <a:pPr lvl="1"/>
            <a:r>
              <a:rPr lang="en-US" altLang="en-US" sz="1800"/>
              <a:t>It’s a summary of certain changes</a:t>
            </a:r>
            <a:endParaRPr lang="en-US" altLang="en-US"/>
          </a:p>
          <a:p>
            <a:pPr lvl="1"/>
            <a:r>
              <a:rPr lang="en-US" altLang="en-US" sz="1800"/>
              <a:t>The problem/addition should be clear from the message, and keep different problems/additions in separate commits</a:t>
            </a:r>
            <a:endParaRPr lang="en-US" altLang="en-US"/>
          </a:p>
          <a:p>
            <a:pPr lvl="1"/>
            <a:r>
              <a:rPr lang="en-US" altLang="en-US"/>
              <a:t>fx “updated script” is meaningless, it’s obvious since you just committed, use instead: “added feature xx”, “fixed bug #10”, “changed default setting x to y” etc</a:t>
            </a:r>
            <a:endParaRPr lang="en-US" altLang="en-US"/>
          </a:p>
          <a:p>
            <a:pPr lvl="0"/>
            <a:r>
              <a:rPr lang="en-US" altLang="en-US"/>
              <a:t>Commit early, commit often!</a:t>
            </a:r>
            <a:endParaRPr lang="en-US" altLang="en-US"/>
          </a:p>
          <a:p>
            <a:pPr lvl="1"/>
            <a:r>
              <a:rPr lang="en-US" altLang="en-US" sz="1800"/>
              <a:t>Keep your collaborators and the rest of the world up to date</a:t>
            </a:r>
            <a:endParaRPr lang="en-US" altLang="en-US"/>
          </a:p>
          <a:p>
            <a:pPr lvl="1"/>
            <a:r>
              <a:rPr lang="en-US" altLang="en-US"/>
              <a:t>Break down larger changes into separate commits if possible, you don’t have to commit one file as one whole commit. It only takes a second to select particular lines related to a (one!) problem if using a git GUI app</a:t>
            </a:r>
            <a:endParaRPr lang="en-US" altLang="en-US"/>
          </a:p>
          <a:p>
            <a:pPr lvl="0"/>
            <a:r>
              <a:rPr lang="en-US" altLang="en-US"/>
              <a:t>Don’t commit half-done or untested work</a:t>
            </a:r>
            <a:endParaRPr lang="en-US" altLang="en-US"/>
          </a:p>
          <a:p>
            <a:pPr lvl="1"/>
            <a:r>
              <a:rPr lang="en-US" altLang="en-US"/>
              <a:t>Other people would love you for it</a:t>
            </a:r>
            <a:endParaRPr lang="en-US" altLang="en-US"/>
          </a:p>
          <a:p>
            <a:pPr lvl="0"/>
            <a:r>
              <a:rPr lang="en-US" altLang="en-US"/>
              <a:t>Undocumented software is useless to others! At minimum have a repository readme with usage, installation, features, examples, etc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3996</Words>
  <Application>WPS Presentation</Application>
  <PresentationFormat>宽屏</PresentationFormat>
  <Paragraphs>109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DejaVu Sans</vt:lpstr>
      <vt:lpstr>FreeMono</vt:lpstr>
      <vt:lpstr>Arial Black</vt:lpstr>
      <vt:lpstr>微软雅黑</vt:lpstr>
      <vt:lpstr>Noto Sans CJK SC</vt:lpstr>
      <vt:lpstr>Arial Unicode MS</vt:lpstr>
      <vt:lpstr>SimSun</vt:lpstr>
      <vt:lpstr>Office Theme</vt:lpstr>
      <vt:lpstr>Basic git and singularity</vt:lpstr>
      <vt:lpstr>Git basics</vt:lpstr>
      <vt:lpstr>PowerPoint 演示文稿</vt:lpstr>
      <vt:lpstr>Git basics</vt:lpstr>
      <vt:lpstr>PowerPoint 演示文稿</vt:lpstr>
      <vt:lpstr>Git GUI clients</vt:lpstr>
      <vt:lpstr>PowerPoint 演示文稿</vt:lpstr>
      <vt:lpstr>PowerPoint 演示文稿</vt:lpstr>
      <vt:lpstr>Git best practices</vt:lpstr>
      <vt:lpstr>Singularity containers</vt:lpstr>
      <vt:lpstr>Containers in general</vt:lpstr>
      <vt:lpstr>Singularity + git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kapper</dc:creator>
  <cp:lastModifiedBy>kapper</cp:lastModifiedBy>
  <cp:revision>13</cp:revision>
  <dcterms:created xsi:type="dcterms:W3CDTF">2020-05-01T06:34:05Z</dcterms:created>
  <dcterms:modified xsi:type="dcterms:W3CDTF">2020-05-01T06:34:05Z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