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5" r:id="rId11"/>
    <p:sldId id="264" r:id="rId12"/>
    <p:sldId id="268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8llDjFuXlc" TargetMode="External"/><Relationship Id="rId1" Type="http://schemas.openxmlformats.org/officeDocument/2006/relationships/hyperlink" Target="https://sylabs.io/guides/3.5/user-guide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jrebel.com/system/files/git-cheat-sheet.pdf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/>
              <a:t>Basic git and singularity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COVID-19 project at AAU</a:t>
            </a:r>
            <a:endParaRPr lang="" altLang="en-US"/>
          </a:p>
          <a:p>
            <a:r>
              <a:rPr lang="" altLang="en-US"/>
              <a:t>Kasper Skytte Andersen</a:t>
            </a:r>
            <a:br>
              <a:rPr lang="" altLang="en-US"/>
            </a:br>
            <a:endParaRPr lang="" altLang="en-US"/>
          </a:p>
          <a:p>
            <a:r>
              <a:rPr lang="" altLang="en-US"/>
              <a:t>(not to be presented)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Singularity containers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Integration over isolation</a:t>
            </a:r>
            <a:endParaRPr lang="" altLang="en-US"/>
          </a:p>
          <a:p>
            <a:r>
              <a:rPr lang="" altLang="en-US"/>
              <a:t>Does not require elevated privileges like docker (though rootless docker exists)</a:t>
            </a:r>
            <a:endParaRPr lang="" altLang="en-US"/>
          </a:p>
          <a:p>
            <a:r>
              <a:rPr lang="" altLang="en-US"/>
              <a:t>Boils down any workflow into a single, portable, image file, including:</a:t>
            </a:r>
            <a:endParaRPr lang="" altLang="en-US"/>
          </a:p>
          <a:p>
            <a:pPr lvl="1"/>
            <a:r>
              <a:rPr lang="" altLang="en-US"/>
              <a:t>OS (only Linux)</a:t>
            </a:r>
            <a:endParaRPr lang="" altLang="en-US"/>
          </a:p>
          <a:p>
            <a:pPr lvl="1"/>
            <a:r>
              <a:rPr lang="" altLang="en-US"/>
              <a:t>All required software tools</a:t>
            </a:r>
            <a:endParaRPr lang="" altLang="en-US"/>
          </a:p>
          <a:p>
            <a:pPr lvl="1"/>
            <a:r>
              <a:rPr lang="" altLang="en-US"/>
              <a:t>Scripts</a:t>
            </a:r>
            <a:endParaRPr lang="" altLang="en-US"/>
          </a:p>
          <a:p>
            <a:pPr lvl="0"/>
            <a:r>
              <a:rPr lang="" altLang="en-US"/>
              <a:t>Start a container based on the image, provide input data, get output!</a:t>
            </a:r>
            <a:endParaRPr lang="" altLang="en-US"/>
          </a:p>
          <a:p>
            <a:pPr lvl="0"/>
            <a:r>
              <a:rPr lang="" altLang="en-US">
                <a:hlinkClick r:id="rId1" tooltip="" action="ppaction://hlinkfile"/>
              </a:rPr>
              <a:t>https://sylabs.io/guides/3.5/user-guide/index.html</a:t>
            </a:r>
            <a:endParaRPr lang="" altLang="en-US"/>
          </a:p>
          <a:p>
            <a:pPr lvl="0"/>
            <a:r>
              <a:rPr lang="" altLang="en-US"/>
              <a:t>5 min intro here: </a:t>
            </a:r>
            <a:r>
              <a:rPr lang="" altLang="en-US">
                <a:hlinkClick r:id="rId2" tooltip="" action="ppaction://hlinkfile"/>
              </a:rPr>
              <a:t>https://www.youtube.com/watch?v=m8llDjFuXlc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Containers in general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8120" y="1843405"/>
            <a:ext cx="633412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Arrow Connector 5"/>
          <p:cNvCxnSpPr>
            <a:stCxn id="5" idx="3"/>
            <a:endCxn id="8" idx="0"/>
          </p:cNvCxnSpPr>
          <p:nvPr/>
        </p:nvCxnSpPr>
        <p:spPr>
          <a:xfrm>
            <a:off x="3596640" y="2679700"/>
            <a:ext cx="4140835" cy="2263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Singularity + git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85445" y="2080260"/>
            <a:ext cx="3211195" cy="1198880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txBody>
          <a:bodyPr wrap="square" rtlCol="0">
            <a:spAutoFit/>
          </a:bodyPr>
          <a:p>
            <a:r>
              <a:rPr lang="" altLang="en-US"/>
              <a:t>- script1.sh</a:t>
            </a:r>
            <a:endParaRPr lang="" altLang="en-US"/>
          </a:p>
          <a:p>
            <a:r>
              <a:rPr lang="" altLang="en-US"/>
              <a:t>- script2.sh</a:t>
            </a:r>
            <a:endParaRPr lang="" altLang="en-US"/>
          </a:p>
          <a:p>
            <a:r>
              <a:rPr lang="" altLang="en-US"/>
              <a:t>- covid19.singularity</a:t>
            </a:r>
            <a:endParaRPr lang="" altLang="en-US"/>
          </a:p>
          <a:p>
            <a:r>
              <a:rPr lang="" altLang="en-US"/>
              <a:t>- ...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367405" y="4943475"/>
            <a:ext cx="874014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$ singularity run --app script1.sh covid19.sif /input/data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$ singularity run --app script2.sh covid19.sif /input/data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4150" y="1711960"/>
            <a:ext cx="361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covid19 git repository</a:t>
            </a:r>
            <a:endParaRPr lang="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-12065" y="4943475"/>
            <a:ext cx="3379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Start container on host and run scripts with input data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915410" y="2080260"/>
            <a:ext cx="3746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Build singularity image based on </a:t>
            </a:r>
            <a:r>
              <a:rPr lang="" altLang="en-US">
                <a:sym typeface="+mn-ea"/>
              </a:rPr>
              <a:t>definition file </a:t>
            </a:r>
            <a:r>
              <a:rPr lang="" altLang="en-US"/>
              <a:t>that also contains scripts</a:t>
            </a:r>
            <a:endParaRPr lang="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3645" y="346075"/>
            <a:ext cx="4533900" cy="43910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661910" y="-22225"/>
            <a:ext cx="351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example image definition file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34315"/>
            <a:ext cx="10515600" cy="1325563"/>
          </a:xfrm>
        </p:spPr>
        <p:txBody>
          <a:bodyPr/>
          <a:p>
            <a:r>
              <a:rPr lang="" altLang="en-US"/>
              <a:t>Git basics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4 main phases in the lifecycle of a git repository (visualised next slide):</a:t>
            </a:r>
            <a:endParaRPr lang="" altLang="en-US"/>
          </a:p>
          <a:p>
            <a:pPr lvl="1"/>
            <a:r>
              <a:rPr lang="" altLang="en-US" sz="1800"/>
              <a:t>remote repo</a:t>
            </a:r>
            <a:endParaRPr lang="" altLang="en-US" sz="1800"/>
          </a:p>
          <a:p>
            <a:pPr lvl="2"/>
            <a:r>
              <a:rPr lang="" altLang="en-US" sz="1600"/>
              <a:t>A tracked repository (by git), can be more than 1 (eg from forks). Main repo is the “origin”</a:t>
            </a:r>
            <a:endParaRPr lang="" altLang="en-US" sz="1600"/>
          </a:p>
          <a:p>
            <a:pPr lvl="1"/>
            <a:r>
              <a:rPr lang="" altLang="en-US" sz="1800"/>
              <a:t>local repo</a:t>
            </a:r>
            <a:endParaRPr lang="" altLang="en-US" sz="1800"/>
          </a:p>
          <a:p>
            <a:pPr lvl="2"/>
            <a:r>
              <a:rPr lang="" altLang="en-US" sz="1600"/>
              <a:t>“cloned” from a remote (mostly the origin)</a:t>
            </a:r>
            <a:endParaRPr lang="" altLang="en-US"/>
          </a:p>
          <a:p>
            <a:pPr lvl="1"/>
            <a:r>
              <a:rPr lang="" altLang="en-US"/>
              <a:t>index</a:t>
            </a:r>
            <a:endParaRPr lang="" altLang="en-US"/>
          </a:p>
          <a:p>
            <a:pPr lvl="2"/>
            <a:r>
              <a:rPr lang="" altLang="en-US" sz="1600"/>
              <a:t>keeps track of changes (and what to change with commits)</a:t>
            </a:r>
            <a:endParaRPr lang="" altLang="en-US"/>
          </a:p>
          <a:p>
            <a:pPr lvl="1"/>
            <a:r>
              <a:rPr lang="" altLang="en-US"/>
              <a:t>local workspace</a:t>
            </a:r>
            <a:endParaRPr lang="" altLang="en-US"/>
          </a:p>
          <a:p>
            <a:pPr lvl="2"/>
            <a:r>
              <a:rPr lang="" altLang="en-US" sz="1600"/>
              <a:t>the actual files and folders you are working on/in</a:t>
            </a:r>
            <a:endParaRPr lang="" altLang="en-US"/>
          </a:p>
          <a:p>
            <a:pPr lvl="1"/>
            <a:r>
              <a:rPr lang="" altLang="en-US"/>
              <a:t>(stash)</a:t>
            </a:r>
            <a:endParaRPr lang="" altLang="en-US"/>
          </a:p>
          <a:p>
            <a:pPr lvl="2"/>
            <a:r>
              <a:rPr lang="" altLang="en-US" sz="1600"/>
              <a:t>save changes for later, or discard, can be “pop”’ed to applied again/merged</a:t>
            </a:r>
            <a:endParaRPr lang="" altLang="en-US"/>
          </a:p>
          <a:p>
            <a:pPr lvl="0"/>
            <a:r>
              <a:rPr lang="" altLang="en-US" sz="2000"/>
              <a:t>Branches persist through all phases, useful for testing/development/variations</a:t>
            </a:r>
            <a:endParaRPr lang="en-US" altLang="en-US"/>
          </a:p>
          <a:p>
            <a:pPr lvl="0"/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" y="253365"/>
            <a:ext cx="10715625" cy="6184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 basics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" altLang="en-US"/>
              <a:t>Most vital commands / keywords:</a:t>
            </a:r>
            <a:endParaRPr lang="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</a:t>
            </a:r>
            <a:r>
              <a:rPr lang="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init [name]</a:t>
            </a:r>
            <a:r>
              <a:rPr lang="en-US" altLang="en-US">
                <a:sym typeface="+mn-ea"/>
              </a:rPr>
              <a:t>: </a:t>
            </a:r>
            <a:r>
              <a:rPr lang="" altLang="en-US">
                <a:sym typeface="+mn-ea"/>
              </a:rPr>
              <a:t>create an empty repo. Easier to create repo on github.com if that’s where the origin will be, then clone it locally</a:t>
            </a:r>
            <a:endParaRPr lang="" altLang="en-US" b="1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" altLang="en-US" b="1">
                <a:latin typeface="FreeMono" panose="020F0409020205020404" charset="0"/>
                <a:cs typeface="FreeMono" panose="020F0409020205020404" charset="0"/>
              </a:rPr>
              <a:t>$ git clone [url]</a:t>
            </a:r>
            <a:r>
              <a:rPr lang="" altLang="en-US"/>
              <a:t>: clone/copy a repo from a remote</a:t>
            </a:r>
            <a:endParaRPr lang="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</a:t>
            </a:r>
            <a:r>
              <a:rPr lang="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status</a:t>
            </a:r>
            <a:r>
              <a:rPr lang="en-US" altLang="en-US">
                <a:sym typeface="+mn-ea"/>
              </a:rPr>
              <a:t>: </a:t>
            </a:r>
            <a:r>
              <a:rPr lang="" altLang="en-US">
                <a:sym typeface="+mn-ea"/>
              </a:rPr>
              <a:t>list changes not yet committed</a:t>
            </a:r>
            <a:endParaRPr lang="en-US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</a:t>
            </a:r>
            <a:r>
              <a:rPr lang="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checkout [v1.2]</a:t>
            </a:r>
            <a:r>
              <a:rPr lang="en-US" altLang="en-US">
                <a:sym typeface="+mn-ea"/>
              </a:rPr>
              <a:t>: </a:t>
            </a:r>
            <a:r>
              <a:rPr lang="" altLang="en-US">
                <a:sym typeface="+mn-ea"/>
              </a:rPr>
              <a:t>update WD to a specific branch/commit/tag/release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</a:t>
            </a:r>
            <a:r>
              <a:rPr lang="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add [file]</a:t>
            </a:r>
            <a:r>
              <a:rPr lang="en-US" altLang="en-US">
                <a:sym typeface="+mn-ea"/>
              </a:rPr>
              <a:t>: </a:t>
            </a:r>
            <a:r>
              <a:rPr lang="" altLang="en-US">
                <a:sym typeface="+mn-ea"/>
              </a:rPr>
              <a:t>add a file to the staging area (to be committed)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c</a:t>
            </a:r>
            <a:r>
              <a:rPr lang="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ommit -m [“message”]</a:t>
            </a:r>
            <a:r>
              <a:rPr lang="en-US" altLang="en-US">
                <a:sym typeface="+mn-ea"/>
              </a:rPr>
              <a:t>: </a:t>
            </a:r>
            <a:r>
              <a:rPr lang="" altLang="en-US">
                <a:sym typeface="+mn-ea"/>
              </a:rPr>
              <a:t>commit changes in staging area with message</a:t>
            </a:r>
            <a:endParaRPr lang="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fetch</a:t>
            </a:r>
            <a:r>
              <a:rPr lang="en-US" altLang="en-US">
                <a:sym typeface="+mn-ea"/>
              </a:rPr>
              <a:t>: check for changes on remote/origin without updating anything</a:t>
            </a:r>
            <a:endParaRPr lang="en-US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pull</a:t>
            </a:r>
            <a:r>
              <a:rPr lang="en-US" altLang="en-US">
                <a:sym typeface="+mn-ea"/>
              </a:rPr>
              <a:t>: get latest changes from remote/origin and update WD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</a:t>
            </a:r>
            <a:r>
              <a:rPr lang="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push</a:t>
            </a:r>
            <a:r>
              <a:rPr lang="en-US" altLang="en-US">
                <a:sym typeface="+mn-ea"/>
              </a:rPr>
              <a:t>: </a:t>
            </a:r>
            <a:r>
              <a:rPr lang="" altLang="en-US">
                <a:sym typeface="+mn-ea"/>
              </a:rPr>
              <a:t>push changes from local repo to remote/origin repo</a:t>
            </a:r>
            <a:endParaRPr lang="en-US" altLang="en-US"/>
          </a:p>
          <a:p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94310"/>
            <a:ext cx="9763125" cy="62388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92405" y="6433185"/>
            <a:ext cx="108737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" altLang="en-US">
                <a:sym typeface="+mn-ea"/>
              </a:rPr>
              <a:t>CLI </a:t>
            </a:r>
            <a:r>
              <a:rPr lang="en-US" altLang="en-US">
                <a:sym typeface="+mn-ea"/>
              </a:rPr>
              <a:t>cheat sheet here: </a:t>
            </a:r>
            <a:r>
              <a:rPr lang="en-US" altLang="en-US">
                <a:sym typeface="+mn-ea"/>
                <a:hlinkClick r:id="rId2" action="ppaction://hlinkfile"/>
              </a:rPr>
              <a:t>https://www.jrebel.com/system/files/git-cheat-sheet.pdf</a:t>
            </a:r>
            <a:r>
              <a:rPr lang="en-US" altLang="en-US">
                <a:sym typeface="+mn-ea"/>
              </a:rPr>
              <a:t> </a:t>
            </a:r>
            <a:r>
              <a:rPr lang="" altLang="en-US">
                <a:sym typeface="+mn-ea"/>
              </a:rPr>
              <a:t>(just use a GUI)</a:t>
            </a:r>
            <a:endParaRPr lang="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95415" y="5984240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pull</a:t>
            </a:r>
            <a:endParaRPr lang="" altLang="en-US"/>
          </a:p>
        </p:txBody>
      </p:sp>
      <p:sp>
        <p:nvSpPr>
          <p:cNvPr id="9" name="Rectangle 8"/>
          <p:cNvSpPr/>
          <p:nvPr/>
        </p:nvSpPr>
        <p:spPr>
          <a:xfrm>
            <a:off x="8000365" y="5876290"/>
            <a:ext cx="536575" cy="33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 GUI clients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Best visualised = use a GUI client!</a:t>
            </a:r>
            <a:endParaRPr lang="en-US" altLang="en-US"/>
          </a:p>
          <a:p>
            <a:r>
              <a:rPr lang="en-US" altLang="en-US">
                <a:sym typeface="+mn-ea"/>
              </a:rPr>
              <a:t>* github desktop (only windows+mac)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* gitkraken (best cross platform imo</a:t>
            </a:r>
            <a:r>
              <a:rPr lang="" altLang="en-US">
                <a:sym typeface="+mn-ea"/>
              </a:rPr>
              <a:t>, has nice extras, free pro version through the github student pack https://education.github.com/pack + others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r>
              <a:rPr lang="en-US" altLang="en-US">
                <a:sym typeface="+mn-ea"/>
              </a:rPr>
              <a:t>* SourceTree (cross platform, developed by Atlassian, same as Trello+Jira)</a:t>
            </a:r>
            <a:endParaRPr lang="en-US" altLang="en-US"/>
          </a:p>
          <a:p>
            <a:r>
              <a:rPr lang="en-US" altLang="en-US">
                <a:sym typeface="+mn-ea"/>
              </a:rPr>
              <a:t>* SmartGit (cross platform, also for SVN)</a:t>
            </a:r>
            <a:endParaRPr lang="en-US" altLang="en-US"/>
          </a:p>
          <a:p>
            <a:r>
              <a:rPr lang="en-US" altLang="en-US">
                <a:sym typeface="+mn-ea"/>
              </a:rPr>
              <a:t>sublime merge (sublime text is an awesome text editor)</a:t>
            </a:r>
            <a:endParaRPr lang="en-US" altLang="en-US"/>
          </a:p>
          <a:p>
            <a:r>
              <a:rPr lang="en-US" altLang="en-US">
                <a:sym typeface="+mn-ea"/>
              </a:rPr>
              <a:t>RStudio! (very basic)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* = </a:t>
            </a:r>
            <a:r>
              <a:rPr lang="en-US" altLang="en-US">
                <a:sym typeface="+mn-ea"/>
              </a:rPr>
              <a:t>supports pull requests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27940"/>
            <a:ext cx="10749280" cy="6802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32385"/>
            <a:ext cx="10843260" cy="677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 best practices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" altLang="en-US"/>
              <a:t>Make meaningful commit messages! </a:t>
            </a:r>
            <a:endParaRPr lang="" altLang="en-US"/>
          </a:p>
          <a:p>
            <a:pPr lvl="1"/>
            <a:r>
              <a:rPr lang="" altLang="en-US" sz="1800"/>
              <a:t>It’s a summary of certain changes</a:t>
            </a:r>
            <a:endParaRPr lang="" altLang="en-US"/>
          </a:p>
          <a:p>
            <a:pPr lvl="1"/>
            <a:r>
              <a:rPr lang="" altLang="en-US" sz="1800"/>
              <a:t>The problem/addition should be clear from the message, and keep different problems/additions in separate commits</a:t>
            </a:r>
            <a:endParaRPr lang="" altLang="en-US"/>
          </a:p>
          <a:p>
            <a:pPr lvl="1"/>
            <a:r>
              <a:rPr lang="" altLang="en-US"/>
              <a:t>fx “updated script” is meaningless, it’s obvious since you just committed, use instead: “added feature xx”, “fixed bug #10”, “changed default setting x to y” etc</a:t>
            </a:r>
            <a:endParaRPr lang="" altLang="en-US"/>
          </a:p>
          <a:p>
            <a:pPr lvl="0"/>
            <a:r>
              <a:rPr lang="" altLang="en-US"/>
              <a:t>Commit early, commit often!</a:t>
            </a:r>
            <a:endParaRPr lang="" altLang="en-US"/>
          </a:p>
          <a:p>
            <a:pPr lvl="1"/>
            <a:r>
              <a:rPr lang="" altLang="en-US" sz="1800"/>
              <a:t>Keep your collaborators and the rest of the world up to date</a:t>
            </a:r>
            <a:endParaRPr lang="" altLang="en-US"/>
          </a:p>
          <a:p>
            <a:pPr lvl="1"/>
            <a:r>
              <a:rPr lang="" altLang="en-US"/>
              <a:t>Break down larger changes into separate commits if possible, you don’t have to commit one file as one whole commit. It only takes a second to select particular lines related to a (one!) problem if using a git GUI app</a:t>
            </a:r>
            <a:endParaRPr lang="" altLang="en-US"/>
          </a:p>
          <a:p>
            <a:pPr lvl="0"/>
            <a:r>
              <a:rPr lang="" altLang="en-US"/>
              <a:t>Don’t commit half-done or untested work</a:t>
            </a:r>
            <a:endParaRPr lang="" altLang="en-US"/>
          </a:p>
          <a:p>
            <a:pPr lvl="1"/>
            <a:r>
              <a:rPr lang="" altLang="en-US"/>
              <a:t>Other people would love you for it</a:t>
            </a:r>
            <a:endParaRPr lang="" altLang="en-US"/>
          </a:p>
          <a:p>
            <a:pPr lvl="0"/>
            <a:r>
              <a:rPr lang="" altLang="en-US"/>
              <a:t>Undocumented software is useless to others! At minimum have a repository readme with usage, installation, features, examples, etc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3516</Words>
  <Application>WPS Presentation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Noto Sans CJK SC</vt:lpstr>
      <vt:lpstr>SimSun</vt:lpstr>
      <vt:lpstr>Noto Sans CJK JP</vt:lpstr>
      <vt:lpstr>DejaVu Serif</vt:lpstr>
      <vt:lpstr>Liberation Sans</vt:lpstr>
      <vt:lpstr>FreeSans</vt:lpstr>
      <vt:lpstr>FreeMono</vt:lpstr>
      <vt:lpstr>Courier 10 Pitch</vt:lpstr>
      <vt:lpstr>DejaVu Math TeX Gyre</vt:lpstr>
      <vt:lpstr>Bitstream Charter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kapper</dc:creator>
  <cp:lastModifiedBy>kapper</cp:lastModifiedBy>
  <cp:revision>7</cp:revision>
  <dcterms:created xsi:type="dcterms:W3CDTF">2020-04-08T11:13:01Z</dcterms:created>
  <dcterms:modified xsi:type="dcterms:W3CDTF">2020-04-08T11:13:01Z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