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36" y="10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5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9.png"/><Relationship Id="rId7" Type="http://schemas.openxmlformats.org/officeDocument/2006/relationships/image" Target="../media/image2.png"/><Relationship Id="rId12" Type="http://schemas.openxmlformats.org/officeDocument/2006/relationships/image" Target="../media/image20.svg"/><Relationship Id="rId17" Type="http://schemas.openxmlformats.org/officeDocument/2006/relationships/image" Target="../media/image7.png"/><Relationship Id="rId2" Type="http://schemas.openxmlformats.org/officeDocument/2006/relationships/hyperlink" Target="http://pptmon.com/" TargetMode="External"/><Relationship Id="rId16" Type="http://schemas.openxmlformats.org/officeDocument/2006/relationships/image" Target="../media/image22.svg"/><Relationship Id="rId20" Type="http://schemas.openxmlformats.org/officeDocument/2006/relationships/image" Target="../media/image8.sv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pptmon.com/" TargetMode="External"/><Relationship Id="rId15" Type="http://schemas.openxmlformats.org/officeDocument/2006/relationships/image" Target="../media/image6.png"/><Relationship Id="rId10" Type="http://schemas.openxmlformats.org/officeDocument/2006/relationships/image" Target="../media/image12.svg"/><Relationship Id="rId19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3.png"/><Relationship Id="rId14" Type="http://schemas.openxmlformats.org/officeDocument/2006/relationships/image" Target="../media/image6.svg"/><Relationship Id="rId22" Type="http://schemas.openxmlformats.org/officeDocument/2006/relationships/image" Target="../media/image1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01EA-210A-425D-B3D0-3A81114798D7}" type="datetimeFigureOut">
              <a:rPr lang="fa-IR" smtClean="0"/>
              <a:t>1446/11/10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2CFE-8B3D-4C15-982B-AAFD0EAADFA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1521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01EA-210A-425D-B3D0-3A81114798D7}" type="datetimeFigureOut">
              <a:rPr lang="fa-IR" smtClean="0"/>
              <a:t>1446/11/10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2CFE-8B3D-4C15-982B-AAFD0EAADFA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3698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01EA-210A-425D-B3D0-3A81114798D7}" type="datetimeFigureOut">
              <a:rPr lang="fa-IR" smtClean="0"/>
              <a:t>1446/11/10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2CFE-8B3D-4C15-982B-AAFD0EAADFA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4753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xmlns="" id="{378AC4CF-24BA-490F-BEAD-6C231587B5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xmlns="" id="{79B352F9-B34B-4B15-8FEC-ADF5A3480BD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xmlns="" id="{72934098-0B17-4030-A1B0-CFCBC2C1EC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21682" b="55368"/>
          <a:stretch/>
        </p:blipFill>
        <p:spPr>
          <a:xfrm>
            <a:off x="10097789" y="6276080"/>
            <a:ext cx="1021114" cy="581920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xmlns="" id="{984A04BB-F7BB-468F-BEA2-0C251388A3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t="59682" r="19517"/>
          <a:stretch/>
        </p:blipFill>
        <p:spPr>
          <a:xfrm>
            <a:off x="528305" y="-1"/>
            <a:ext cx="1057184" cy="529595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xmlns="" id="{3F27A8C4-975A-4CD8-963E-A9983EA26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r="61601"/>
          <a:stretch/>
        </p:blipFill>
        <p:spPr>
          <a:xfrm>
            <a:off x="11914403" y="4735726"/>
            <a:ext cx="277597" cy="720524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xmlns="" id="{6A317379-2DC7-44AB-8413-C23E90FE8C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r="36710"/>
          <a:stretch/>
        </p:blipFill>
        <p:spPr>
          <a:xfrm>
            <a:off x="11740523" y="5142868"/>
            <a:ext cx="451478" cy="713343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xmlns="" id="{8CB9453E-5F9D-41B7-9890-2C986936C3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t="67665" r="57859"/>
          <a:stretch/>
        </p:blipFill>
        <p:spPr>
          <a:xfrm>
            <a:off x="1450622" y="-1"/>
            <a:ext cx="488245" cy="374627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xmlns="" id="{71FE0096-29CE-486B-BFC2-5FCC5BC2EC9E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1504250" y="164972"/>
            <a:ext cx="472545" cy="1107528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xmlns="" id="{EBAC3DB5-E339-4F77-BD1D-9257792E562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278167" y="5994400"/>
            <a:ext cx="698628" cy="698628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xmlns="" id="{105B712B-99A0-4B36-8DDB-47BF6BC68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rcRect b="44956"/>
          <a:stretch/>
        </p:blipFill>
        <p:spPr>
          <a:xfrm>
            <a:off x="0" y="6276080"/>
            <a:ext cx="1057184" cy="581920"/>
          </a:xfrm>
          <a:prstGeom prst="rect">
            <a:avLst/>
          </a:prstGeom>
        </p:spPr>
      </p:pic>
      <p:sp>
        <p:nvSpPr>
          <p:cNvPr id="17" name="자유형: 도형 16">
            <a:extLst>
              <a:ext uri="{FF2B5EF4-FFF2-40B4-BE49-F238E27FC236}">
                <a16:creationId xmlns:a16="http://schemas.microsoft.com/office/drawing/2014/main" xmlns="" id="{ED951F91-C4B8-4DF4-9AF5-11F28F434D19}"/>
              </a:ext>
            </a:extLst>
          </p:cNvPr>
          <p:cNvSpPr/>
          <p:nvPr userDrawn="1"/>
        </p:nvSpPr>
        <p:spPr>
          <a:xfrm>
            <a:off x="10431811" y="6169862"/>
            <a:ext cx="1029990" cy="688138"/>
          </a:xfrm>
          <a:custGeom>
            <a:avLst/>
            <a:gdLst>
              <a:gd name="connsiteX0" fmla="*/ 2354719 w 3076867"/>
              <a:gd name="connsiteY0" fmla="*/ 0 h 2055661"/>
              <a:gd name="connsiteX1" fmla="*/ 2865352 w 3076867"/>
              <a:gd name="connsiteY1" fmla="*/ 211516 h 2055661"/>
              <a:gd name="connsiteX2" fmla="*/ 2865352 w 3076867"/>
              <a:gd name="connsiteY2" fmla="*/ 1232784 h 2055661"/>
              <a:gd name="connsiteX3" fmla="*/ 2042528 w 3076867"/>
              <a:gd name="connsiteY3" fmla="*/ 2055661 h 2055661"/>
              <a:gd name="connsiteX4" fmla="*/ 0 w 3076867"/>
              <a:gd name="connsiteY4" fmla="*/ 2055661 h 2055661"/>
              <a:gd name="connsiteX5" fmla="*/ 1844085 w 3076867"/>
              <a:gd name="connsiteY5" fmla="*/ 211516 h 2055661"/>
              <a:gd name="connsiteX6" fmla="*/ 2354719 w 3076867"/>
              <a:gd name="connsiteY6" fmla="*/ 0 h 205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6867" h="2055661">
                <a:moveTo>
                  <a:pt x="2354719" y="0"/>
                </a:moveTo>
                <a:cubicBezTo>
                  <a:pt x="2539530" y="0"/>
                  <a:pt x="2724342" y="70505"/>
                  <a:pt x="2865352" y="211516"/>
                </a:cubicBezTo>
                <a:cubicBezTo>
                  <a:pt x="3147373" y="493537"/>
                  <a:pt x="3147373" y="950762"/>
                  <a:pt x="2865352" y="1232784"/>
                </a:cubicBezTo>
                <a:lnTo>
                  <a:pt x="2042528" y="2055661"/>
                </a:lnTo>
                <a:lnTo>
                  <a:pt x="0" y="2055661"/>
                </a:lnTo>
                <a:lnTo>
                  <a:pt x="1844085" y="211516"/>
                </a:lnTo>
                <a:cubicBezTo>
                  <a:pt x="1985096" y="70505"/>
                  <a:pt x="2169907" y="0"/>
                  <a:pt x="2354719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000"/>
                </a:schemeClr>
              </a:gs>
            </a:gsLst>
            <a:lin ang="8100000" scaled="1"/>
          </a:gradFill>
          <a:ln w="626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xmlns="" id="{B6AE628A-7BD0-47C0-A353-82DE90A41ECE}"/>
              </a:ext>
            </a:extLst>
          </p:cNvPr>
          <p:cNvSpPr/>
          <p:nvPr userDrawn="1"/>
        </p:nvSpPr>
        <p:spPr>
          <a:xfrm>
            <a:off x="545241" y="5994400"/>
            <a:ext cx="912454" cy="863600"/>
          </a:xfrm>
          <a:custGeom>
            <a:avLst/>
            <a:gdLst>
              <a:gd name="connsiteX0" fmla="*/ 1514642 w 1574266"/>
              <a:gd name="connsiteY0" fmla="*/ 0 h 1489978"/>
              <a:gd name="connsiteX1" fmla="*/ 1556779 w 1574266"/>
              <a:gd name="connsiteY1" fmla="*/ 17487 h 1489978"/>
              <a:gd name="connsiteX2" fmla="*/ 1556779 w 1574266"/>
              <a:gd name="connsiteY2" fmla="*/ 101807 h 1489978"/>
              <a:gd name="connsiteX3" fmla="*/ 168668 w 1574266"/>
              <a:gd name="connsiteY3" fmla="*/ 1489978 h 1489978"/>
              <a:gd name="connsiteX4" fmla="*/ 0 w 1574266"/>
              <a:gd name="connsiteY4" fmla="*/ 1489978 h 1489978"/>
              <a:gd name="connsiteX5" fmla="*/ 1472459 w 1574266"/>
              <a:gd name="connsiteY5" fmla="*/ 17487 h 1489978"/>
              <a:gd name="connsiteX6" fmla="*/ 1514642 w 1574266"/>
              <a:gd name="connsiteY6" fmla="*/ 0 h 148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4266" h="1489978">
                <a:moveTo>
                  <a:pt x="1514642" y="0"/>
                </a:moveTo>
                <a:cubicBezTo>
                  <a:pt x="1529901" y="0"/>
                  <a:pt x="1545152" y="5829"/>
                  <a:pt x="1556779" y="17487"/>
                </a:cubicBezTo>
                <a:cubicBezTo>
                  <a:pt x="1580095" y="40803"/>
                  <a:pt x="1580095" y="78553"/>
                  <a:pt x="1556779" y="101807"/>
                </a:cubicBezTo>
                <a:lnTo>
                  <a:pt x="168668" y="1489978"/>
                </a:lnTo>
                <a:lnTo>
                  <a:pt x="0" y="1489978"/>
                </a:lnTo>
                <a:lnTo>
                  <a:pt x="1472459" y="17487"/>
                </a:lnTo>
                <a:cubicBezTo>
                  <a:pt x="1484117" y="5829"/>
                  <a:pt x="1499383" y="0"/>
                  <a:pt x="1514642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4000"/>
                </a:schemeClr>
              </a:gs>
            </a:gsLst>
            <a:lin ang="81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7D958D16-418E-45EC-9522-7F2B14F452F6}"/>
              </a:ext>
            </a:extLst>
          </p:cNvPr>
          <p:cNvSpPr/>
          <p:nvPr userDrawn="1"/>
        </p:nvSpPr>
        <p:spPr>
          <a:xfrm>
            <a:off x="11348473" y="5541537"/>
            <a:ext cx="843527" cy="905726"/>
          </a:xfrm>
          <a:custGeom>
            <a:avLst/>
            <a:gdLst>
              <a:gd name="connsiteX0" fmla="*/ 1398807 w 1398807"/>
              <a:gd name="connsiteY0" fmla="*/ 0 h 1501950"/>
              <a:gd name="connsiteX1" fmla="*/ 1398807 w 1398807"/>
              <a:gd name="connsiteY1" fmla="*/ 206386 h 1501950"/>
              <a:gd name="connsiteX2" fmla="*/ 124568 w 1398807"/>
              <a:gd name="connsiteY2" fmla="*/ 1480578 h 1501950"/>
              <a:gd name="connsiteX3" fmla="*/ 21373 w 1398807"/>
              <a:gd name="connsiteY3" fmla="*/ 1480578 h 1501950"/>
              <a:gd name="connsiteX4" fmla="*/ 21373 w 1398807"/>
              <a:gd name="connsiteY4" fmla="*/ 1377383 h 150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8807" h="1501950">
                <a:moveTo>
                  <a:pt x="1398807" y="0"/>
                </a:moveTo>
                <a:lnTo>
                  <a:pt x="1398807" y="206386"/>
                </a:lnTo>
                <a:lnTo>
                  <a:pt x="124568" y="1480578"/>
                </a:lnTo>
                <a:cubicBezTo>
                  <a:pt x="96071" y="1509075"/>
                  <a:pt x="49871" y="1509075"/>
                  <a:pt x="21373" y="1480578"/>
                </a:cubicBezTo>
                <a:cubicBezTo>
                  <a:pt x="-7124" y="1452081"/>
                  <a:pt x="-7124" y="1405881"/>
                  <a:pt x="21373" y="1377383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7000"/>
                </a:schemeClr>
              </a:gs>
              <a:gs pos="100000">
                <a:schemeClr val="bg1">
                  <a:alpha val="0"/>
                </a:schemeClr>
              </a:gs>
            </a:gsLst>
            <a:lin ang="81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xmlns="" id="{044ED0FE-741F-492D-BA39-0663949A6203}"/>
              </a:ext>
            </a:extLst>
          </p:cNvPr>
          <p:cNvSpPr/>
          <p:nvPr userDrawn="1"/>
        </p:nvSpPr>
        <p:spPr>
          <a:xfrm>
            <a:off x="11062963" y="0"/>
            <a:ext cx="1129037" cy="1715133"/>
          </a:xfrm>
          <a:custGeom>
            <a:avLst/>
            <a:gdLst>
              <a:gd name="connsiteX0" fmla="*/ 1967445 w 1967445"/>
              <a:gd name="connsiteY0" fmla="*/ 0 h 2988768"/>
              <a:gd name="connsiteX1" fmla="*/ 1967445 w 1967445"/>
              <a:gd name="connsiteY1" fmla="*/ 2042607 h 2988768"/>
              <a:gd name="connsiteX2" fmla="*/ 1232847 w 1967445"/>
              <a:gd name="connsiteY2" fmla="*/ 2777253 h 2988768"/>
              <a:gd name="connsiteX3" fmla="*/ 211517 w 1967445"/>
              <a:gd name="connsiteY3" fmla="*/ 2777253 h 2988768"/>
              <a:gd name="connsiteX4" fmla="*/ 211517 w 1967445"/>
              <a:gd name="connsiteY4" fmla="*/ 1755985 h 298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7445" h="2988768">
                <a:moveTo>
                  <a:pt x="1967445" y="0"/>
                </a:moveTo>
                <a:lnTo>
                  <a:pt x="1967445" y="2042607"/>
                </a:lnTo>
                <a:lnTo>
                  <a:pt x="1232847" y="2777253"/>
                </a:lnTo>
                <a:cubicBezTo>
                  <a:pt x="950826" y="3059274"/>
                  <a:pt x="493538" y="3059274"/>
                  <a:pt x="211517" y="2777253"/>
                </a:cubicBezTo>
                <a:cubicBezTo>
                  <a:pt x="-70505" y="2495231"/>
                  <a:pt x="-70505" y="2038007"/>
                  <a:pt x="211517" y="175598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4000"/>
                </a:schemeClr>
              </a:gs>
              <a:gs pos="100000">
                <a:schemeClr val="bg1">
                  <a:alpha val="0"/>
                </a:schemeClr>
              </a:gs>
            </a:gsLst>
            <a:lin ang="8100000" scaled="1"/>
          </a:gradFill>
          <a:ln w="626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그림 개체 틀 8">
            <a:extLst>
              <a:ext uri="{FF2B5EF4-FFF2-40B4-BE49-F238E27FC236}">
                <a16:creationId xmlns:a16="http://schemas.microsoft.com/office/drawing/2014/main" xmlns="" id="{3844F2EB-CB03-4D62-B985-A07406F8FA0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92931" y="674688"/>
            <a:ext cx="6746582" cy="4597400"/>
          </a:xfrm>
          <a:prstGeom prst="roundRect">
            <a:avLst>
              <a:gd name="adj" fmla="val 100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84483" y="80130"/>
            <a:ext cx="5225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75A7E3FE-532E-4C40-940F-928ED117CABF}" type="slidenum">
              <a:rPr lang="fa-IR" smtClean="0">
                <a:solidFill>
                  <a:schemeClr val="bg1"/>
                </a:solidFill>
              </a:rPr>
              <a:t>‹#›</a:t>
            </a:fld>
            <a:endParaRPr lang="fa-I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07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01EA-210A-425D-B3D0-3A81114798D7}" type="datetimeFigureOut">
              <a:rPr lang="fa-IR" smtClean="0"/>
              <a:t>1446/11/10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2CFE-8B3D-4C15-982B-AAFD0EAADFA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3790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01EA-210A-425D-B3D0-3A81114798D7}" type="datetimeFigureOut">
              <a:rPr lang="fa-IR" smtClean="0"/>
              <a:t>1446/11/10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2CFE-8B3D-4C15-982B-AAFD0EAADFA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7263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01EA-210A-425D-B3D0-3A81114798D7}" type="datetimeFigureOut">
              <a:rPr lang="fa-IR" smtClean="0"/>
              <a:t>1446/11/10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2CFE-8B3D-4C15-982B-AAFD0EAADFA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5432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01EA-210A-425D-B3D0-3A81114798D7}" type="datetimeFigureOut">
              <a:rPr lang="fa-IR" smtClean="0"/>
              <a:t>1446/11/10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2CFE-8B3D-4C15-982B-AAFD0EAADFA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2428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01EA-210A-425D-B3D0-3A81114798D7}" type="datetimeFigureOut">
              <a:rPr lang="fa-IR" smtClean="0"/>
              <a:t>1446/11/10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2CFE-8B3D-4C15-982B-AAFD0EAADFA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0105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01EA-210A-425D-B3D0-3A81114798D7}" type="datetimeFigureOut">
              <a:rPr lang="fa-IR" smtClean="0"/>
              <a:t>1446/11/10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2CFE-8B3D-4C15-982B-AAFD0EAADFA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5762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01EA-210A-425D-B3D0-3A81114798D7}" type="datetimeFigureOut">
              <a:rPr lang="fa-IR" smtClean="0"/>
              <a:t>1446/11/10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2CFE-8B3D-4C15-982B-AAFD0EAADFA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8511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01EA-210A-425D-B3D0-3A81114798D7}" type="datetimeFigureOut">
              <a:rPr lang="fa-IR" smtClean="0"/>
              <a:t>1446/11/10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2CFE-8B3D-4C15-982B-AAFD0EAADFA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4665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01EA-210A-425D-B3D0-3A81114798D7}" type="datetimeFigureOut">
              <a:rPr lang="fa-IR" smtClean="0"/>
              <a:t>1446/11/10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2CFE-8B3D-4C15-982B-AAFD0EAADFA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3596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96350"/>
              </p:ext>
            </p:extLst>
          </p:nvPr>
        </p:nvGraphicFramePr>
        <p:xfrm>
          <a:off x="-1" y="0"/>
          <a:ext cx="12254082" cy="6922508"/>
        </p:xfrm>
        <a:graphic>
          <a:graphicData uri="http://schemas.openxmlformats.org/drawingml/2006/table">
            <a:tbl>
              <a:tblPr firstRow="1" firstCol="1" bandRow="1"/>
              <a:tblGrid>
                <a:gridCol w="2260640">
                  <a:extLst>
                    <a:ext uri="{9D8B030D-6E8A-4147-A177-3AD203B41FA5}">
                      <a16:colId xmlns:a16="http://schemas.microsoft.com/office/drawing/2014/main" xmlns="" val="3689709770"/>
                    </a:ext>
                  </a:extLst>
                </a:gridCol>
                <a:gridCol w="2346195">
                  <a:extLst>
                    <a:ext uri="{9D8B030D-6E8A-4147-A177-3AD203B41FA5}">
                      <a16:colId xmlns:a16="http://schemas.microsoft.com/office/drawing/2014/main" xmlns="" val="3843716040"/>
                    </a:ext>
                  </a:extLst>
                </a:gridCol>
                <a:gridCol w="1484025">
                  <a:extLst>
                    <a:ext uri="{9D8B030D-6E8A-4147-A177-3AD203B41FA5}">
                      <a16:colId xmlns:a16="http://schemas.microsoft.com/office/drawing/2014/main" xmlns="" val="1192346141"/>
                    </a:ext>
                  </a:extLst>
                </a:gridCol>
                <a:gridCol w="67222">
                  <a:extLst>
                    <a:ext uri="{9D8B030D-6E8A-4147-A177-3AD203B41FA5}">
                      <a16:colId xmlns:a16="http://schemas.microsoft.com/office/drawing/2014/main" xmlns="" val="3708137993"/>
                    </a:ext>
                  </a:extLst>
                </a:gridCol>
                <a:gridCol w="1193075"/>
                <a:gridCol w="2551612">
                  <a:extLst>
                    <a:ext uri="{9D8B030D-6E8A-4147-A177-3AD203B41FA5}">
                      <a16:colId xmlns:a16="http://schemas.microsoft.com/office/drawing/2014/main" xmlns="" val="2312425341"/>
                    </a:ext>
                  </a:extLst>
                </a:gridCol>
                <a:gridCol w="2351313">
                  <a:extLst>
                    <a:ext uri="{9D8B030D-6E8A-4147-A177-3AD203B41FA5}">
                      <a16:colId xmlns:a16="http://schemas.microsoft.com/office/drawing/2014/main" xmlns="" val="2573994331"/>
                    </a:ext>
                  </a:extLst>
                </a:gridCol>
              </a:tblGrid>
              <a:tr h="806589">
                <a:tc gridSpan="7">
                  <a:txBody>
                    <a:bodyPr/>
                    <a:lstStyle/>
                    <a:p>
                      <a:pPr marL="0" algn="ctr" defTabSz="914400" rtl="1" eaLnBrk="1" latinLnBrk="1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fa-IR" sz="2000" b="1" kern="0" spc="-150" dirty="0" smtClean="0">
                        <a:ln w="11430"/>
                        <a:solidFill>
                          <a:schemeClr val="tx1"/>
                        </a:solidFill>
                        <a:effectLst>
                          <a:glow rad="228600">
                            <a:srgbClr val="FFFFFF"/>
                          </a:glow>
                          <a:outerShdw blurRad="76200" dist="50800" dir="5400000" algn="tl" rotWithShape="0">
                            <a:srgbClr val="000000">
                              <a:alpha val="65000"/>
                            </a:srgbClr>
                          </a:outerShdw>
                        </a:effectLst>
                        <a:latin typeface="IranNastaliq" pitchFamily="18" charset="0"/>
                        <a:ea typeface="+mn-ea"/>
                        <a:cs typeface="B Kamran" pitchFamily="2" charset="-78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EA9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mbria" panose="02040503050406030204" pitchFamily="18" charset="0"/>
                        <a:ea typeface="MS Mincho"/>
                        <a:cs typeface="Arial" panose="020B0604020202020204" pitchFamily="34" charset="0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764926"/>
                  </a:ext>
                </a:extLst>
              </a:tr>
              <a:tr h="405586">
                <a:tc gridSpan="4">
                  <a:txBody>
                    <a:bodyPr/>
                    <a:lstStyle/>
                    <a:p>
                      <a:pPr marL="0" algn="r" defTabSz="914400" rtl="1" eaLnBrk="1" latinLnBrk="1" hangingPunct="1">
                        <a:spcAft>
                          <a:spcPts val="0"/>
                        </a:spcAft>
                      </a:pP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استان: </a:t>
                      </a:r>
                      <a:r>
                        <a:rPr lang="fa-IR" sz="800" b="1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  تهران</a:t>
                      </a:r>
                      <a:endParaRPr lang="fa-IR" sz="800" b="1" u="non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B Titr" pitchFamily="2" charset="-78"/>
                      </a:endParaRPr>
                    </a:p>
                    <a:p>
                      <a:pPr marL="0" algn="r" defTabSz="914400" rtl="1" eaLnBrk="1" latinLnBrk="1" hangingPunct="1">
                        <a:spcAft>
                          <a:spcPts val="0"/>
                        </a:spcAft>
                      </a:pP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شهرستان/منطقه/ناحیه: </a:t>
                      </a: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تهران</a:t>
                      </a:r>
                      <a:r>
                        <a:rPr lang="fa-IR" sz="800" b="1" u="none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 منطقه 2</a:t>
                      </a:r>
                      <a:endParaRPr lang="fa-IR" sz="800" b="1" u="non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B Titr" pitchFamily="2" charset="-78"/>
                      </a:endParaRPr>
                    </a:p>
                    <a:p>
                      <a:pPr marL="0" algn="r" defTabSz="914400" rtl="1" eaLnBrk="1" latinLnBrk="1" hangingPunct="1">
                        <a:spcAft>
                          <a:spcPts val="0"/>
                        </a:spcAft>
                      </a:pP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عنوان </a:t>
                      </a: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طرح:تارنما فروش‌گاه اینترنتی دیجیمارک          </a:t>
                      </a: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نوع طرح : تولیدی </a:t>
                      </a: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  <a:sym typeface="Wingdings" panose="05000000000000000000" pitchFamily="2" charset="2"/>
                        </a:rPr>
                        <a:t></a:t>
                      </a: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      خدماتی</a:t>
                      </a:r>
                      <a:r>
                        <a:rPr lang="fa-IR" sz="11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  <a:sym typeface="Wingdings" panose="05000000000000000000" pitchFamily="2" charset="2"/>
                        </a:rPr>
                        <a:t></a:t>
                      </a:r>
                      <a:endParaRPr lang="fa-IR" sz="1100" b="1" u="non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B Titr" pitchFamily="2" charset="-78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1" eaLnBrk="1" latinLnBrk="1" hangingPunct="1">
                        <a:spcAft>
                          <a:spcPts val="0"/>
                        </a:spcAft>
                      </a:pPr>
                      <a:endParaRPr lang="en-US" sz="1400" b="1" u="sng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B Nazanin" panose="00000400000000000000" pitchFamily="2" charset="-78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1" eaLnBrk="1" latinLnBrk="1" hangingPunct="1">
                        <a:spcAft>
                          <a:spcPts val="0"/>
                        </a:spcAft>
                      </a:pPr>
                      <a:endParaRPr lang="en-US" sz="1400" b="1" u="sng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B Nazanin" panose="00000400000000000000" pitchFamily="2" charset="-78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r" defTabSz="914400" rtl="1" eaLnBrk="1" latinLnBrk="1" hangingPunct="1">
                        <a:spcAft>
                          <a:spcPts val="0"/>
                        </a:spcAft>
                      </a:pP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مشخصات دانش آموز / اعضای گروه دانش آموزی :</a:t>
                      </a:r>
                    </a:p>
                    <a:p>
                      <a:pPr marL="0" algn="r" defTabSz="914400" rtl="1" eaLnBrk="1" latinLnBrk="1" hangingPunct="1">
                        <a:spcAft>
                          <a:spcPts val="0"/>
                        </a:spcAft>
                        <a:tabLst>
                          <a:tab pos="185738" algn="l"/>
                        </a:tabLst>
                      </a:pP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1-	نام و نام خانوادگي: </a:t>
                      </a: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سید کسری حسینی </a:t>
                      </a: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کدملی: </a:t>
                      </a: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0152380949    </a:t>
                      </a: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شماره همراه: </a:t>
                      </a: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09911996318  </a:t>
                      </a: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پایه تحصیلی</a:t>
                      </a: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:.  نهم</a:t>
                      </a:r>
                      <a:endParaRPr lang="fa-IR" sz="800" b="1" u="non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B Titr" pitchFamily="2" charset="-78"/>
                      </a:endParaRPr>
                    </a:p>
                    <a:p>
                      <a:pPr marL="0" algn="r" defTabSz="914400" rtl="1" eaLnBrk="1" latinLnBrk="1" hangingPunct="1">
                        <a:spcAft>
                          <a:spcPts val="0"/>
                        </a:spcAft>
                        <a:tabLst>
                          <a:tab pos="185738" algn="l"/>
                        </a:tabLst>
                      </a:pP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2-	نام و نام خانوادگي: </a:t>
                      </a: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سامیار مطیع         </a:t>
                      </a: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کدملی: </a:t>
                      </a: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0152360239     </a:t>
                      </a: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شماره همراه: </a:t>
                      </a: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09023975637  </a:t>
                      </a: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پایه تحصیلی</a:t>
                      </a:r>
                      <a:r>
                        <a:rPr lang="fa-IR" sz="800" b="1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Titr" pitchFamily="2" charset="-78"/>
                        </a:rPr>
                        <a:t>:  نهم</a:t>
                      </a:r>
                      <a:endParaRPr lang="fa-IR" sz="800" b="1" u="non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B Titr" pitchFamily="2" charset="-78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1" eaLnBrk="1" latinLnBrk="1" hangingPunct="1">
                        <a:spcAft>
                          <a:spcPts val="0"/>
                        </a:spcAft>
                      </a:pPr>
                      <a:endParaRPr lang="en-US" sz="1400" b="1" u="sng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B Nazanin" panose="00000400000000000000" pitchFamily="2" charset="-78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r" defTabSz="914400" rtl="1" eaLnBrk="1" latinLnBrk="1" hangingPunct="1">
                        <a:spcAft>
                          <a:spcPts val="0"/>
                        </a:spcAft>
                      </a:pPr>
                      <a:endParaRPr lang="en-US" sz="1400" b="1" u="sng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B Nazanin" panose="00000400000000000000" pitchFamily="2" charset="-78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15993">
                <a:tc>
                  <a:txBody>
                    <a:bodyPr/>
                    <a:lstStyle/>
                    <a:p>
                      <a:pPr marL="0" algn="r" defTabSz="914400" rtl="1" eaLnBrk="1" latinLnBrk="1" hangingPunct="1">
                        <a:spcAft>
                          <a:spcPts val="0"/>
                        </a:spcAft>
                      </a:pPr>
                      <a:r>
                        <a:rPr lang="ar-SA" sz="1400" b="1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Nazanin" panose="00000400000000000000" pitchFamily="2" charset="-78"/>
                        </a:rPr>
                        <a:t>شرکای کلیدی</a:t>
                      </a:r>
                      <a:endParaRPr lang="en-US" sz="1400" b="1" u="sng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B Nazanin" panose="00000400000000000000" pitchFamily="2" charset="-78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1" hangingPunct="1">
                        <a:spcAft>
                          <a:spcPts val="0"/>
                        </a:spcAft>
                      </a:pPr>
                      <a:r>
                        <a:rPr lang="ar-SA" sz="1400" b="1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Nazanin" panose="00000400000000000000" pitchFamily="2" charset="-78"/>
                        </a:rPr>
                        <a:t>فعالیت‌های کلیدی</a:t>
                      </a:r>
                      <a:endParaRPr lang="en-US" sz="1400" b="1" u="sng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B Nazanin" panose="00000400000000000000" pitchFamily="2" charset="-78"/>
                      </a:endParaRPr>
                    </a:p>
                    <a:p>
                      <a:pPr marL="0" algn="r" defTabSz="914400" rtl="1" eaLnBrk="1" latinLnBrk="1" hangingPunct="1">
                        <a:spcAft>
                          <a:spcPts val="0"/>
                        </a:spcAft>
                      </a:pPr>
                      <a:r>
                        <a:rPr lang="en-GB" sz="1400" b="1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Nazanin" panose="00000400000000000000" pitchFamily="2" charset="-78"/>
                        </a:rPr>
                        <a:t> </a:t>
                      </a:r>
                      <a:endParaRPr lang="en-US" sz="1400" b="1" u="sng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B Nazanin" panose="00000400000000000000" pitchFamily="2" charset="-78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r" defTabSz="914400" rtl="1" eaLnBrk="1" latinLnBrk="1" hangingPunct="1">
                        <a:spcAft>
                          <a:spcPts val="0"/>
                        </a:spcAft>
                      </a:pPr>
                      <a:r>
                        <a:rPr lang="ar-SA" sz="1400" b="1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Nazanin" panose="00000400000000000000" pitchFamily="2" charset="-78"/>
                        </a:rPr>
                        <a:t>ارزش پیشنهادی</a:t>
                      </a:r>
                      <a:endParaRPr lang="en-US" sz="1400" b="1" u="sng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B Nazanin" panose="00000400000000000000" pitchFamily="2" charset="-78"/>
                      </a:endParaRPr>
                    </a:p>
                    <a:p>
                      <a:pPr marL="0" algn="r" defTabSz="914400" rtl="1" eaLnBrk="1" latinLnBrk="1" hangingPunct="1">
                        <a:spcAft>
                          <a:spcPts val="0"/>
                        </a:spcAft>
                      </a:pPr>
                      <a:r>
                        <a:rPr lang="en-GB" sz="1400" b="1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Nazanin" panose="00000400000000000000" pitchFamily="2" charset="-78"/>
                        </a:rPr>
                        <a:t> </a:t>
                      </a:r>
                      <a:endParaRPr lang="en-US" sz="1400" b="1" u="sng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B Nazanin" panose="00000400000000000000" pitchFamily="2" charset="-78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1" hangingPunct="1">
                        <a:spcAft>
                          <a:spcPts val="0"/>
                        </a:spcAft>
                      </a:pPr>
                      <a:r>
                        <a:rPr lang="ar-SA" sz="1400" b="1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Nazanin" panose="00000400000000000000" pitchFamily="2" charset="-78"/>
                        </a:rPr>
                        <a:t>ارتباط با مشتری </a:t>
                      </a:r>
                      <a:endParaRPr lang="en-US" sz="1400" b="1" u="sng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B Nazanin" panose="00000400000000000000" pitchFamily="2" charset="-78"/>
                      </a:endParaRPr>
                    </a:p>
                    <a:p>
                      <a:pPr marL="0" algn="r" defTabSz="914400" rtl="1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Nazanin" panose="00000400000000000000" pitchFamily="2" charset="-78"/>
                        </a:rPr>
                        <a:t> </a:t>
                      </a: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1" hangingPunct="1">
                        <a:spcAft>
                          <a:spcPts val="0"/>
                        </a:spcAft>
                      </a:pPr>
                      <a:r>
                        <a:rPr lang="ar-SA" sz="1400" b="1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Nazanin" panose="00000400000000000000" pitchFamily="2" charset="-78"/>
                        </a:rPr>
                        <a:t>بخش‌های مشتری</a:t>
                      </a:r>
                      <a:endParaRPr lang="en-US" sz="1400" b="1" u="sng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B Nazanin" panose="00000400000000000000" pitchFamily="2" charset="-78"/>
                      </a:endParaRPr>
                    </a:p>
                    <a:p>
                      <a:pPr marL="0" algn="r" defTabSz="914400" rtl="1" eaLnBrk="1" latinLnBrk="1" hangingPunct="1">
                        <a:spcAft>
                          <a:spcPts val="0"/>
                        </a:spcAft>
                      </a:pPr>
                      <a:r>
                        <a:rPr lang="en-GB" sz="1400" b="1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Nazanin" panose="00000400000000000000" pitchFamily="2" charset="-78"/>
                        </a:rPr>
                        <a:t> </a:t>
                      </a:r>
                      <a:endParaRPr lang="en-US" sz="1400" b="1" u="sng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B Nazanin" panose="00000400000000000000" pitchFamily="2" charset="-78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3027230"/>
                  </a:ext>
                </a:extLst>
              </a:tr>
              <a:tr h="1503884">
                <a:tc rowSpan="3"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 </a:t>
                      </a:r>
                      <a:endParaRPr lang="fa-IR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a-IR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a-IR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شرکت‌های پست و ارسال مرسوله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 فروشندگان یا تولیدکنندگان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 سرمایه‌گذاران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 بانک </a:t>
                      </a:r>
                      <a:endParaRPr lang="en-US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algn="l" rtl="1">
                        <a:spcAft>
                          <a:spcPts val="0"/>
                        </a:spcAft>
                      </a:pPr>
                      <a:r>
                        <a:rPr lang="fa-IR" sz="200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 </a:t>
                      </a:r>
                      <a:r>
                        <a:rPr lang="fa-IR" sz="200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	</a:t>
                      </a: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a-IR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a-IR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a-IR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 تامین کردن محصولات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 ارسال محصولات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 تبلیغات و بازاریابی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 تامین محتوا </a:t>
                      </a:r>
                      <a:endParaRPr lang="en-US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algn="r" rtl="1">
                        <a:spcAft>
                          <a:spcPts val="0"/>
                        </a:spcAft>
                      </a:pP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fa-IR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مقایسه قیمت</a:t>
                      </a:r>
                      <a:endParaRPr lang="en-US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نمایش تصویر محصول</a:t>
                      </a:r>
                      <a:endParaRPr lang="en-US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نمایش توضیحات </a:t>
                      </a:r>
                      <a:endParaRPr lang="en-US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تخفیف محصولات</a:t>
                      </a:r>
                      <a:endParaRPr lang="en-US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محصولات(قیمت، برند، تخفیف و ...)</a:t>
                      </a:r>
                      <a:endParaRPr lang="en-US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واکنش گرا بودن</a:t>
                      </a:r>
                      <a:endParaRPr lang="en-US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دارای حالت شب و روز</a:t>
                      </a:r>
                    </a:p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سادگی و کم حجم بودن</a:t>
                      </a:r>
                      <a:endParaRPr lang="en-US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algn="ctr" rtl="1">
                        <a:spcAft>
                          <a:spcPts val="0"/>
                        </a:spcAft>
                      </a:pPr>
                      <a:endParaRPr lang="en-US" sz="1050" b="1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پشتیبانی</a:t>
                      </a:r>
                      <a:r>
                        <a:rPr lang="fa-IR" sz="1050" b="1" kern="1200" baseline="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 تلفنی</a:t>
                      </a:r>
                      <a:endParaRPr lang="en-US" sz="1050" b="1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endParaRPr lang="fa-IR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algn="ctr" rtl="1">
                        <a:spcAft>
                          <a:spcPts val="0"/>
                        </a:spcAft>
                      </a:pPr>
                      <a:endParaRPr lang="fa-IR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algn="ctr" rtl="1">
                        <a:spcAft>
                          <a:spcPts val="0"/>
                        </a:spcAft>
                      </a:pPr>
                      <a:endParaRPr lang="fa-IR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علاقه‌مندان خرید برخط</a:t>
                      </a:r>
                    </a:p>
                    <a:p>
                      <a:pPr algn="ctr" rtl="1">
                        <a:spcAft>
                          <a:spcPts val="0"/>
                        </a:spcAft>
                      </a:pPr>
                      <a:endParaRPr lang="fa-IR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ساکنان شهر تهران</a:t>
                      </a:r>
                    </a:p>
                    <a:p>
                      <a:pPr algn="ctr" rtl="1">
                        <a:spcAft>
                          <a:spcPts val="0"/>
                        </a:spcAft>
                      </a:pPr>
                      <a:endParaRPr lang="fa-IR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افرادی که زمان مراجعه حضوری ندارند</a:t>
                      </a:r>
                    </a:p>
                    <a:p>
                      <a:pPr algn="ctr" rtl="1">
                        <a:spcAft>
                          <a:spcPts val="0"/>
                        </a:spcAft>
                      </a:pPr>
                      <a:endParaRPr lang="fa-IR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علاقه‌مندان لوازم دیجیتالی</a:t>
                      </a:r>
                      <a:endParaRPr lang="fa-IR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</a:txBody>
                  <a:tcPr marL="39971" marR="41822" marT="0" marB="0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1713567"/>
                  </a:ext>
                </a:extLst>
              </a:tr>
              <a:tr h="274465"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1400" b="1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Nazanin" panose="00000400000000000000" pitchFamily="2" charset="-78"/>
                        </a:rPr>
                        <a:t>منابع کلیدی</a:t>
                      </a:r>
                      <a:endParaRPr lang="en-US" sz="1400" b="1" u="sng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B Nazanin" panose="00000400000000000000" pitchFamily="2" charset="-78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1" hangingPunct="1">
                        <a:spcAft>
                          <a:spcPts val="0"/>
                        </a:spcAft>
                      </a:pPr>
                      <a:r>
                        <a:rPr lang="ar-SA" sz="1400" b="1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Nazanin" panose="00000400000000000000" pitchFamily="2" charset="-78"/>
                        </a:rPr>
                        <a:t>کانال‌ها</a:t>
                      </a:r>
                      <a:endParaRPr lang="en-US" sz="1400" b="1" u="sng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B Nazanin" panose="00000400000000000000" pitchFamily="2" charset="-78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CD9F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94982202"/>
                  </a:ext>
                </a:extLst>
              </a:tr>
              <a:tr h="1857113"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 </a:t>
                      </a:r>
                      <a:endParaRPr lang="fa-IR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a-IR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a-IR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کارمندان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 بودجه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 برند 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کپی‌رایت 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انبار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 دفتر 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پشتیبانی </a:t>
                      </a:r>
                      <a:endParaRPr lang="en-US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algn="r" rtl="1">
                        <a:spcAft>
                          <a:spcPts val="0"/>
                        </a:spcAft>
                      </a:pP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endParaRPr lang="fa-IR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تارنما</a:t>
                      </a:r>
                    </a:p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فضای مجازی</a:t>
                      </a:r>
                    </a:p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پیامک و نامه‌الکترونیک</a:t>
                      </a:r>
                      <a:endParaRPr lang="en-US" sz="1050" b="1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CD9F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054353"/>
                  </a:ext>
                </a:extLst>
              </a:tr>
              <a:tr h="274465">
                <a:tc gridSpan="3">
                  <a:txBody>
                    <a:bodyPr/>
                    <a:lstStyle/>
                    <a:p>
                      <a:pPr marL="0" algn="r" defTabSz="914400" rtl="1" eaLnBrk="1" latinLnBrk="1" hangingPunct="1">
                        <a:spcAft>
                          <a:spcPts val="0"/>
                        </a:spcAft>
                      </a:pPr>
                      <a:r>
                        <a:rPr lang="ar-SA" sz="1400" b="1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Nazanin" panose="00000400000000000000" pitchFamily="2" charset="-78"/>
                        </a:rPr>
                        <a:t>ساختار هزینه</a:t>
                      </a:r>
                      <a:endParaRPr lang="en-US" sz="1400" b="1" u="sng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B Nazanin" panose="00000400000000000000" pitchFamily="2" charset="-78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1400" b="1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Mincho"/>
                          <a:cs typeface="B Nazanin" panose="00000400000000000000" pitchFamily="2" charset="-78"/>
                        </a:rPr>
                        <a:t>جریان‌های درآمدی</a:t>
                      </a:r>
                      <a:endParaRPr lang="en-US" sz="1400" b="1" u="sng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Mincho"/>
                        <a:cs typeface="B Nazanin" panose="00000400000000000000" pitchFamily="2" charset="-78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4518315"/>
                  </a:ext>
                </a:extLst>
              </a:tr>
              <a:tr h="1319905">
                <a:tc gridSpan="3"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 </a:t>
                      </a: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 هزینه تبلیغات - پرداخت حقوق کارمندان - هزینه انبارداری 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 توسعه وبسایت - هزینه خرید کالا و بسته بندی 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 پشتیبانی محصولات </a:t>
                      </a:r>
                      <a:endParaRPr lang="en-US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algn="r" rtl="1">
                        <a:spcAft>
                          <a:spcPts val="0"/>
                        </a:spcAft>
                      </a:pP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en-GB" sz="2000" b="1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 </a:t>
                      </a:r>
                      <a:endParaRPr lang="fa-IR" sz="200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a-IR" sz="1050" b="1" kern="1200" dirty="0" smtClean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/>
                          <a:cs typeface="B Kamran" panose="00000400000000000000" pitchFamily="2" charset="-78"/>
                        </a:rPr>
                        <a:t>فروش کالا های دیجیتال (لوازم جانبی)</a:t>
                      </a:r>
                      <a:endParaRPr lang="fa-IR" sz="105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algn="r" rtl="1">
                        <a:spcAft>
                          <a:spcPts val="0"/>
                        </a:spcAft>
                      </a:pPr>
                      <a:endParaRPr lang="fa-IR" sz="200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  <a:p>
                      <a:pPr algn="r" rtl="1">
                        <a:spcAft>
                          <a:spcPts val="0"/>
                        </a:spcAft>
                      </a:pPr>
                      <a:endParaRPr lang="fa-IR" sz="2000" b="1" kern="1200" dirty="0" smtClean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B Kamran" panose="00000400000000000000" pitchFamily="2" charset="-78"/>
                      </a:endParaRPr>
                    </a:p>
                  </a:txBody>
                  <a:tcPr marL="39971" marR="41822" marT="0" marB="0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6294519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" y="5292086"/>
            <a:ext cx="617554" cy="6175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1" y="1416587"/>
            <a:ext cx="642932" cy="548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96" y="1384062"/>
            <a:ext cx="613997" cy="613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81" y="3312044"/>
            <a:ext cx="613997" cy="578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5" y="5292086"/>
            <a:ext cx="617554" cy="617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99" y="1423991"/>
            <a:ext cx="554471" cy="5341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8079" y="3349115"/>
            <a:ext cx="1028451" cy="5785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077" y="1386920"/>
            <a:ext cx="534140" cy="5341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77" y="1474301"/>
            <a:ext cx="613997" cy="6139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" y="-12679"/>
            <a:ext cx="583197" cy="816591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8238141" y="-45361"/>
            <a:ext cx="20970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3200" b="1" kern="0" spc="-150" dirty="0">
                <a:ln w="11430"/>
                <a:effectLst>
                  <a:glow rad="228600">
                    <a:srgbClr val="FFFFFF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ranNastaliq" pitchFamily="18" charset="0"/>
                <a:cs typeface="B Kamran" pitchFamily="2" charset="-78"/>
              </a:rPr>
              <a:t>بوم مدل کسب و کار</a:t>
            </a:r>
            <a:endParaRPr lang="en-US" sz="3200" b="1" kern="0" spc="-150" dirty="0">
              <a:ln w="11430"/>
              <a:effectLst>
                <a:glow rad="228600">
                  <a:srgbClr val="FFFFFF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IranNastaliq" pitchFamily="18" charset="0"/>
              <a:cs typeface="B Kamran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101" y="339359"/>
            <a:ext cx="972708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b="1" kern="0" spc="-150" dirty="0" smtClean="0">
                <a:ln w="11430"/>
                <a:effectLst>
                  <a:glow rad="228600">
                    <a:srgbClr val="FFFFFF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ranNastaliq" pitchFamily="18" charset="0"/>
                <a:cs typeface="B Kamran" pitchFamily="2" charset="-78"/>
              </a:rPr>
              <a:t>محور </a:t>
            </a:r>
            <a:r>
              <a:rPr lang="fa-IR" sz="2000" b="1" kern="0" spc="-150" dirty="0">
                <a:ln w="11430"/>
                <a:effectLst>
                  <a:glow rad="228600">
                    <a:srgbClr val="FFFFFF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ranNastaliq" pitchFamily="18" charset="0"/>
                <a:cs typeface="B Kamran" pitchFamily="2" charset="-78"/>
              </a:rPr>
              <a:t>بازارچه های کسب و کاردانش آموزی- </a:t>
            </a:r>
            <a:r>
              <a:rPr lang="fa-IR" sz="2000" b="1" kern="0" spc="-150" dirty="0" smtClean="0">
                <a:ln w="11430"/>
                <a:effectLst>
                  <a:glow rad="228600">
                    <a:srgbClr val="FFFFFF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ranNastaliq" pitchFamily="18" charset="0"/>
                <a:cs typeface="B Kamran" pitchFamily="2" charset="-78"/>
              </a:rPr>
              <a:t>دهمین </a:t>
            </a:r>
            <a:r>
              <a:rPr lang="fa-IR" sz="2000" b="1" kern="0" spc="-150" dirty="0">
                <a:ln w="11430"/>
                <a:effectLst>
                  <a:glow rad="228600">
                    <a:srgbClr val="FFFFFF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ranNastaliq" pitchFamily="18" charset="0"/>
                <a:cs typeface="B Kamran" pitchFamily="2" charset="-78"/>
              </a:rPr>
              <a:t>دوره جشنواره </a:t>
            </a:r>
            <a:r>
              <a:rPr lang="fa-IR" sz="2000" b="1" kern="0" spc="-150" dirty="0" smtClean="0">
                <a:ln w="11430"/>
                <a:effectLst>
                  <a:glow rad="228600">
                    <a:srgbClr val="FFFFFF"/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ranNastaliq" pitchFamily="18" charset="0"/>
                <a:cs typeface="B Kamran" pitchFamily="2" charset="-78"/>
              </a:rPr>
              <a:t>نوجوان خوارزمی</a:t>
            </a:r>
            <a:endParaRPr lang="fa-IR" sz="2000" b="1" kern="0" spc="-150" dirty="0">
              <a:ln w="11430"/>
              <a:effectLst>
                <a:glow rad="228600">
                  <a:srgbClr val="FFFFFF"/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IranNastaliq" pitchFamily="18" charset="0"/>
              <a:cs typeface="B Kamr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2071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147</Words>
  <Application>Microsoft Office PowerPoint</Application>
  <PresentationFormat>Widescreen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Malgun Gothic</vt:lpstr>
      <vt:lpstr>MS Mincho</vt:lpstr>
      <vt:lpstr>Arial</vt:lpstr>
      <vt:lpstr>B Kamran</vt:lpstr>
      <vt:lpstr>B Nazanin</vt:lpstr>
      <vt:lpstr>B Titr</vt:lpstr>
      <vt:lpstr>Calibri</vt:lpstr>
      <vt:lpstr>Calibri Light</vt:lpstr>
      <vt:lpstr>Cambria</vt:lpstr>
      <vt:lpstr>IranNastaliq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Etezadi</dc:creator>
  <cp:lastModifiedBy>Microsoft account</cp:lastModifiedBy>
  <cp:revision>10</cp:revision>
  <dcterms:created xsi:type="dcterms:W3CDTF">2023-02-20T06:44:47Z</dcterms:created>
  <dcterms:modified xsi:type="dcterms:W3CDTF">2025-05-07T16:54:29Z</dcterms:modified>
</cp:coreProperties>
</file>