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30"/>
  </p:notesMasterIdLst>
  <p:sldIdLst>
    <p:sldId id="3087" r:id="rId5"/>
    <p:sldId id="3096" r:id="rId6"/>
    <p:sldId id="3097" r:id="rId7"/>
    <p:sldId id="3098" r:id="rId8"/>
    <p:sldId id="3089" r:id="rId9"/>
    <p:sldId id="3081" r:id="rId10"/>
    <p:sldId id="3092" r:id="rId11"/>
    <p:sldId id="3091" r:id="rId12"/>
    <p:sldId id="3078" r:id="rId13"/>
    <p:sldId id="3074" r:id="rId14"/>
    <p:sldId id="3075" r:id="rId15"/>
    <p:sldId id="3076" r:id="rId16"/>
    <p:sldId id="3080" r:id="rId17"/>
    <p:sldId id="3077" r:id="rId18"/>
    <p:sldId id="3090" r:id="rId19"/>
    <p:sldId id="3079" r:id="rId20"/>
    <p:sldId id="3086" r:id="rId21"/>
    <p:sldId id="3085" r:id="rId22"/>
    <p:sldId id="3071" r:id="rId23"/>
    <p:sldId id="3072" r:id="rId24"/>
    <p:sldId id="3067" r:id="rId25"/>
    <p:sldId id="3082" r:id="rId26"/>
    <p:sldId id="3083" r:id="rId27"/>
    <p:sldId id="3084" r:id="rId28"/>
    <p:sldId id="3041" r:id="rId29"/>
  </p:sldIdLst>
  <p:sldSz cx="12192000" cy="6858000"/>
  <p:notesSz cx="6858000" cy="9144000"/>
  <p:defaultTextStyle>
    <a:defPPr>
      <a:defRPr lang="en-L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EFD1"/>
    <a:srgbClr val="0000FF"/>
    <a:srgbClr val="0D1AA3"/>
    <a:srgbClr val="0D19A3"/>
    <a:srgbClr val="8180FF"/>
    <a:srgbClr val="171717"/>
    <a:srgbClr val="DAD8FF"/>
    <a:srgbClr val="7A78FF"/>
    <a:srgbClr val="6C6C6C"/>
    <a:srgbClr val="106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E852387-6B28-41D6-A331-0E5AC1EF0BC3}" v="161" dt="2023-05-19T12:26:51.41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17" autoAdjust="0"/>
    <p:restoredTop sz="93792" autoAdjust="0"/>
  </p:normalViewPr>
  <p:slideViewPr>
    <p:cSldViewPr snapToGrid="0" snapToObjects="1">
      <p:cViewPr varScale="1">
        <p:scale>
          <a:sx n="115" d="100"/>
          <a:sy n="115" d="100"/>
        </p:scale>
        <p:origin x="600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microsoft.com/office/2015/10/relationships/revisionInfo" Target="revisionInfo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L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A5B446-B991-7549-9C91-1DC87C916B0D}" type="datetimeFigureOut">
              <a:rPr lang="en-LB" smtClean="0"/>
              <a:t>05/20/2023</a:t>
            </a:fld>
            <a:endParaRPr lang="en-L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L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L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L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CB9DD4-1B9B-844F-AD7C-06FE4806B81E}" type="slidenum">
              <a:rPr lang="en-LB" smtClean="0"/>
              <a:t>‹#›</a:t>
            </a:fld>
            <a:endParaRPr lang="en-LB"/>
          </a:p>
        </p:txBody>
      </p:sp>
    </p:spTree>
    <p:extLst>
      <p:ext uri="{BB962C8B-B14F-4D97-AF65-F5344CB8AC3E}">
        <p14:creationId xmlns:p14="http://schemas.microsoft.com/office/powerpoint/2010/main" val="1175210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99B1D4-E3DB-4FCB-AF31-25F7283956A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7705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99B1D4-E3DB-4FCB-AF31-25F7283956A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6459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99B1D4-E3DB-4FCB-AF31-25F7283956A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8726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99B1D4-E3DB-4FCB-AF31-25F7283956A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9027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99B1D4-E3DB-4FCB-AF31-25F7283956A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8747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99B1D4-E3DB-4FCB-AF31-25F7283956A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0818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99B1D4-E3DB-4FCB-AF31-25F7283956A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0479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99B1D4-E3DB-4FCB-AF31-25F7283956A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9430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99B1D4-E3DB-4FCB-AF31-25F7283956A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8231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99B1D4-E3DB-4FCB-AF31-25F7283956A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4268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99B1D4-E3DB-4FCB-AF31-25F7283956A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8946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99B1D4-E3DB-4FCB-AF31-25F7283956A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3867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99B1D4-E3DB-4FCB-AF31-25F7283956A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5347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99B1D4-E3DB-4FCB-AF31-25F7283956A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09720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99B1D4-E3DB-4FCB-AF31-25F7283956A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52599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99B1D4-E3DB-4FCB-AF31-25F7283956A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76802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3B2772-F742-4DCA-8AE5-FC17912A679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1567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99B1D4-E3DB-4FCB-AF31-25F7283956A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231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99B1D4-E3DB-4FCB-AF31-25F7283956A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8542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99B1D4-E3DB-4FCB-AF31-25F7283956A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488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99B1D4-E3DB-4FCB-AF31-25F7283956A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4695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99B1D4-E3DB-4FCB-AF31-25F7283956A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0335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99B1D4-E3DB-4FCB-AF31-25F7283956A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169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99B1D4-E3DB-4FCB-AF31-25F7283956A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843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EC67D-7A28-FE4E-9CE2-E8015641B0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L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02C201-83A1-3544-BBF8-5C65860176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L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401A36-10A1-2643-AD76-B0AF42E15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AD3B8-0CEC-1C42-A502-A012AA00D5F8}" type="datetimeFigureOut">
              <a:rPr lang="en-LB" smtClean="0"/>
              <a:t>05/20/2023</a:t>
            </a:fld>
            <a:endParaRPr lang="en-L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AED425-FF1D-7547-BB0C-0ADE9E80E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533835-99E5-974A-BC9A-F39AAF65B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ADD2E-295C-E24C-B10A-D61BF6A72871}" type="slidenum">
              <a:rPr lang="en-LB" smtClean="0"/>
              <a:t>‹#›</a:t>
            </a:fld>
            <a:endParaRPr lang="en-LB"/>
          </a:p>
        </p:txBody>
      </p:sp>
    </p:spTree>
    <p:extLst>
      <p:ext uri="{BB962C8B-B14F-4D97-AF65-F5344CB8AC3E}">
        <p14:creationId xmlns:p14="http://schemas.microsoft.com/office/powerpoint/2010/main" val="954106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7A95C-A72A-EA41-BFA5-54871ACF3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L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7F1AFE-DFB4-F84B-8422-5B04486C93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L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3D990A-C91D-AB4A-AC8B-0EC8B0621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AD3B8-0CEC-1C42-A502-A012AA00D5F8}" type="datetimeFigureOut">
              <a:rPr lang="en-LB" smtClean="0"/>
              <a:t>05/20/2023</a:t>
            </a:fld>
            <a:endParaRPr lang="en-L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FFFDDC-4B77-C645-8B63-F5A94387E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6D73D0-440C-D440-9097-F65A62507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ADD2E-295C-E24C-B10A-D61BF6A72871}" type="slidenum">
              <a:rPr lang="en-LB" smtClean="0"/>
              <a:t>‹#›</a:t>
            </a:fld>
            <a:endParaRPr lang="en-LB"/>
          </a:p>
        </p:txBody>
      </p:sp>
    </p:spTree>
    <p:extLst>
      <p:ext uri="{BB962C8B-B14F-4D97-AF65-F5344CB8AC3E}">
        <p14:creationId xmlns:p14="http://schemas.microsoft.com/office/powerpoint/2010/main" val="1717506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1A0DA1-FB22-354D-9A36-9C7A0EE9FD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L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EAB02E-1A86-4A4A-BFED-5A4186B38A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L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525043-CB01-B640-865F-91CF0FF6D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AD3B8-0CEC-1C42-A502-A012AA00D5F8}" type="datetimeFigureOut">
              <a:rPr lang="en-LB" smtClean="0"/>
              <a:t>05/20/2023</a:t>
            </a:fld>
            <a:endParaRPr lang="en-L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831B70-69D7-E54D-9725-BF6F661F6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0CCD53-2B73-2F44-8A8C-65B248965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ADD2E-295C-E24C-B10A-D61BF6A72871}" type="slidenum">
              <a:rPr lang="en-LB" smtClean="0"/>
              <a:t>‹#›</a:t>
            </a:fld>
            <a:endParaRPr lang="en-LB"/>
          </a:p>
        </p:txBody>
      </p:sp>
    </p:spTree>
    <p:extLst>
      <p:ext uri="{BB962C8B-B14F-4D97-AF65-F5344CB8AC3E}">
        <p14:creationId xmlns:p14="http://schemas.microsoft.com/office/powerpoint/2010/main" val="109447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F8734-8FE3-934F-A826-1D3ED2D42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L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B82CD4-DF6C-9549-B380-D323893E8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L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BC8BE0-1A93-684D-9599-094252529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AD3B8-0CEC-1C42-A502-A012AA00D5F8}" type="datetimeFigureOut">
              <a:rPr lang="en-LB" smtClean="0"/>
              <a:t>05/20/2023</a:t>
            </a:fld>
            <a:endParaRPr lang="en-L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3EEAF3-3729-F34F-BFF3-FAF748396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877F25-51C5-3F40-84F5-49240F480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ADD2E-295C-E24C-B10A-D61BF6A72871}" type="slidenum">
              <a:rPr lang="en-LB" smtClean="0"/>
              <a:t>‹#›</a:t>
            </a:fld>
            <a:endParaRPr lang="en-LB"/>
          </a:p>
        </p:txBody>
      </p:sp>
    </p:spTree>
    <p:extLst>
      <p:ext uri="{BB962C8B-B14F-4D97-AF65-F5344CB8AC3E}">
        <p14:creationId xmlns:p14="http://schemas.microsoft.com/office/powerpoint/2010/main" val="3255406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02840-B473-2542-8287-6747E3439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L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E084A6-76B7-704A-A9F9-7F27F901F5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8F65B7-66CE-CE43-B3DA-BAA6FAAE7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AD3B8-0CEC-1C42-A502-A012AA00D5F8}" type="datetimeFigureOut">
              <a:rPr lang="en-LB" smtClean="0"/>
              <a:t>05/20/2023</a:t>
            </a:fld>
            <a:endParaRPr lang="en-L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6F739C-8F46-A44A-9B2C-EFEC848F5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4AF884-BDDC-E047-9831-4A40ABF18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ADD2E-295C-E24C-B10A-D61BF6A72871}" type="slidenum">
              <a:rPr lang="en-LB" smtClean="0"/>
              <a:t>‹#›</a:t>
            </a:fld>
            <a:endParaRPr lang="en-LB"/>
          </a:p>
        </p:txBody>
      </p:sp>
    </p:spTree>
    <p:extLst>
      <p:ext uri="{BB962C8B-B14F-4D97-AF65-F5344CB8AC3E}">
        <p14:creationId xmlns:p14="http://schemas.microsoft.com/office/powerpoint/2010/main" val="93145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6466C-9B81-334B-8B5E-383709206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L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8DBE14-C496-7F4B-A348-B6A2D32C22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L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83B746-1153-ED43-A4BE-0C2A7DB1EA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L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4AE2A5-E919-3C48-8B6B-D373002EF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AD3B8-0CEC-1C42-A502-A012AA00D5F8}" type="datetimeFigureOut">
              <a:rPr lang="en-LB" smtClean="0"/>
              <a:t>05/20/2023</a:t>
            </a:fld>
            <a:endParaRPr lang="en-L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651420-E6B4-904B-B5AD-52ACB9D80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89A53B-2C70-0C4D-9A6C-DA766F422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ADD2E-295C-E24C-B10A-D61BF6A72871}" type="slidenum">
              <a:rPr lang="en-LB" smtClean="0"/>
              <a:t>‹#›</a:t>
            </a:fld>
            <a:endParaRPr lang="en-LB"/>
          </a:p>
        </p:txBody>
      </p:sp>
    </p:spTree>
    <p:extLst>
      <p:ext uri="{BB962C8B-B14F-4D97-AF65-F5344CB8AC3E}">
        <p14:creationId xmlns:p14="http://schemas.microsoft.com/office/powerpoint/2010/main" val="3109582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3CEAC-4F00-1A4F-A667-8A43039CD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L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D3E6B8-2758-4B49-AFB6-B4CEA77829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364EF8-EAAC-5648-BA35-81E776D5C5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L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950BFF-C68E-2C42-872B-B856346F47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10E868-8BC7-9844-BAA1-3B71EE0EDD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L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148B30-1779-584E-9945-6A4A1E5F8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AD3B8-0CEC-1C42-A502-A012AA00D5F8}" type="datetimeFigureOut">
              <a:rPr lang="en-LB" smtClean="0"/>
              <a:t>05/20/2023</a:t>
            </a:fld>
            <a:endParaRPr lang="en-L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07AA87-C8CD-D049-BFCD-6E35C64E0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6A5CEB-601F-1440-8C1B-15C967485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ADD2E-295C-E24C-B10A-D61BF6A72871}" type="slidenum">
              <a:rPr lang="en-LB" smtClean="0"/>
              <a:t>‹#›</a:t>
            </a:fld>
            <a:endParaRPr lang="en-LB"/>
          </a:p>
        </p:txBody>
      </p:sp>
    </p:spTree>
    <p:extLst>
      <p:ext uri="{BB962C8B-B14F-4D97-AF65-F5344CB8AC3E}">
        <p14:creationId xmlns:p14="http://schemas.microsoft.com/office/powerpoint/2010/main" val="992418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0431E-9546-2040-BB79-996F208F5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L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841643-26FA-F343-8ACD-4F3DB7100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AD3B8-0CEC-1C42-A502-A012AA00D5F8}" type="datetimeFigureOut">
              <a:rPr lang="en-LB" smtClean="0"/>
              <a:t>05/20/2023</a:t>
            </a:fld>
            <a:endParaRPr lang="en-L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A1CC1A-0638-034B-8B74-5FFF8170D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0E0C3A-5A2A-E44B-BAB4-95B4DADB7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ADD2E-295C-E24C-B10A-D61BF6A72871}" type="slidenum">
              <a:rPr lang="en-LB" smtClean="0"/>
              <a:t>‹#›</a:t>
            </a:fld>
            <a:endParaRPr lang="en-LB"/>
          </a:p>
        </p:txBody>
      </p:sp>
    </p:spTree>
    <p:extLst>
      <p:ext uri="{BB962C8B-B14F-4D97-AF65-F5344CB8AC3E}">
        <p14:creationId xmlns:p14="http://schemas.microsoft.com/office/powerpoint/2010/main" val="3635187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A30DAE-D8FE-5C4D-AD56-B5DDD4405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AD3B8-0CEC-1C42-A502-A012AA00D5F8}" type="datetimeFigureOut">
              <a:rPr lang="en-LB" smtClean="0"/>
              <a:t>05/20/2023</a:t>
            </a:fld>
            <a:endParaRPr lang="en-L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26F404-FF17-5342-BAC5-886BE4900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B40222-3618-5049-9A19-120CD843C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ADD2E-295C-E24C-B10A-D61BF6A72871}" type="slidenum">
              <a:rPr lang="en-LB" smtClean="0"/>
              <a:t>‹#›</a:t>
            </a:fld>
            <a:endParaRPr lang="en-LB"/>
          </a:p>
        </p:txBody>
      </p:sp>
    </p:spTree>
    <p:extLst>
      <p:ext uri="{BB962C8B-B14F-4D97-AF65-F5344CB8AC3E}">
        <p14:creationId xmlns:p14="http://schemas.microsoft.com/office/powerpoint/2010/main" val="4272655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57FA7-5DC9-614D-83DD-46ED01C73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L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467B9-22F7-E844-82FD-F65CAE16AD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L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568D99-8F98-C74F-ADDD-36463BA5C1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E1907-527E-0648-8228-9068DF447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AD3B8-0CEC-1C42-A502-A012AA00D5F8}" type="datetimeFigureOut">
              <a:rPr lang="en-LB" smtClean="0"/>
              <a:t>05/20/2023</a:t>
            </a:fld>
            <a:endParaRPr lang="en-L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EFBE1E-A00C-2A4A-8C66-4F3399269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6FA34A-3E9A-0C4C-83B6-8AD7C5047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ADD2E-295C-E24C-B10A-D61BF6A72871}" type="slidenum">
              <a:rPr lang="en-LB" smtClean="0"/>
              <a:t>‹#›</a:t>
            </a:fld>
            <a:endParaRPr lang="en-LB"/>
          </a:p>
        </p:txBody>
      </p:sp>
    </p:spTree>
    <p:extLst>
      <p:ext uri="{BB962C8B-B14F-4D97-AF65-F5344CB8AC3E}">
        <p14:creationId xmlns:p14="http://schemas.microsoft.com/office/powerpoint/2010/main" val="112779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94065-6C38-2744-917A-7EB68DC72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L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1FDF4C-65E4-5A4A-9252-699F887865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L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6BB5DF-81E2-604B-9AD1-2010769CFF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4E63A6-804E-D84A-928F-7D60B5EE1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AD3B8-0CEC-1C42-A502-A012AA00D5F8}" type="datetimeFigureOut">
              <a:rPr lang="en-LB" smtClean="0"/>
              <a:t>05/20/2023</a:t>
            </a:fld>
            <a:endParaRPr lang="en-L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7C5FF5-B5F9-CD42-8417-C419AE5A9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33D9E6-5FEB-1A46-A0BA-AF4A1BF9B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ADD2E-295C-E24C-B10A-D61BF6A72871}" type="slidenum">
              <a:rPr lang="en-LB" smtClean="0"/>
              <a:t>‹#›</a:t>
            </a:fld>
            <a:endParaRPr lang="en-LB"/>
          </a:p>
        </p:txBody>
      </p:sp>
    </p:spTree>
    <p:extLst>
      <p:ext uri="{BB962C8B-B14F-4D97-AF65-F5344CB8AC3E}">
        <p14:creationId xmlns:p14="http://schemas.microsoft.com/office/powerpoint/2010/main" val="1537300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48BA0A-66EB-754A-8D17-12227B164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L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4363F9-9C11-9A4B-96F6-01789877D1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L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18C61D-8B42-4A40-850F-8E1A9F2B85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BAD3B8-0CEC-1C42-A502-A012AA00D5F8}" type="datetimeFigureOut">
              <a:rPr lang="en-LB" smtClean="0"/>
              <a:t>05/20/2023</a:t>
            </a:fld>
            <a:endParaRPr lang="en-L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152ABF-17D7-9B4D-934E-8317E5526A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L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985E76-588D-B941-BC52-917E36A203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3ADD2E-295C-E24C-B10A-D61BF6A72871}" type="slidenum">
              <a:rPr lang="en-LB" smtClean="0"/>
              <a:t>‹#›</a:t>
            </a:fld>
            <a:endParaRPr lang="en-LB"/>
          </a:p>
        </p:txBody>
      </p:sp>
    </p:spTree>
    <p:extLst>
      <p:ext uri="{BB962C8B-B14F-4D97-AF65-F5344CB8AC3E}">
        <p14:creationId xmlns:p14="http://schemas.microsoft.com/office/powerpoint/2010/main" val="2151894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L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7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20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s://www.vonage.com/about-us/vonage-stories/early-access-verify-2/" TargetMode="External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png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hyperlink" Target="https://www.twilio.com/docs/verify/api/verification#start-new-verification" TargetMode="External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gi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s://www.twilio.com/docs/verify/whatsapp" TargetMode="External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s://developers.sinch.com/docs/verification/api-reference/" TargetMode="External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ue shield with a lock and check mark&#10;&#10;Description automatically generated with low confidence">
            <a:extLst>
              <a:ext uri="{FF2B5EF4-FFF2-40B4-BE49-F238E27FC236}">
                <a16:creationId xmlns:a16="http://schemas.microsoft.com/office/drawing/2014/main" id="{0048C5A8-41BA-ECF9-EDB2-005BD74011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9450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E3EE710-0C82-0100-352C-D42AA06F0D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8509" y="584791"/>
            <a:ext cx="5865518" cy="629447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2A29836-C9A3-A0B8-6150-8EE034739D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684" y="169383"/>
            <a:ext cx="11534632" cy="493819"/>
          </a:xfrm>
          <a:prstGeom prst="rect">
            <a:avLst/>
          </a:prstGeom>
        </p:spPr>
      </p:pic>
      <p:pic>
        <p:nvPicPr>
          <p:cNvPr id="3" name="Picture 2" descr="A blue triangle with a white background&#10;&#10;Description automatically generated with low confidence">
            <a:extLst>
              <a:ext uri="{FF2B5EF4-FFF2-40B4-BE49-F238E27FC236}">
                <a16:creationId xmlns:a16="http://schemas.microsoft.com/office/drawing/2014/main" id="{44EE8229-09DC-2DCC-DAC5-1F0532F866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6896" y="297853"/>
            <a:ext cx="730697" cy="730697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31B38894-E60F-1769-21F0-90E23A1B1EAD}"/>
              </a:ext>
            </a:extLst>
          </p:cNvPr>
          <p:cNvSpPr txBox="1">
            <a:spLocks/>
          </p:cNvSpPr>
          <p:nvPr/>
        </p:nvSpPr>
        <p:spPr>
          <a:xfrm>
            <a:off x="833700" y="310467"/>
            <a:ext cx="11029616" cy="98833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en-US" b="1" dirty="0">
                <a:solidFill>
                  <a:srgbClr val="00F4D1"/>
                </a:solidFill>
                <a:latin typeface="Open Sans Extrabold" panose="020B0606030504020204" pitchFamily="34" charset="0"/>
              </a:rPr>
              <a:t>Verify</a:t>
            </a:r>
          </a:p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en-US" sz="2000" b="1" dirty="0">
                <a:solidFill>
                  <a:srgbClr val="0000FF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Admin Interface – OTP Settings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b="1" dirty="0">
              <a:solidFill>
                <a:srgbClr val="00F4D1"/>
              </a:solidFill>
              <a:latin typeface="Open Sans Extrabold" panose="020B0606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76F136-BE09-7DED-4D13-FC3F027F4492}"/>
              </a:ext>
            </a:extLst>
          </p:cNvPr>
          <p:cNvSpPr txBox="1"/>
          <p:nvPr/>
        </p:nvSpPr>
        <p:spPr>
          <a:xfrm>
            <a:off x="756697" y="1634775"/>
            <a:ext cx="5708237" cy="36961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OTP Length – Mandatory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OTP Type – Mandatory 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OTP Expiry – Mandatory 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Maximum OTP Requests – Mandatory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OTP Locking Duration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OTP Preview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900" b="1" dirty="0">
              <a:solidFill>
                <a:srgbClr val="0D19A3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2400" b="1" dirty="0">
              <a:solidFill>
                <a:srgbClr val="0D19A3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0914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ADA6E2A-31AA-0D57-2330-3E465C52E9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0" y="1049087"/>
            <a:ext cx="7467600" cy="583882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2A29836-C9A3-A0B8-6150-8EE034739D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684" y="169383"/>
            <a:ext cx="11534632" cy="493819"/>
          </a:xfrm>
          <a:prstGeom prst="rect">
            <a:avLst/>
          </a:prstGeom>
        </p:spPr>
      </p:pic>
      <p:pic>
        <p:nvPicPr>
          <p:cNvPr id="3" name="Picture 2" descr="A blue triangle with a white background&#10;&#10;Description automatically generated with low confidence">
            <a:extLst>
              <a:ext uri="{FF2B5EF4-FFF2-40B4-BE49-F238E27FC236}">
                <a16:creationId xmlns:a16="http://schemas.microsoft.com/office/drawing/2014/main" id="{44EE8229-09DC-2DCC-DAC5-1F0532F866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6896" y="297853"/>
            <a:ext cx="730697" cy="730697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31B38894-E60F-1769-21F0-90E23A1B1EAD}"/>
              </a:ext>
            </a:extLst>
          </p:cNvPr>
          <p:cNvSpPr txBox="1">
            <a:spLocks/>
          </p:cNvSpPr>
          <p:nvPr/>
        </p:nvSpPr>
        <p:spPr>
          <a:xfrm>
            <a:off x="833700" y="310467"/>
            <a:ext cx="11029616" cy="121661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en-US" b="1" dirty="0">
                <a:solidFill>
                  <a:srgbClr val="00F4D1"/>
                </a:solidFill>
                <a:latin typeface="Open Sans Extrabold" panose="020B0606030504020204" pitchFamily="34" charset="0"/>
              </a:rPr>
              <a:t>Verify</a:t>
            </a:r>
          </a:p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en-US" sz="2000" b="1" dirty="0">
                <a:solidFill>
                  <a:srgbClr val="0000FF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Admin Interface – Channel Selection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b="1" dirty="0">
              <a:solidFill>
                <a:srgbClr val="00F4D1"/>
              </a:solidFill>
              <a:latin typeface="Open Sans Extrabold" panose="020B0606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76F136-BE09-7DED-4D13-FC3F027F4492}"/>
              </a:ext>
            </a:extLst>
          </p:cNvPr>
          <p:cNvSpPr txBox="1"/>
          <p:nvPr/>
        </p:nvSpPr>
        <p:spPr>
          <a:xfrm>
            <a:off x="756697" y="1634775"/>
            <a:ext cx="5708237" cy="2202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Channel Selection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Template definition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Preview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900" b="1" dirty="0">
              <a:solidFill>
                <a:srgbClr val="0D19A3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2400" b="1" dirty="0">
              <a:solidFill>
                <a:srgbClr val="0D19A3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1034" name="Picture 10" descr="Samsung Note 22 Ultra design spotted, Note line may still be released –  Droid News">
            <a:extLst>
              <a:ext uri="{FF2B5EF4-FFF2-40B4-BE49-F238E27FC236}">
                <a16:creationId xmlns:a16="http://schemas.microsoft.com/office/drawing/2014/main" id="{D5942165-8F87-8CD4-FE00-14558CD738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28" r="34889" b="7200"/>
          <a:stretch/>
        </p:blipFill>
        <p:spPr bwMode="auto">
          <a:xfrm>
            <a:off x="9052561" y="1280163"/>
            <a:ext cx="2560320" cy="5202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8F3C1DB2-ED40-DC66-54D4-B8C5C6F5CD7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68920" y="1526840"/>
            <a:ext cx="2266383" cy="4813004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EDF9C2AE-5C57-B570-5340-79FE5F81B28F}"/>
              </a:ext>
            </a:extLst>
          </p:cNvPr>
          <p:cNvSpPr/>
          <p:nvPr/>
        </p:nvSpPr>
        <p:spPr>
          <a:xfrm>
            <a:off x="9234488" y="6293361"/>
            <a:ext cx="2114550" cy="99060"/>
          </a:xfrm>
          <a:prstGeom prst="rect">
            <a:avLst/>
          </a:prstGeom>
          <a:solidFill>
            <a:srgbClr val="1717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D31522-68D0-6E04-AA18-10AAC81A05A1}"/>
              </a:ext>
            </a:extLst>
          </p:cNvPr>
          <p:cNvSpPr txBox="1"/>
          <p:nvPr/>
        </p:nvSpPr>
        <p:spPr>
          <a:xfrm>
            <a:off x="26189" y="5773763"/>
            <a:ext cx="4841966" cy="10391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0D1AA3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000" b="1" i="1" dirty="0">
                <a:solidFill>
                  <a:srgbClr val="0D1AA3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*</a:t>
            </a:r>
            <a:r>
              <a:rPr lang="en-US" sz="1000" i="1" dirty="0">
                <a:solidFill>
                  <a:srgbClr val="0D1AA3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WhatsApp OTP Templates could be directly created through Meta &amp; the user only selects the template name from here.</a:t>
            </a:r>
          </a:p>
        </p:txBody>
      </p:sp>
    </p:spTree>
    <p:extLst>
      <p:ext uri="{BB962C8B-B14F-4D97-AF65-F5344CB8AC3E}">
        <p14:creationId xmlns:p14="http://schemas.microsoft.com/office/powerpoint/2010/main" val="14348949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535ACBA8-1EE0-05FB-F425-EB0B8DBA72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0" y="1365240"/>
            <a:ext cx="7467600" cy="551497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2A29836-C9A3-A0B8-6150-8EE034739D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684" y="169383"/>
            <a:ext cx="11534632" cy="493819"/>
          </a:xfrm>
          <a:prstGeom prst="rect">
            <a:avLst/>
          </a:prstGeom>
        </p:spPr>
      </p:pic>
      <p:pic>
        <p:nvPicPr>
          <p:cNvPr id="3" name="Picture 2" descr="A blue triangle with a white background&#10;&#10;Description automatically generated with low confidence">
            <a:extLst>
              <a:ext uri="{FF2B5EF4-FFF2-40B4-BE49-F238E27FC236}">
                <a16:creationId xmlns:a16="http://schemas.microsoft.com/office/drawing/2014/main" id="{44EE8229-09DC-2DCC-DAC5-1F0532F866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6896" y="297853"/>
            <a:ext cx="730697" cy="730697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31B38894-E60F-1769-21F0-90E23A1B1EAD}"/>
              </a:ext>
            </a:extLst>
          </p:cNvPr>
          <p:cNvSpPr txBox="1">
            <a:spLocks/>
          </p:cNvSpPr>
          <p:nvPr/>
        </p:nvSpPr>
        <p:spPr>
          <a:xfrm>
            <a:off x="833700" y="310467"/>
            <a:ext cx="11029616" cy="121661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en-US" b="1" dirty="0">
                <a:solidFill>
                  <a:srgbClr val="00F4D1"/>
                </a:solidFill>
                <a:latin typeface="Open Sans Extrabold" panose="020B0606030504020204" pitchFamily="34" charset="0"/>
              </a:rPr>
              <a:t>Verify</a:t>
            </a:r>
          </a:p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en-US" sz="2000" b="1" dirty="0">
                <a:solidFill>
                  <a:srgbClr val="0000FF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Admin Interface – Channel Selection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b="1" dirty="0">
              <a:solidFill>
                <a:srgbClr val="00F4D1"/>
              </a:solidFill>
              <a:latin typeface="Open Sans Extrabold" panose="020B0606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76F136-BE09-7DED-4D13-FC3F027F4492}"/>
              </a:ext>
            </a:extLst>
          </p:cNvPr>
          <p:cNvSpPr txBox="1"/>
          <p:nvPr/>
        </p:nvSpPr>
        <p:spPr>
          <a:xfrm>
            <a:off x="756698" y="1634775"/>
            <a:ext cx="3717268" cy="1952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Channel Selection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Template definition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Preview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2400" dirty="0">
              <a:solidFill>
                <a:srgbClr val="0D1AA3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Picture 10" descr="Samsung Note 22 Ultra design spotted, Note line may still be released –  Droid News">
            <a:extLst>
              <a:ext uri="{FF2B5EF4-FFF2-40B4-BE49-F238E27FC236}">
                <a16:creationId xmlns:a16="http://schemas.microsoft.com/office/drawing/2014/main" id="{32C6AB55-1BF1-5A70-8924-3E48A9A28D6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28" r="34889" b="7200"/>
          <a:stretch/>
        </p:blipFill>
        <p:spPr bwMode="auto">
          <a:xfrm>
            <a:off x="9052561" y="1471758"/>
            <a:ext cx="2560320" cy="5202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B86E37F-9897-B7A4-7FB8-CE1AE5E62A9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68920" y="1718435"/>
            <a:ext cx="2266383" cy="4813004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390D3287-D0A4-1C59-0D4D-BFEC80E92645}"/>
              </a:ext>
            </a:extLst>
          </p:cNvPr>
          <p:cNvSpPr/>
          <p:nvPr/>
        </p:nvSpPr>
        <p:spPr>
          <a:xfrm>
            <a:off x="9234488" y="6484956"/>
            <a:ext cx="2114550" cy="99060"/>
          </a:xfrm>
          <a:prstGeom prst="rect">
            <a:avLst/>
          </a:prstGeom>
          <a:solidFill>
            <a:srgbClr val="1717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050" name="Picture 2" descr="Information button - Free logo icons">
            <a:extLst>
              <a:ext uri="{FF2B5EF4-FFF2-40B4-BE49-F238E27FC236}">
                <a16:creationId xmlns:a16="http://schemas.microsoft.com/office/drawing/2014/main" id="{83BA5CC1-F16A-6B65-D65A-6D27868ED0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3376" y="3261340"/>
            <a:ext cx="166688" cy="166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13C9AE4-9FCF-9F84-AF74-728A0C41DD7C}"/>
              </a:ext>
            </a:extLst>
          </p:cNvPr>
          <p:cNvSpPr txBox="1"/>
          <p:nvPr/>
        </p:nvSpPr>
        <p:spPr>
          <a:xfrm>
            <a:off x="0" y="4973677"/>
            <a:ext cx="4841966" cy="18409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0D1AA3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000" b="1" i="1" dirty="0">
                <a:solidFill>
                  <a:srgbClr val="0D1AA3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*</a:t>
            </a:r>
            <a:r>
              <a:rPr lang="en-US" sz="1000" i="1" dirty="0">
                <a:solidFill>
                  <a:srgbClr val="0D1AA3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SMS Recommendation to be shown.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000" b="1" i="1" dirty="0">
                <a:solidFill>
                  <a:srgbClr val="0D1AA3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*</a:t>
            </a:r>
            <a:r>
              <a:rPr lang="en-US" sz="1000" i="1" dirty="0">
                <a:solidFill>
                  <a:srgbClr val="0D1AA3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Channels could be IVR, Email, Viber, Telegram, WhatsApp, or SMS.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000" b="1" i="1" dirty="0">
                <a:solidFill>
                  <a:srgbClr val="0D1AA3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*</a:t>
            </a:r>
            <a:r>
              <a:rPr lang="en-US" sz="1000" i="1" dirty="0">
                <a:solidFill>
                  <a:srgbClr val="0D1AA3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For IVR, the user will be able to use TTS to define text and listen to it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000" b="1" i="1" dirty="0">
                <a:solidFill>
                  <a:srgbClr val="0D1AA3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*</a:t>
            </a:r>
            <a:r>
              <a:rPr lang="en-US" sz="1000" i="1" dirty="0">
                <a:solidFill>
                  <a:srgbClr val="0D1AA3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For email, a template will be filled with the ability to manage certain parameters and preview it</a:t>
            </a:r>
          </a:p>
        </p:txBody>
      </p:sp>
    </p:spTree>
    <p:extLst>
      <p:ext uri="{BB962C8B-B14F-4D97-AF65-F5344CB8AC3E}">
        <p14:creationId xmlns:p14="http://schemas.microsoft.com/office/powerpoint/2010/main" val="20768783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E2A29836-C9A3-A0B8-6150-8EE034739D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684" y="169383"/>
            <a:ext cx="11534632" cy="493819"/>
          </a:xfrm>
          <a:prstGeom prst="rect">
            <a:avLst/>
          </a:prstGeom>
        </p:spPr>
      </p:pic>
      <p:pic>
        <p:nvPicPr>
          <p:cNvPr id="3" name="Picture 2" descr="A blue triangle with a white background&#10;&#10;Description automatically generated with low confidence">
            <a:extLst>
              <a:ext uri="{FF2B5EF4-FFF2-40B4-BE49-F238E27FC236}">
                <a16:creationId xmlns:a16="http://schemas.microsoft.com/office/drawing/2014/main" id="{44EE8229-09DC-2DCC-DAC5-1F0532F866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896" y="297853"/>
            <a:ext cx="730697" cy="730697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31B38894-E60F-1769-21F0-90E23A1B1EAD}"/>
              </a:ext>
            </a:extLst>
          </p:cNvPr>
          <p:cNvSpPr txBox="1">
            <a:spLocks/>
          </p:cNvSpPr>
          <p:nvPr/>
        </p:nvSpPr>
        <p:spPr>
          <a:xfrm>
            <a:off x="833700" y="310467"/>
            <a:ext cx="11029616" cy="121661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en-US" b="1" dirty="0">
                <a:solidFill>
                  <a:srgbClr val="00F4D1"/>
                </a:solidFill>
                <a:latin typeface="Open Sans Extrabold" panose="020B0606030504020204" pitchFamily="34" charset="0"/>
              </a:rPr>
              <a:t>Verify</a:t>
            </a:r>
          </a:p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en-US" sz="2000" b="1" dirty="0">
                <a:solidFill>
                  <a:srgbClr val="0000FF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Admin Interface – Channel Selection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b="1" dirty="0">
              <a:solidFill>
                <a:srgbClr val="00F4D1"/>
              </a:solidFill>
              <a:latin typeface="Open Sans Extrabold" panose="020B0606030504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3B9D559-65B3-6A21-1950-55B0C74BCE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425" y="1462189"/>
            <a:ext cx="8169275" cy="5395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7341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B3CB755-79C6-2362-7709-FBE65E1DC6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7666" y="1004403"/>
            <a:ext cx="6884334" cy="577036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2A29836-C9A3-A0B8-6150-8EE034739D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684" y="169383"/>
            <a:ext cx="11534632" cy="493819"/>
          </a:xfrm>
          <a:prstGeom prst="rect">
            <a:avLst/>
          </a:prstGeom>
        </p:spPr>
      </p:pic>
      <p:pic>
        <p:nvPicPr>
          <p:cNvPr id="3" name="Picture 2" descr="A blue triangle with a white background&#10;&#10;Description automatically generated with low confidence">
            <a:extLst>
              <a:ext uri="{FF2B5EF4-FFF2-40B4-BE49-F238E27FC236}">
                <a16:creationId xmlns:a16="http://schemas.microsoft.com/office/drawing/2014/main" id="{44EE8229-09DC-2DCC-DAC5-1F0532F866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6896" y="297853"/>
            <a:ext cx="730697" cy="730697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31B38894-E60F-1769-21F0-90E23A1B1EAD}"/>
              </a:ext>
            </a:extLst>
          </p:cNvPr>
          <p:cNvSpPr txBox="1">
            <a:spLocks/>
          </p:cNvSpPr>
          <p:nvPr/>
        </p:nvSpPr>
        <p:spPr>
          <a:xfrm>
            <a:off x="833700" y="310467"/>
            <a:ext cx="11029616" cy="121661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en-US" b="1" dirty="0">
                <a:solidFill>
                  <a:srgbClr val="00F4D1"/>
                </a:solidFill>
                <a:latin typeface="Open Sans Extrabold" panose="020B0606030504020204" pitchFamily="34" charset="0"/>
              </a:rPr>
              <a:t>Verify</a:t>
            </a:r>
          </a:p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en-US" sz="2000" b="1" dirty="0">
                <a:solidFill>
                  <a:srgbClr val="0000FF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Admin Interface – Fall Back Logic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b="1" dirty="0">
              <a:solidFill>
                <a:srgbClr val="00F4D1"/>
              </a:solidFill>
              <a:latin typeface="Open Sans Extrabold" panose="020B0606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76F136-BE09-7DED-4D13-FC3F027F4492}"/>
              </a:ext>
            </a:extLst>
          </p:cNvPr>
          <p:cNvSpPr txBox="1"/>
          <p:nvPr/>
        </p:nvSpPr>
        <p:spPr>
          <a:xfrm>
            <a:off x="756698" y="1634775"/>
            <a:ext cx="3717268" cy="1952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Enable/Disable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Primary Channel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Secondary Chanel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2400" dirty="0">
              <a:solidFill>
                <a:srgbClr val="0D1AA3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Picture 10" descr="Samsung Note 22 Ultra design spotted, Note line may still be released –  Droid News">
            <a:extLst>
              <a:ext uri="{FF2B5EF4-FFF2-40B4-BE49-F238E27FC236}">
                <a16:creationId xmlns:a16="http://schemas.microsoft.com/office/drawing/2014/main" id="{32C6AB55-1BF1-5A70-8924-3E48A9A28D6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28" r="34889" b="7200"/>
          <a:stretch/>
        </p:blipFill>
        <p:spPr bwMode="auto">
          <a:xfrm>
            <a:off x="9381245" y="1388525"/>
            <a:ext cx="2560320" cy="5202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B86E37F-9897-B7A4-7FB8-CE1AE5E62A9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97604" y="1626493"/>
            <a:ext cx="2266383" cy="4813004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390D3287-D0A4-1C59-0D4D-BFEC80E92645}"/>
              </a:ext>
            </a:extLst>
          </p:cNvPr>
          <p:cNvSpPr/>
          <p:nvPr/>
        </p:nvSpPr>
        <p:spPr>
          <a:xfrm>
            <a:off x="9563172" y="6401723"/>
            <a:ext cx="2114550" cy="99060"/>
          </a:xfrm>
          <a:prstGeom prst="rect">
            <a:avLst/>
          </a:prstGeom>
          <a:solidFill>
            <a:srgbClr val="1717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050" name="Picture 2" descr="Information button - Free logo icons">
            <a:extLst>
              <a:ext uri="{FF2B5EF4-FFF2-40B4-BE49-F238E27FC236}">
                <a16:creationId xmlns:a16="http://schemas.microsoft.com/office/drawing/2014/main" id="{83BA5CC1-F16A-6B65-D65A-6D27868ED0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4424" y="3639664"/>
            <a:ext cx="166688" cy="166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3EC555D-86C7-A968-284A-FF4A15CBC022}"/>
              </a:ext>
            </a:extLst>
          </p:cNvPr>
          <p:cNvSpPr txBox="1"/>
          <p:nvPr/>
        </p:nvSpPr>
        <p:spPr>
          <a:xfrm>
            <a:off x="0" y="5606828"/>
            <a:ext cx="4841966" cy="12038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0D1AA3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000" b="1" i="1" dirty="0">
                <a:solidFill>
                  <a:srgbClr val="0D1AA3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*</a:t>
            </a:r>
            <a:r>
              <a:rPr lang="en-US" sz="1000" i="1" dirty="0">
                <a:solidFill>
                  <a:srgbClr val="0D1AA3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Upon channel selection, once the user clicks on next, a popup could be displayed asking the user whether s/he would like to enable fallback logic or not. In case not this page is to be skipped.</a:t>
            </a:r>
          </a:p>
        </p:txBody>
      </p:sp>
    </p:spTree>
    <p:extLst>
      <p:ext uri="{BB962C8B-B14F-4D97-AF65-F5344CB8AC3E}">
        <p14:creationId xmlns:p14="http://schemas.microsoft.com/office/powerpoint/2010/main" val="15025833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E2A29836-C9A3-A0B8-6150-8EE034739D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684" y="169383"/>
            <a:ext cx="11534632" cy="493819"/>
          </a:xfrm>
          <a:prstGeom prst="rect">
            <a:avLst/>
          </a:prstGeom>
        </p:spPr>
      </p:pic>
      <p:pic>
        <p:nvPicPr>
          <p:cNvPr id="3" name="Picture 2" descr="A blue triangle with a white background&#10;&#10;Description automatically generated with low confidence">
            <a:extLst>
              <a:ext uri="{FF2B5EF4-FFF2-40B4-BE49-F238E27FC236}">
                <a16:creationId xmlns:a16="http://schemas.microsoft.com/office/drawing/2014/main" id="{44EE8229-09DC-2DCC-DAC5-1F0532F866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896" y="297853"/>
            <a:ext cx="730697" cy="730697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31B38894-E60F-1769-21F0-90E23A1B1EAD}"/>
              </a:ext>
            </a:extLst>
          </p:cNvPr>
          <p:cNvSpPr txBox="1">
            <a:spLocks/>
          </p:cNvSpPr>
          <p:nvPr/>
        </p:nvSpPr>
        <p:spPr>
          <a:xfrm>
            <a:off x="833700" y="310467"/>
            <a:ext cx="11029616" cy="121661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en-US" b="1" dirty="0">
                <a:solidFill>
                  <a:srgbClr val="00F4D1"/>
                </a:solidFill>
                <a:latin typeface="Open Sans Extrabold" panose="020B0606030504020204" pitchFamily="34" charset="0"/>
              </a:rPr>
              <a:t>Verify</a:t>
            </a:r>
          </a:p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en-US" sz="2000" b="1" dirty="0">
                <a:solidFill>
                  <a:srgbClr val="0000FF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Admin Interface – Try it out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b="1" dirty="0">
              <a:solidFill>
                <a:srgbClr val="00F4D1"/>
              </a:solidFill>
              <a:latin typeface="Open Sans Extrabold" panose="020B0606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76F136-BE09-7DED-4D13-FC3F027F4492}"/>
              </a:ext>
            </a:extLst>
          </p:cNvPr>
          <p:cNvSpPr txBox="1"/>
          <p:nvPr/>
        </p:nvSpPr>
        <p:spPr>
          <a:xfrm>
            <a:off x="756698" y="1634775"/>
            <a:ext cx="4276856" cy="294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Application choice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App. Preview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Main Channel Preview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Fallback channels preview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Mobile Number display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2400" dirty="0">
              <a:solidFill>
                <a:srgbClr val="0D1AA3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Picture 10" descr="Samsung Note 22 Ultra design spotted, Note line may still be released –  Droid News">
            <a:extLst>
              <a:ext uri="{FF2B5EF4-FFF2-40B4-BE49-F238E27FC236}">
                <a16:creationId xmlns:a16="http://schemas.microsoft.com/office/drawing/2014/main" id="{32C6AB55-1BF1-5A70-8924-3E48A9A28D6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28" r="34889" b="7200"/>
          <a:stretch/>
        </p:blipFill>
        <p:spPr bwMode="auto">
          <a:xfrm>
            <a:off x="9381245" y="1388525"/>
            <a:ext cx="2560320" cy="5202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B86E37F-9897-B7A4-7FB8-CE1AE5E62A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97604" y="1626493"/>
            <a:ext cx="2266383" cy="4813004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390D3287-D0A4-1C59-0D4D-BFEC80E92645}"/>
              </a:ext>
            </a:extLst>
          </p:cNvPr>
          <p:cNvSpPr/>
          <p:nvPr/>
        </p:nvSpPr>
        <p:spPr>
          <a:xfrm>
            <a:off x="9563172" y="6401723"/>
            <a:ext cx="2114550" cy="99060"/>
          </a:xfrm>
          <a:prstGeom prst="rect">
            <a:avLst/>
          </a:prstGeom>
          <a:solidFill>
            <a:srgbClr val="1717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37B44CF-C2D3-C896-DC18-2F63A6F4AEB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24970" y="1289733"/>
            <a:ext cx="2876550" cy="52578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B63FC37-D2EE-6DC4-73E5-7168A5614FB8}"/>
              </a:ext>
            </a:extLst>
          </p:cNvPr>
          <p:cNvSpPr txBox="1"/>
          <p:nvPr/>
        </p:nvSpPr>
        <p:spPr>
          <a:xfrm>
            <a:off x="0" y="5606828"/>
            <a:ext cx="4841966" cy="11417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0D1AA3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000" b="1" i="1" dirty="0">
                <a:solidFill>
                  <a:srgbClr val="0D1AA3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*</a:t>
            </a:r>
            <a:r>
              <a:rPr lang="en-US" sz="1000" i="1" dirty="0">
                <a:solidFill>
                  <a:srgbClr val="0D1AA3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An edit button could be added, so the user can edit the settings.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000" i="1" dirty="0">
                <a:solidFill>
                  <a:srgbClr val="0D1AA3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*The edit button depends on the access right granted to the user</a:t>
            </a:r>
          </a:p>
        </p:txBody>
      </p:sp>
    </p:spTree>
    <p:extLst>
      <p:ext uri="{BB962C8B-B14F-4D97-AF65-F5344CB8AC3E}">
        <p14:creationId xmlns:p14="http://schemas.microsoft.com/office/powerpoint/2010/main" val="34536017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E2A29836-C9A3-A0B8-6150-8EE034739D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684" y="169383"/>
            <a:ext cx="11534632" cy="493819"/>
          </a:xfrm>
          <a:prstGeom prst="rect">
            <a:avLst/>
          </a:prstGeom>
        </p:spPr>
      </p:pic>
      <p:pic>
        <p:nvPicPr>
          <p:cNvPr id="3" name="Picture 2" descr="A blue triangle with a white background&#10;&#10;Description automatically generated with low confidence">
            <a:extLst>
              <a:ext uri="{FF2B5EF4-FFF2-40B4-BE49-F238E27FC236}">
                <a16:creationId xmlns:a16="http://schemas.microsoft.com/office/drawing/2014/main" id="{44EE8229-09DC-2DCC-DAC5-1F0532F866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896" y="297853"/>
            <a:ext cx="730697" cy="730697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31B38894-E60F-1769-21F0-90E23A1B1EAD}"/>
              </a:ext>
            </a:extLst>
          </p:cNvPr>
          <p:cNvSpPr txBox="1">
            <a:spLocks/>
          </p:cNvSpPr>
          <p:nvPr/>
        </p:nvSpPr>
        <p:spPr>
          <a:xfrm>
            <a:off x="833700" y="310467"/>
            <a:ext cx="11029616" cy="121661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en-US" b="1" dirty="0">
                <a:solidFill>
                  <a:srgbClr val="00F4D1"/>
                </a:solidFill>
                <a:latin typeface="Open Sans Extrabold" panose="020B0606030504020204" pitchFamily="34" charset="0"/>
              </a:rPr>
              <a:t>Verify</a:t>
            </a:r>
          </a:p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en-US" sz="2000" b="1" dirty="0">
                <a:solidFill>
                  <a:srgbClr val="0000FF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Admin Interface – 2FA Access Settings under user settings</a:t>
            </a:r>
          </a:p>
          <a:p>
            <a:pPr>
              <a:lnSpc>
                <a:spcPct val="100000"/>
              </a:lnSpc>
              <a:spcAft>
                <a:spcPts val="800"/>
              </a:spcAft>
            </a:pPr>
            <a:endParaRPr lang="en-US" sz="2000" b="1" dirty="0">
              <a:solidFill>
                <a:srgbClr val="00EFD1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b="1" dirty="0">
              <a:solidFill>
                <a:srgbClr val="00F4D1"/>
              </a:solidFill>
              <a:latin typeface="Open Sans Extrabold" panose="020B0606030504020204" pitchFamily="34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39C4C9C-A703-7BCC-6177-DD67B36514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262839"/>
            <a:ext cx="12192000" cy="4747561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2F90BD4F-A967-6425-8EFB-45593CB687B7}"/>
              </a:ext>
            </a:extLst>
          </p:cNvPr>
          <p:cNvSpPr txBox="1"/>
          <p:nvPr/>
        </p:nvSpPr>
        <p:spPr>
          <a:xfrm>
            <a:off x="837266" y="1551046"/>
            <a:ext cx="5715934" cy="956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Enable/Disable + Trigger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2FA Methods</a:t>
            </a:r>
          </a:p>
        </p:txBody>
      </p:sp>
    </p:spTree>
    <p:extLst>
      <p:ext uri="{BB962C8B-B14F-4D97-AF65-F5344CB8AC3E}">
        <p14:creationId xmlns:p14="http://schemas.microsoft.com/office/powerpoint/2010/main" val="8903832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E2A29836-C9A3-A0B8-6150-8EE034739D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684" y="169383"/>
            <a:ext cx="11534632" cy="493819"/>
          </a:xfrm>
          <a:prstGeom prst="rect">
            <a:avLst/>
          </a:prstGeom>
        </p:spPr>
      </p:pic>
      <p:pic>
        <p:nvPicPr>
          <p:cNvPr id="3" name="Picture 2" descr="A blue triangle with a white background&#10;&#10;Description automatically generated with low confidence">
            <a:extLst>
              <a:ext uri="{FF2B5EF4-FFF2-40B4-BE49-F238E27FC236}">
                <a16:creationId xmlns:a16="http://schemas.microsoft.com/office/drawing/2014/main" id="{44EE8229-09DC-2DCC-DAC5-1F0532F866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896" y="297853"/>
            <a:ext cx="730697" cy="730697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31B38894-E60F-1769-21F0-90E23A1B1EAD}"/>
              </a:ext>
            </a:extLst>
          </p:cNvPr>
          <p:cNvSpPr txBox="1">
            <a:spLocks/>
          </p:cNvSpPr>
          <p:nvPr/>
        </p:nvSpPr>
        <p:spPr>
          <a:xfrm>
            <a:off x="833700" y="310467"/>
            <a:ext cx="11029616" cy="121661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en-US" b="1" dirty="0">
                <a:solidFill>
                  <a:srgbClr val="00F4D1"/>
                </a:solidFill>
                <a:latin typeface="Open Sans Extrabold" panose="020B0606030504020204" pitchFamily="34" charset="0"/>
              </a:rPr>
              <a:t>Verify</a:t>
            </a:r>
          </a:p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en-US" sz="2000" b="1" dirty="0">
                <a:solidFill>
                  <a:srgbClr val="0000FF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Admin Interface – Account info + test credits</a:t>
            </a:r>
          </a:p>
          <a:p>
            <a:pPr>
              <a:lnSpc>
                <a:spcPct val="100000"/>
              </a:lnSpc>
              <a:spcAft>
                <a:spcPts val="800"/>
              </a:spcAft>
            </a:pPr>
            <a:endParaRPr lang="en-US" sz="2000" b="1" dirty="0">
              <a:solidFill>
                <a:srgbClr val="00EFD1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b="1" dirty="0">
              <a:solidFill>
                <a:srgbClr val="00F4D1"/>
              </a:solidFill>
              <a:latin typeface="Open Sans Extrabold" panose="020B0606030504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338249-BC70-BED9-2DFA-93E06ACD56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422703"/>
            <a:ext cx="12192000" cy="5678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8825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CC781BE-78B7-53EE-E37E-4E7513757D86}"/>
              </a:ext>
            </a:extLst>
          </p:cNvPr>
          <p:cNvCxnSpPr>
            <a:cxnSpLocks/>
          </p:cNvCxnSpPr>
          <p:nvPr/>
        </p:nvCxnSpPr>
        <p:spPr>
          <a:xfrm>
            <a:off x="497840" y="1219200"/>
            <a:ext cx="0" cy="537210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E2A29836-C9A3-A0B8-6150-8EE034739D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684" y="169383"/>
            <a:ext cx="11534632" cy="493819"/>
          </a:xfrm>
          <a:prstGeom prst="rect">
            <a:avLst/>
          </a:prstGeom>
        </p:spPr>
      </p:pic>
      <p:pic>
        <p:nvPicPr>
          <p:cNvPr id="3" name="Picture 2" descr="A blue triangle with a white background&#10;&#10;Description automatically generated with low confidence">
            <a:extLst>
              <a:ext uri="{FF2B5EF4-FFF2-40B4-BE49-F238E27FC236}">
                <a16:creationId xmlns:a16="http://schemas.microsoft.com/office/drawing/2014/main" id="{44EE8229-09DC-2DCC-DAC5-1F0532F866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896" y="297853"/>
            <a:ext cx="730697" cy="730697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31B38894-E60F-1769-21F0-90E23A1B1EAD}"/>
              </a:ext>
            </a:extLst>
          </p:cNvPr>
          <p:cNvSpPr txBox="1">
            <a:spLocks/>
          </p:cNvSpPr>
          <p:nvPr/>
        </p:nvSpPr>
        <p:spPr>
          <a:xfrm>
            <a:off x="833700" y="310467"/>
            <a:ext cx="11029616" cy="98833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en-US" b="1" dirty="0">
                <a:solidFill>
                  <a:srgbClr val="00F4D1"/>
                </a:solidFill>
                <a:latin typeface="Open Sans Extrabold" panose="020B0606030504020204" pitchFamily="34" charset="0"/>
              </a:rPr>
              <a:t>Verify</a:t>
            </a:r>
          </a:p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en-US" sz="2000" b="1" dirty="0">
                <a:solidFill>
                  <a:srgbClr val="0000FF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Admin Interface – Settings Page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b="1" dirty="0">
              <a:solidFill>
                <a:srgbClr val="00F4D1"/>
              </a:solidFill>
              <a:latin typeface="Open Sans Extrabold" panose="020B0606030504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CF094B-A5B6-F7D3-E50A-C5AE4A4FDD81}"/>
              </a:ext>
            </a:extLst>
          </p:cNvPr>
          <p:cNvSpPr txBox="1"/>
          <p:nvPr/>
        </p:nvSpPr>
        <p:spPr>
          <a:xfrm>
            <a:off x="756698" y="1634775"/>
            <a:ext cx="12400502" cy="5945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b="1" dirty="0">
                <a:solidFill>
                  <a:srgbClr val="0000FF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Application Type, Name &amp; Details: </a:t>
            </a:r>
            <a:r>
              <a:rPr lang="en-US" sz="2400" dirty="0">
                <a:solidFill>
                  <a:srgbClr val="00EFD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Bank Transaction, Password Recovery, etc</a:t>
            </a:r>
            <a:r>
              <a:rPr lang="en-US" sz="2400" b="1" dirty="0">
                <a:solidFill>
                  <a:srgbClr val="00EFD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900" b="1" dirty="0">
              <a:solidFill>
                <a:srgbClr val="0D1AA3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b="1" dirty="0">
                <a:solidFill>
                  <a:srgbClr val="0000FF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OTP Length Configuration: </a:t>
            </a:r>
            <a:r>
              <a:rPr lang="en-US" sz="2400" dirty="0">
                <a:solidFill>
                  <a:srgbClr val="00EFD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4,6,8, etc. Digits.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900" b="1" dirty="0">
              <a:solidFill>
                <a:srgbClr val="0D1AA3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b="1" dirty="0">
                <a:solidFill>
                  <a:srgbClr val="0000FF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OTP Type: </a:t>
            </a:r>
            <a:r>
              <a:rPr lang="en-US" sz="2400" dirty="0">
                <a:solidFill>
                  <a:srgbClr val="00EFD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Numbers, Characters, Combination of both, sequences allowed, etc.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900" b="1" dirty="0">
              <a:solidFill>
                <a:srgbClr val="0D19A3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b="1" dirty="0">
                <a:solidFill>
                  <a:srgbClr val="0000FF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OTP Expiry Time &amp; count of OTP requests: </a:t>
            </a:r>
            <a:r>
              <a:rPr lang="en-US" sz="2400" dirty="0">
                <a:solidFill>
                  <a:srgbClr val="00EFD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3, 5, 10, 15 Mins. 3 requests/20 mins</a:t>
            </a:r>
            <a:endParaRPr lang="en-US" sz="2400" dirty="0">
              <a:solidFill>
                <a:srgbClr val="0D1AA3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1200" b="1" dirty="0">
              <a:solidFill>
                <a:srgbClr val="0D1AA3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b="1" dirty="0">
                <a:solidFill>
                  <a:srgbClr val="0000FF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OTP Channel: </a:t>
            </a:r>
            <a:r>
              <a:rPr lang="en-US" sz="2400" dirty="0">
                <a:solidFill>
                  <a:srgbClr val="00EFD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WhatsApp, SMS, Email, IVR, etc. + Template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900" b="1" dirty="0">
              <a:solidFill>
                <a:srgbClr val="0D19A3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b="1" dirty="0">
                <a:solidFill>
                  <a:srgbClr val="0000FF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Fall Back Logic: </a:t>
            </a:r>
            <a:r>
              <a:rPr lang="en-US" sz="2400" dirty="0">
                <a:solidFill>
                  <a:srgbClr val="00EFD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Enable/Disable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900" b="1" dirty="0">
              <a:solidFill>
                <a:srgbClr val="0D19A3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b="1" dirty="0">
                <a:solidFill>
                  <a:srgbClr val="0000FF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Fall Back Primary &amp; Secondary Channels: </a:t>
            </a:r>
            <a:r>
              <a:rPr lang="en-US" sz="2400" dirty="0">
                <a:solidFill>
                  <a:srgbClr val="00EFD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SMS, WhatsApp, Email, IVR</a:t>
            </a:r>
            <a:r>
              <a:rPr lang="en-US" sz="2400" b="1" dirty="0">
                <a:solidFill>
                  <a:srgbClr val="0D1AA3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900" b="1" dirty="0">
              <a:solidFill>
                <a:srgbClr val="0D19A3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2400" b="1" dirty="0">
              <a:solidFill>
                <a:srgbClr val="0D19A3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D0206FA-1C6F-9B8D-C29E-26EC33E5AF95}"/>
              </a:ext>
            </a:extLst>
          </p:cNvPr>
          <p:cNvSpPr/>
          <p:nvPr/>
        </p:nvSpPr>
        <p:spPr>
          <a:xfrm>
            <a:off x="333630" y="1645160"/>
            <a:ext cx="328420" cy="328420"/>
          </a:xfrm>
          <a:prstGeom prst="ellipse">
            <a:avLst/>
          </a:prstGeom>
          <a:solidFill>
            <a:srgbClr val="0D1AA3"/>
          </a:solidFill>
          <a:ln>
            <a:solidFill>
              <a:srgbClr val="0D1A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375A9C5-391B-86C3-DFFC-FE73507ACDE9}"/>
              </a:ext>
            </a:extLst>
          </p:cNvPr>
          <p:cNvSpPr/>
          <p:nvPr/>
        </p:nvSpPr>
        <p:spPr>
          <a:xfrm>
            <a:off x="333630" y="2412427"/>
            <a:ext cx="328420" cy="328420"/>
          </a:xfrm>
          <a:prstGeom prst="ellipse">
            <a:avLst/>
          </a:prstGeom>
          <a:solidFill>
            <a:srgbClr val="0D1AA3"/>
          </a:solidFill>
          <a:ln>
            <a:solidFill>
              <a:srgbClr val="0D1A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B8A7134-10E5-5548-DE3E-EEDC38907971}"/>
              </a:ext>
            </a:extLst>
          </p:cNvPr>
          <p:cNvSpPr/>
          <p:nvPr/>
        </p:nvSpPr>
        <p:spPr>
          <a:xfrm>
            <a:off x="333630" y="3179694"/>
            <a:ext cx="328420" cy="328420"/>
          </a:xfrm>
          <a:prstGeom prst="ellipse">
            <a:avLst/>
          </a:prstGeom>
          <a:solidFill>
            <a:srgbClr val="0D1AA3"/>
          </a:solidFill>
          <a:ln>
            <a:solidFill>
              <a:srgbClr val="0D1A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CA24327-88ED-726E-0258-F15239112634}"/>
              </a:ext>
            </a:extLst>
          </p:cNvPr>
          <p:cNvSpPr/>
          <p:nvPr/>
        </p:nvSpPr>
        <p:spPr>
          <a:xfrm>
            <a:off x="333630" y="3946961"/>
            <a:ext cx="328420" cy="328420"/>
          </a:xfrm>
          <a:prstGeom prst="ellipse">
            <a:avLst/>
          </a:prstGeom>
          <a:solidFill>
            <a:srgbClr val="0D1AA3"/>
          </a:solidFill>
          <a:ln>
            <a:solidFill>
              <a:srgbClr val="0D1A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2930995-9B65-EA92-12DB-97B1C2EB46CD}"/>
              </a:ext>
            </a:extLst>
          </p:cNvPr>
          <p:cNvSpPr/>
          <p:nvPr/>
        </p:nvSpPr>
        <p:spPr>
          <a:xfrm>
            <a:off x="333630" y="4714226"/>
            <a:ext cx="328420" cy="328420"/>
          </a:xfrm>
          <a:prstGeom prst="ellipse">
            <a:avLst/>
          </a:prstGeom>
          <a:solidFill>
            <a:srgbClr val="0D1AA3"/>
          </a:solidFill>
          <a:ln>
            <a:solidFill>
              <a:srgbClr val="0D1A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462AE46-901F-BF9B-C04B-C3761F6878C9}"/>
              </a:ext>
            </a:extLst>
          </p:cNvPr>
          <p:cNvSpPr/>
          <p:nvPr/>
        </p:nvSpPr>
        <p:spPr>
          <a:xfrm>
            <a:off x="333630" y="5481491"/>
            <a:ext cx="328420" cy="328420"/>
          </a:xfrm>
          <a:prstGeom prst="ellipse">
            <a:avLst/>
          </a:prstGeom>
          <a:solidFill>
            <a:srgbClr val="0D1AA3"/>
          </a:solidFill>
          <a:ln>
            <a:solidFill>
              <a:srgbClr val="0D1A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3A51027-9F2D-87F5-FFC7-68DBF8EA8501}"/>
              </a:ext>
            </a:extLst>
          </p:cNvPr>
          <p:cNvSpPr/>
          <p:nvPr/>
        </p:nvSpPr>
        <p:spPr>
          <a:xfrm>
            <a:off x="333630" y="6158824"/>
            <a:ext cx="328420" cy="328420"/>
          </a:xfrm>
          <a:prstGeom prst="ellipse">
            <a:avLst/>
          </a:prstGeom>
          <a:solidFill>
            <a:srgbClr val="0D1AA3"/>
          </a:solidFill>
          <a:ln>
            <a:solidFill>
              <a:srgbClr val="0D1A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5822370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F3C54C76-BB5F-C7B3-2B05-47504B10E3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4502" y="804286"/>
            <a:ext cx="5838825" cy="2924175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CC781BE-78B7-53EE-E37E-4E7513757D86}"/>
              </a:ext>
            </a:extLst>
          </p:cNvPr>
          <p:cNvCxnSpPr>
            <a:cxnSpLocks/>
          </p:cNvCxnSpPr>
          <p:nvPr/>
        </p:nvCxnSpPr>
        <p:spPr>
          <a:xfrm>
            <a:off x="497840" y="1219200"/>
            <a:ext cx="0" cy="537210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E2A29836-C9A3-A0B8-6150-8EE034739D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684" y="169383"/>
            <a:ext cx="11534632" cy="493819"/>
          </a:xfrm>
          <a:prstGeom prst="rect">
            <a:avLst/>
          </a:prstGeom>
        </p:spPr>
      </p:pic>
      <p:pic>
        <p:nvPicPr>
          <p:cNvPr id="3" name="Picture 2" descr="A blue triangle with a white background&#10;&#10;Description automatically generated with low confidence">
            <a:extLst>
              <a:ext uri="{FF2B5EF4-FFF2-40B4-BE49-F238E27FC236}">
                <a16:creationId xmlns:a16="http://schemas.microsoft.com/office/drawing/2014/main" id="{44EE8229-09DC-2DCC-DAC5-1F0532F866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6896" y="297853"/>
            <a:ext cx="730697" cy="730697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31B38894-E60F-1769-21F0-90E23A1B1EAD}"/>
              </a:ext>
            </a:extLst>
          </p:cNvPr>
          <p:cNvSpPr txBox="1">
            <a:spLocks/>
          </p:cNvSpPr>
          <p:nvPr/>
        </p:nvSpPr>
        <p:spPr>
          <a:xfrm>
            <a:off x="833700" y="310467"/>
            <a:ext cx="11029616" cy="98833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en-US" b="1" dirty="0">
                <a:solidFill>
                  <a:srgbClr val="00F4D1"/>
                </a:solidFill>
                <a:latin typeface="Open Sans Extrabold" panose="020B0606030504020204" pitchFamily="34" charset="0"/>
              </a:rPr>
              <a:t>Verify</a:t>
            </a:r>
          </a:p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en-US" sz="2000" b="1" dirty="0">
                <a:solidFill>
                  <a:srgbClr val="0000FF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Admin Interface – Dashboard (Filter By App.)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b="1" dirty="0">
              <a:solidFill>
                <a:srgbClr val="00F4D1"/>
              </a:solidFill>
              <a:latin typeface="Open Sans Extrabold" panose="020B0606030504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CF094B-A5B6-F7D3-E50A-C5AE4A4FDD81}"/>
              </a:ext>
            </a:extLst>
          </p:cNvPr>
          <p:cNvSpPr txBox="1"/>
          <p:nvPr/>
        </p:nvSpPr>
        <p:spPr>
          <a:xfrm>
            <a:off x="896438" y="1636531"/>
            <a:ext cx="8684441" cy="5698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b="1" dirty="0">
                <a:solidFill>
                  <a:srgbClr val="0000FF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OTPs Sent</a:t>
            </a:r>
            <a:endParaRPr lang="en-US" sz="2400" dirty="0">
              <a:solidFill>
                <a:srgbClr val="0000FF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900" b="1" dirty="0">
              <a:solidFill>
                <a:srgbClr val="0000FF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b="1" dirty="0">
                <a:solidFill>
                  <a:srgbClr val="0000FF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OTPs Successfully Delivered</a:t>
            </a:r>
            <a:endParaRPr lang="en-US" sz="2400" dirty="0">
              <a:solidFill>
                <a:srgbClr val="0000FF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900" b="1" dirty="0">
              <a:solidFill>
                <a:srgbClr val="0000FF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b="1" dirty="0">
                <a:solidFill>
                  <a:srgbClr val="0000FF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OTPs Used</a:t>
            </a:r>
            <a:endParaRPr lang="en-US" sz="2400" dirty="0">
              <a:solidFill>
                <a:srgbClr val="0000FF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900" b="1" dirty="0">
              <a:solidFill>
                <a:srgbClr val="0000FF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b="1" dirty="0">
                <a:solidFill>
                  <a:srgbClr val="0000FF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OTPs Successfully Entered + reason</a:t>
            </a:r>
            <a:endParaRPr lang="en-US" sz="2400" dirty="0">
              <a:solidFill>
                <a:srgbClr val="0000FF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900" b="1" dirty="0">
              <a:solidFill>
                <a:srgbClr val="0000FF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b="1" dirty="0">
                <a:solidFill>
                  <a:srgbClr val="0000FF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Invalid OTP </a:t>
            </a:r>
            <a:endParaRPr lang="en-US" sz="2400" dirty="0">
              <a:solidFill>
                <a:srgbClr val="0000FF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900" b="1" dirty="0">
              <a:solidFill>
                <a:srgbClr val="0000FF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b="1" dirty="0">
                <a:solidFill>
                  <a:srgbClr val="0000FF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OTPs Distribution Per channel.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900" dirty="0">
              <a:solidFill>
                <a:srgbClr val="0000FF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b="1" dirty="0">
                <a:solidFill>
                  <a:srgbClr val="0000FF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Fall Back channels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900" b="1" dirty="0">
              <a:solidFill>
                <a:srgbClr val="0000FF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2400" b="1" dirty="0">
              <a:solidFill>
                <a:srgbClr val="0000FF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D0206FA-1C6F-9B8D-C29E-26EC33E5AF95}"/>
              </a:ext>
            </a:extLst>
          </p:cNvPr>
          <p:cNvSpPr/>
          <p:nvPr/>
        </p:nvSpPr>
        <p:spPr>
          <a:xfrm>
            <a:off x="333630" y="1645160"/>
            <a:ext cx="328420" cy="328420"/>
          </a:xfrm>
          <a:prstGeom prst="ellipse">
            <a:avLst/>
          </a:prstGeom>
          <a:solidFill>
            <a:srgbClr val="0D1AA3"/>
          </a:solidFill>
          <a:ln>
            <a:solidFill>
              <a:srgbClr val="0D1A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375A9C5-391B-86C3-DFFC-FE73507ACDE9}"/>
              </a:ext>
            </a:extLst>
          </p:cNvPr>
          <p:cNvSpPr/>
          <p:nvPr/>
        </p:nvSpPr>
        <p:spPr>
          <a:xfrm>
            <a:off x="333630" y="2412427"/>
            <a:ext cx="328420" cy="328420"/>
          </a:xfrm>
          <a:prstGeom prst="ellipse">
            <a:avLst/>
          </a:prstGeom>
          <a:solidFill>
            <a:srgbClr val="0D1AA3"/>
          </a:solidFill>
          <a:ln>
            <a:solidFill>
              <a:srgbClr val="0D1A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B8A7134-10E5-5548-DE3E-EEDC38907971}"/>
              </a:ext>
            </a:extLst>
          </p:cNvPr>
          <p:cNvSpPr/>
          <p:nvPr/>
        </p:nvSpPr>
        <p:spPr>
          <a:xfrm>
            <a:off x="333630" y="3179694"/>
            <a:ext cx="328420" cy="328420"/>
          </a:xfrm>
          <a:prstGeom prst="ellipse">
            <a:avLst/>
          </a:prstGeom>
          <a:solidFill>
            <a:srgbClr val="0D1AA3"/>
          </a:solidFill>
          <a:ln>
            <a:solidFill>
              <a:srgbClr val="0D1A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CA24327-88ED-726E-0258-F15239112634}"/>
              </a:ext>
            </a:extLst>
          </p:cNvPr>
          <p:cNvSpPr/>
          <p:nvPr/>
        </p:nvSpPr>
        <p:spPr>
          <a:xfrm>
            <a:off x="333630" y="3946961"/>
            <a:ext cx="328420" cy="328420"/>
          </a:xfrm>
          <a:prstGeom prst="ellipse">
            <a:avLst/>
          </a:prstGeom>
          <a:solidFill>
            <a:srgbClr val="0D1AA3"/>
          </a:solidFill>
          <a:ln>
            <a:solidFill>
              <a:srgbClr val="0D1A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2930995-9B65-EA92-12DB-97B1C2EB46CD}"/>
              </a:ext>
            </a:extLst>
          </p:cNvPr>
          <p:cNvSpPr/>
          <p:nvPr/>
        </p:nvSpPr>
        <p:spPr>
          <a:xfrm>
            <a:off x="333630" y="4714226"/>
            <a:ext cx="328420" cy="328420"/>
          </a:xfrm>
          <a:prstGeom prst="ellipse">
            <a:avLst/>
          </a:prstGeom>
          <a:solidFill>
            <a:srgbClr val="0D1AA3"/>
          </a:solidFill>
          <a:ln>
            <a:solidFill>
              <a:srgbClr val="0D1A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462AE46-901F-BF9B-C04B-C3761F6878C9}"/>
              </a:ext>
            </a:extLst>
          </p:cNvPr>
          <p:cNvSpPr/>
          <p:nvPr/>
        </p:nvSpPr>
        <p:spPr>
          <a:xfrm>
            <a:off x="333630" y="5481491"/>
            <a:ext cx="328420" cy="328420"/>
          </a:xfrm>
          <a:prstGeom prst="ellipse">
            <a:avLst/>
          </a:prstGeom>
          <a:solidFill>
            <a:srgbClr val="0D1AA3"/>
          </a:solidFill>
          <a:ln>
            <a:solidFill>
              <a:srgbClr val="0D1A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3A51027-9F2D-87F5-FFC7-68DBF8EA8501}"/>
              </a:ext>
            </a:extLst>
          </p:cNvPr>
          <p:cNvSpPr/>
          <p:nvPr/>
        </p:nvSpPr>
        <p:spPr>
          <a:xfrm>
            <a:off x="333630" y="6158824"/>
            <a:ext cx="328420" cy="328420"/>
          </a:xfrm>
          <a:prstGeom prst="ellipse">
            <a:avLst/>
          </a:prstGeom>
          <a:solidFill>
            <a:srgbClr val="0D1AA3"/>
          </a:solidFill>
          <a:ln>
            <a:solidFill>
              <a:srgbClr val="0D1A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97982824-4268-26D7-967A-15D72B2C63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49577" y="3705944"/>
            <a:ext cx="3333750" cy="300037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D832346-D919-594F-109F-4673EB370C8E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48649"/>
          <a:stretch/>
        </p:blipFill>
        <p:spPr>
          <a:xfrm>
            <a:off x="6344503" y="3705944"/>
            <a:ext cx="2606994" cy="3000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418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727A7557-6804-8D59-575B-D26798A9F2BE}"/>
              </a:ext>
            </a:extLst>
          </p:cNvPr>
          <p:cNvSpPr txBox="1">
            <a:spLocks/>
          </p:cNvSpPr>
          <p:nvPr/>
        </p:nvSpPr>
        <p:spPr>
          <a:xfrm>
            <a:off x="951714" y="297853"/>
            <a:ext cx="11029616" cy="98833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 dirty="0">
                <a:solidFill>
                  <a:srgbClr val="00F4D1"/>
                </a:solidFill>
                <a:latin typeface="Open Sans Extrabold" panose="020B0606030504020204" pitchFamily="34" charset="0"/>
              </a:rPr>
              <a:t>Verify - </a:t>
            </a:r>
            <a:r>
              <a:rPr lang="en-US" b="1" dirty="0">
                <a:solidFill>
                  <a:srgbClr val="00EFD1"/>
                </a:solidFill>
                <a:latin typeface="Open Sans Extrabold" panose="020B0606030504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Vonage</a:t>
            </a:r>
            <a:endParaRPr lang="en-US" b="1" dirty="0">
              <a:solidFill>
                <a:srgbClr val="00EFD1"/>
              </a:solidFill>
              <a:latin typeface="Open Sans Extrabold" panose="020B0606030504020204" pitchFamily="34" charset="0"/>
            </a:endParaRPr>
          </a:p>
        </p:txBody>
      </p:sp>
      <p:pic>
        <p:nvPicPr>
          <p:cNvPr id="5" name="Picture 4" descr="A blue triangle with a white background&#10;&#10;Description automatically generated with low confidence">
            <a:extLst>
              <a:ext uri="{FF2B5EF4-FFF2-40B4-BE49-F238E27FC236}">
                <a16:creationId xmlns:a16="http://schemas.microsoft.com/office/drawing/2014/main" id="{B0A6BC98-8AED-3A40-716D-3CB6DF2E28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373" y="297853"/>
            <a:ext cx="730697" cy="73069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1D4426B-D9FE-13D4-DA24-9A209705EE47}"/>
              </a:ext>
            </a:extLst>
          </p:cNvPr>
          <p:cNvSpPr/>
          <p:nvPr/>
        </p:nvSpPr>
        <p:spPr>
          <a:xfrm>
            <a:off x="773084" y="1265762"/>
            <a:ext cx="4389120" cy="88114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Pros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DB060ED-F28C-D8A6-B6B0-D6E46800F670}"/>
              </a:ext>
            </a:extLst>
          </p:cNvPr>
          <p:cNvSpPr/>
          <p:nvPr/>
        </p:nvSpPr>
        <p:spPr>
          <a:xfrm>
            <a:off x="6569825" y="1265761"/>
            <a:ext cx="4389120" cy="88114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Cons</a:t>
            </a:r>
          </a:p>
        </p:txBody>
      </p:sp>
      <p:pic>
        <p:nvPicPr>
          <p:cNvPr id="1026" name="Picture 2" descr="Advantages Icons - Free SVG &amp; PNG Advantages Images - Noun Project">
            <a:extLst>
              <a:ext uri="{FF2B5EF4-FFF2-40B4-BE49-F238E27FC236}">
                <a16:creationId xmlns:a16="http://schemas.microsoft.com/office/drawing/2014/main" id="{9EC9949D-BC9E-C48B-80E2-62E26980EC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326" y="1210877"/>
            <a:ext cx="918409" cy="918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ons - Free ui icons">
            <a:extLst>
              <a:ext uri="{FF2B5EF4-FFF2-40B4-BE49-F238E27FC236}">
                <a16:creationId xmlns:a16="http://schemas.microsoft.com/office/drawing/2014/main" id="{A759A9B5-709A-A46F-1968-4FF5F9AC44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1267" y="1377111"/>
            <a:ext cx="678872" cy="678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A8258E17-E216-E64C-2AFF-825C41CAF655}"/>
              </a:ext>
            </a:extLst>
          </p:cNvPr>
          <p:cNvSpPr txBox="1">
            <a:spLocks/>
          </p:cNvSpPr>
          <p:nvPr/>
        </p:nvSpPr>
        <p:spPr>
          <a:xfrm>
            <a:off x="1720735" y="2390588"/>
            <a:ext cx="3574473" cy="41274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en-US" sz="1600" b="1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Fall back functionality</a:t>
            </a:r>
            <a:endParaRPr lang="en-US" sz="3600" b="1" dirty="0">
              <a:latin typeface="Open Sans Extrabold" panose="020B0606030504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09194AD-B59D-CB87-CFA2-8C2FFEFCE3DA}"/>
              </a:ext>
            </a:extLst>
          </p:cNvPr>
          <p:cNvSpPr txBox="1"/>
          <p:nvPr/>
        </p:nvSpPr>
        <p:spPr>
          <a:xfrm>
            <a:off x="1720735" y="2775689"/>
            <a:ext cx="3717268" cy="771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05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Vonage offers a fallback feature where if a pin code isn’t used from text , the service will phone call once by WhatsApp, and after a time period will phone call a second time.</a:t>
            </a:r>
          </a:p>
        </p:txBody>
      </p:sp>
      <p:sp>
        <p:nvSpPr>
          <p:cNvPr id="19" name="Flowchart: Process 18">
            <a:extLst>
              <a:ext uri="{FF2B5EF4-FFF2-40B4-BE49-F238E27FC236}">
                <a16:creationId xmlns:a16="http://schemas.microsoft.com/office/drawing/2014/main" id="{9243D3EB-8008-7322-91BC-11B97234507F}"/>
              </a:ext>
            </a:extLst>
          </p:cNvPr>
          <p:cNvSpPr/>
          <p:nvPr/>
        </p:nvSpPr>
        <p:spPr>
          <a:xfrm>
            <a:off x="773084" y="2596958"/>
            <a:ext cx="835281" cy="771237"/>
          </a:xfrm>
          <a:prstGeom prst="flowChartProcess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CBC989BB-2D6B-1311-0B5E-D55E1CDA504F}"/>
              </a:ext>
            </a:extLst>
          </p:cNvPr>
          <p:cNvSpPr txBox="1">
            <a:spLocks/>
          </p:cNvSpPr>
          <p:nvPr/>
        </p:nvSpPr>
        <p:spPr>
          <a:xfrm>
            <a:off x="1041862" y="2816675"/>
            <a:ext cx="404553" cy="41274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en-US" sz="1600" b="1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1</a:t>
            </a:r>
            <a:endParaRPr lang="en-US" sz="3600" b="1" dirty="0">
              <a:latin typeface="Open Sans Extrabold" panose="020B0606030504020204" pitchFamily="34" charset="0"/>
            </a:endParaRP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1E2381CB-E11B-4ED2-4DC4-D5A7AAF38518}"/>
              </a:ext>
            </a:extLst>
          </p:cNvPr>
          <p:cNvSpPr txBox="1">
            <a:spLocks/>
          </p:cNvSpPr>
          <p:nvPr/>
        </p:nvSpPr>
        <p:spPr>
          <a:xfrm>
            <a:off x="7517476" y="2390586"/>
            <a:ext cx="3574473" cy="41274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en-US" sz="1600" b="1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Dashboard</a:t>
            </a:r>
            <a:endParaRPr lang="en-US" sz="3600" b="1" dirty="0">
              <a:latin typeface="Open Sans Extrabold" panose="020B0606030504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BD144C5-581F-B7AC-BFBD-5F1BD778E951}"/>
              </a:ext>
            </a:extLst>
          </p:cNvPr>
          <p:cNvSpPr txBox="1"/>
          <p:nvPr/>
        </p:nvSpPr>
        <p:spPr>
          <a:xfrm>
            <a:off x="7517476" y="2775687"/>
            <a:ext cx="3814250" cy="598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05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Limited dashboard features, offering nothing more than to view how many verification messages sent and the price of each verify request, and the number associated information.</a:t>
            </a:r>
          </a:p>
        </p:txBody>
      </p:sp>
      <p:sp>
        <p:nvSpPr>
          <p:cNvPr id="23" name="Flowchart: Process 22">
            <a:extLst>
              <a:ext uri="{FF2B5EF4-FFF2-40B4-BE49-F238E27FC236}">
                <a16:creationId xmlns:a16="http://schemas.microsoft.com/office/drawing/2014/main" id="{B97F5A3B-4169-D47C-3260-04B00B388A4D}"/>
              </a:ext>
            </a:extLst>
          </p:cNvPr>
          <p:cNvSpPr/>
          <p:nvPr/>
        </p:nvSpPr>
        <p:spPr>
          <a:xfrm>
            <a:off x="6569825" y="2596956"/>
            <a:ext cx="835281" cy="771237"/>
          </a:xfrm>
          <a:prstGeom prst="flowChartProcess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23C20534-6532-F045-D102-213E1F135BBC}"/>
              </a:ext>
            </a:extLst>
          </p:cNvPr>
          <p:cNvSpPr txBox="1">
            <a:spLocks/>
          </p:cNvSpPr>
          <p:nvPr/>
        </p:nvSpPr>
        <p:spPr>
          <a:xfrm>
            <a:off x="6838603" y="2816673"/>
            <a:ext cx="404553" cy="41274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en-US" sz="1600" b="1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1</a:t>
            </a:r>
            <a:endParaRPr lang="en-US" sz="3600" b="1" dirty="0">
              <a:latin typeface="Open Sans Extrabold" panose="020B0606030504020204" pitchFamily="34" charset="0"/>
            </a:endParaRPr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A0C5173D-3FCD-632E-B6E6-7C4D55930F3C}"/>
              </a:ext>
            </a:extLst>
          </p:cNvPr>
          <p:cNvSpPr txBox="1">
            <a:spLocks/>
          </p:cNvSpPr>
          <p:nvPr/>
        </p:nvSpPr>
        <p:spPr>
          <a:xfrm>
            <a:off x="1720735" y="3743057"/>
            <a:ext cx="3574473" cy="41274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en-US" sz="1600" b="1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API Availability</a:t>
            </a:r>
            <a:endParaRPr lang="en-US" sz="3600" b="1" dirty="0">
              <a:latin typeface="Open Sans Extrabold" panose="020B0606030504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08B9CAA-E3DE-DBFA-470F-4208BB92D05F}"/>
              </a:ext>
            </a:extLst>
          </p:cNvPr>
          <p:cNvSpPr txBox="1"/>
          <p:nvPr/>
        </p:nvSpPr>
        <p:spPr>
          <a:xfrm>
            <a:off x="1709652" y="4118584"/>
            <a:ext cx="3717268" cy="598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05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There are 3 primary APIs offered that offer the ability to make a verify request, view the status of a verify request as well as cancel a verify request.</a:t>
            </a:r>
          </a:p>
        </p:txBody>
      </p:sp>
      <p:sp>
        <p:nvSpPr>
          <p:cNvPr id="31" name="Flowchart: Process 30">
            <a:extLst>
              <a:ext uri="{FF2B5EF4-FFF2-40B4-BE49-F238E27FC236}">
                <a16:creationId xmlns:a16="http://schemas.microsoft.com/office/drawing/2014/main" id="{4EE39E7A-A6CF-66F9-328F-A485E6130F70}"/>
              </a:ext>
            </a:extLst>
          </p:cNvPr>
          <p:cNvSpPr/>
          <p:nvPr/>
        </p:nvSpPr>
        <p:spPr>
          <a:xfrm>
            <a:off x="773084" y="3949427"/>
            <a:ext cx="835281" cy="771237"/>
          </a:xfrm>
          <a:prstGeom prst="flowChartProcess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2" name="Title 1">
            <a:extLst>
              <a:ext uri="{FF2B5EF4-FFF2-40B4-BE49-F238E27FC236}">
                <a16:creationId xmlns:a16="http://schemas.microsoft.com/office/drawing/2014/main" id="{056BD70D-959B-91F2-7151-33280EB3D2B4}"/>
              </a:ext>
            </a:extLst>
          </p:cNvPr>
          <p:cNvSpPr txBox="1">
            <a:spLocks/>
          </p:cNvSpPr>
          <p:nvPr/>
        </p:nvSpPr>
        <p:spPr>
          <a:xfrm>
            <a:off x="1041862" y="4169144"/>
            <a:ext cx="404553" cy="41274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en-US" sz="1600" b="1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2</a:t>
            </a:r>
            <a:endParaRPr lang="en-US" sz="3600" b="1" dirty="0">
              <a:latin typeface="Open Sans Extrabold" panose="020B0606030504020204" pitchFamily="34" charset="0"/>
            </a:endParaRPr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59F00D2C-28BB-C4E9-F48B-9009BB13117A}"/>
              </a:ext>
            </a:extLst>
          </p:cNvPr>
          <p:cNvSpPr txBox="1">
            <a:spLocks/>
          </p:cNvSpPr>
          <p:nvPr/>
        </p:nvSpPr>
        <p:spPr>
          <a:xfrm>
            <a:off x="1720735" y="4970628"/>
            <a:ext cx="3574473" cy="41274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en-US" sz="1600" b="1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Fraud protection</a:t>
            </a:r>
            <a:endParaRPr lang="en-US" sz="3600" b="1" dirty="0">
              <a:latin typeface="Open Sans Extrabold" panose="020B060603050402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6783DAC-84CE-9C66-5A86-4D5EEB2A039A}"/>
              </a:ext>
            </a:extLst>
          </p:cNvPr>
          <p:cNvSpPr txBox="1"/>
          <p:nvPr/>
        </p:nvSpPr>
        <p:spPr>
          <a:xfrm>
            <a:off x="1720735" y="5355729"/>
            <a:ext cx="3717268" cy="598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05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Vonage claims to have fraud protection by having “up to date intelligence” and adding more security to the 2FA authentication step.</a:t>
            </a:r>
          </a:p>
        </p:txBody>
      </p:sp>
      <p:sp>
        <p:nvSpPr>
          <p:cNvPr id="35" name="Flowchart: Process 34">
            <a:extLst>
              <a:ext uri="{FF2B5EF4-FFF2-40B4-BE49-F238E27FC236}">
                <a16:creationId xmlns:a16="http://schemas.microsoft.com/office/drawing/2014/main" id="{CE65799D-4AA2-5FCF-77EE-967D4B0F0E72}"/>
              </a:ext>
            </a:extLst>
          </p:cNvPr>
          <p:cNvSpPr/>
          <p:nvPr/>
        </p:nvSpPr>
        <p:spPr>
          <a:xfrm>
            <a:off x="773084" y="5176998"/>
            <a:ext cx="835281" cy="771237"/>
          </a:xfrm>
          <a:prstGeom prst="flowChartProcess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6" name="Title 1">
            <a:extLst>
              <a:ext uri="{FF2B5EF4-FFF2-40B4-BE49-F238E27FC236}">
                <a16:creationId xmlns:a16="http://schemas.microsoft.com/office/drawing/2014/main" id="{A95196B3-0975-F541-19A7-8926F0D3DCDC}"/>
              </a:ext>
            </a:extLst>
          </p:cNvPr>
          <p:cNvSpPr txBox="1">
            <a:spLocks/>
          </p:cNvSpPr>
          <p:nvPr/>
        </p:nvSpPr>
        <p:spPr>
          <a:xfrm>
            <a:off x="1041862" y="5396715"/>
            <a:ext cx="404553" cy="41274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en-US" sz="1600" b="1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3</a:t>
            </a:r>
            <a:endParaRPr lang="en-US" sz="3600" b="1" dirty="0">
              <a:latin typeface="Open Sans Extrabold" panose="020B0606030504020204" pitchFamily="34" charset="0"/>
            </a:endParaRPr>
          </a:p>
        </p:txBody>
      </p:sp>
      <p:sp>
        <p:nvSpPr>
          <p:cNvPr id="37" name="Title 1">
            <a:extLst>
              <a:ext uri="{FF2B5EF4-FFF2-40B4-BE49-F238E27FC236}">
                <a16:creationId xmlns:a16="http://schemas.microsoft.com/office/drawing/2014/main" id="{7722B7D2-E8C8-F9AB-EEBF-E81BBEC5230C}"/>
              </a:ext>
            </a:extLst>
          </p:cNvPr>
          <p:cNvSpPr txBox="1">
            <a:spLocks/>
          </p:cNvSpPr>
          <p:nvPr/>
        </p:nvSpPr>
        <p:spPr>
          <a:xfrm>
            <a:off x="7517476" y="3738378"/>
            <a:ext cx="3574473" cy="41274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en-US" sz="1600" b="1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Customization</a:t>
            </a:r>
            <a:endParaRPr lang="en-US" sz="3600" b="1" dirty="0">
              <a:latin typeface="Open Sans Extrabold" panose="020B0606030504020204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CF2A630-E43C-83A7-65D3-7F3E1CCE2E72}"/>
              </a:ext>
            </a:extLst>
          </p:cNvPr>
          <p:cNvSpPr txBox="1"/>
          <p:nvPr/>
        </p:nvSpPr>
        <p:spPr>
          <a:xfrm>
            <a:off x="7511934" y="4054980"/>
            <a:ext cx="3717268" cy="944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05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There is a lack of control and customization over the verify message where an admin can only change the length of the pin sent between 4 and 6 digits, cannot just utilize Vonage for their WhatsApp service, there is a need to buy all other related products.</a:t>
            </a:r>
            <a:endParaRPr lang="en-US" sz="1050" b="1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9" name="Flowchart: Process 38">
            <a:extLst>
              <a:ext uri="{FF2B5EF4-FFF2-40B4-BE49-F238E27FC236}">
                <a16:creationId xmlns:a16="http://schemas.microsoft.com/office/drawing/2014/main" id="{972D6648-ADC6-3D9C-825B-BE266DDDD551}"/>
              </a:ext>
            </a:extLst>
          </p:cNvPr>
          <p:cNvSpPr/>
          <p:nvPr/>
        </p:nvSpPr>
        <p:spPr>
          <a:xfrm>
            <a:off x="6569825" y="3944748"/>
            <a:ext cx="835281" cy="771237"/>
          </a:xfrm>
          <a:prstGeom prst="flowChartProcess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0" name="Title 1">
            <a:extLst>
              <a:ext uri="{FF2B5EF4-FFF2-40B4-BE49-F238E27FC236}">
                <a16:creationId xmlns:a16="http://schemas.microsoft.com/office/drawing/2014/main" id="{54A75B63-AD03-9BD6-DAD6-277923C683BA}"/>
              </a:ext>
            </a:extLst>
          </p:cNvPr>
          <p:cNvSpPr txBox="1">
            <a:spLocks/>
          </p:cNvSpPr>
          <p:nvPr/>
        </p:nvSpPr>
        <p:spPr>
          <a:xfrm>
            <a:off x="6838603" y="4164465"/>
            <a:ext cx="404553" cy="41274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en-US" sz="1600" b="1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2</a:t>
            </a:r>
            <a:endParaRPr lang="en-US" sz="3600" b="1" dirty="0">
              <a:latin typeface="Open Sans Extrabold" panose="020B0606030504020204" pitchFamily="34" charset="0"/>
            </a:endParaRPr>
          </a:p>
        </p:txBody>
      </p:sp>
      <p:sp>
        <p:nvSpPr>
          <p:cNvPr id="41" name="Title 1">
            <a:extLst>
              <a:ext uri="{FF2B5EF4-FFF2-40B4-BE49-F238E27FC236}">
                <a16:creationId xmlns:a16="http://schemas.microsoft.com/office/drawing/2014/main" id="{93EB2712-0B04-6AB6-9EB9-98DEADF18E2B}"/>
              </a:ext>
            </a:extLst>
          </p:cNvPr>
          <p:cNvSpPr txBox="1">
            <a:spLocks/>
          </p:cNvSpPr>
          <p:nvPr/>
        </p:nvSpPr>
        <p:spPr>
          <a:xfrm>
            <a:off x="7517476" y="4982591"/>
            <a:ext cx="3574473" cy="41274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en-US" sz="1600" b="1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Pricing</a:t>
            </a:r>
            <a:endParaRPr lang="en-US" sz="3600" b="1" dirty="0">
              <a:latin typeface="Open Sans Extrabold" panose="020B0606030504020204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93967A2-273B-E3E1-9462-0E192F0ABE6D}"/>
              </a:ext>
            </a:extLst>
          </p:cNvPr>
          <p:cNvSpPr txBox="1"/>
          <p:nvPr/>
        </p:nvSpPr>
        <p:spPr>
          <a:xfrm>
            <a:off x="7517476" y="5367692"/>
            <a:ext cx="3717268" cy="4255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05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The pricing is on the more expensive side of things with each successful verification request costing 0.5$.</a:t>
            </a:r>
          </a:p>
        </p:txBody>
      </p:sp>
      <p:sp>
        <p:nvSpPr>
          <p:cNvPr id="43" name="Flowchart: Process 42">
            <a:extLst>
              <a:ext uri="{FF2B5EF4-FFF2-40B4-BE49-F238E27FC236}">
                <a16:creationId xmlns:a16="http://schemas.microsoft.com/office/drawing/2014/main" id="{BBC15C54-B338-579B-1F79-0698AA9275B6}"/>
              </a:ext>
            </a:extLst>
          </p:cNvPr>
          <p:cNvSpPr/>
          <p:nvPr/>
        </p:nvSpPr>
        <p:spPr>
          <a:xfrm>
            <a:off x="6569825" y="5188961"/>
            <a:ext cx="835281" cy="771237"/>
          </a:xfrm>
          <a:prstGeom prst="flowChartProcess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4" name="Title 1">
            <a:extLst>
              <a:ext uri="{FF2B5EF4-FFF2-40B4-BE49-F238E27FC236}">
                <a16:creationId xmlns:a16="http://schemas.microsoft.com/office/drawing/2014/main" id="{C8C81EF2-3FA3-43C1-042E-0D9DE6F8A1C2}"/>
              </a:ext>
            </a:extLst>
          </p:cNvPr>
          <p:cNvSpPr txBox="1">
            <a:spLocks/>
          </p:cNvSpPr>
          <p:nvPr/>
        </p:nvSpPr>
        <p:spPr>
          <a:xfrm>
            <a:off x="6838603" y="5408678"/>
            <a:ext cx="404553" cy="41274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en-US" sz="1600" b="1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3</a:t>
            </a:r>
            <a:endParaRPr lang="en-US" sz="3600" b="1" dirty="0">
              <a:latin typeface="Open Sans Extrabold" panose="020B0606030504020204" pitchFamily="34" charset="0"/>
            </a:endParaRP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550BA2D9-39EB-9A58-6213-662E38748823}"/>
              </a:ext>
            </a:extLst>
          </p:cNvPr>
          <p:cNvCxnSpPr>
            <a:stCxn id="31" idx="2"/>
            <a:endCxn id="35" idx="0"/>
          </p:cNvCxnSpPr>
          <p:nvPr/>
        </p:nvCxnSpPr>
        <p:spPr>
          <a:xfrm>
            <a:off x="1190725" y="4720664"/>
            <a:ext cx="0" cy="4563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93C56454-87CC-16AC-5A2E-361A54F9087B}"/>
              </a:ext>
            </a:extLst>
          </p:cNvPr>
          <p:cNvCxnSpPr>
            <a:stCxn id="19" idx="2"/>
            <a:endCxn id="31" idx="0"/>
          </p:cNvCxnSpPr>
          <p:nvPr/>
        </p:nvCxnSpPr>
        <p:spPr>
          <a:xfrm>
            <a:off x="1190725" y="3368195"/>
            <a:ext cx="0" cy="5812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569A0DF8-584A-6D31-F79E-6C91225C18C8}"/>
              </a:ext>
            </a:extLst>
          </p:cNvPr>
          <p:cNvCxnSpPr>
            <a:cxnSpLocks/>
            <a:stCxn id="23" idx="2"/>
            <a:endCxn id="39" idx="0"/>
          </p:cNvCxnSpPr>
          <p:nvPr/>
        </p:nvCxnSpPr>
        <p:spPr>
          <a:xfrm>
            <a:off x="6987466" y="3368193"/>
            <a:ext cx="0" cy="5765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608E4A62-1F50-19A9-AA1C-09A2331C4952}"/>
              </a:ext>
            </a:extLst>
          </p:cNvPr>
          <p:cNvCxnSpPr>
            <a:cxnSpLocks/>
            <a:stCxn id="39" idx="2"/>
            <a:endCxn id="43" idx="0"/>
          </p:cNvCxnSpPr>
          <p:nvPr/>
        </p:nvCxnSpPr>
        <p:spPr>
          <a:xfrm>
            <a:off x="6987466" y="4715985"/>
            <a:ext cx="0" cy="4729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Pros And Cons Icon #333966 - Free Icons Library">
            <a:extLst>
              <a:ext uri="{FF2B5EF4-FFF2-40B4-BE49-F238E27FC236}">
                <a16:creationId xmlns:a16="http://schemas.microsoft.com/office/drawing/2014/main" id="{4D7CD18F-2052-03DB-3BEE-61C324D31A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6245" y="5771246"/>
            <a:ext cx="1218804" cy="1066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7489FB3-4DE3-6943-EB5F-6A19BDDF855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8684" y="169383"/>
            <a:ext cx="11534632" cy="493819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F3D3D87D-2D45-52C6-02B1-A03E1503C818}"/>
              </a:ext>
            </a:extLst>
          </p:cNvPr>
          <p:cNvSpPr txBox="1">
            <a:spLocks/>
          </p:cNvSpPr>
          <p:nvPr/>
        </p:nvSpPr>
        <p:spPr>
          <a:xfrm>
            <a:off x="140079" y="6098103"/>
            <a:ext cx="3574473" cy="41274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en-US" sz="1200" b="1" dirty="0">
                <a:solidFill>
                  <a:srgbClr val="0000FF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*Credentials: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EA2F26-FF4A-84E0-4847-F7152CD60288}"/>
              </a:ext>
            </a:extLst>
          </p:cNvPr>
          <p:cNvSpPr txBox="1"/>
          <p:nvPr/>
        </p:nvSpPr>
        <p:spPr>
          <a:xfrm>
            <a:off x="195492" y="6339433"/>
            <a:ext cx="3717268" cy="528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0000FF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Username: privatekassem@gmail.com</a:t>
            </a:r>
          </a:p>
          <a:p>
            <a:pPr marL="171450" indent="-1714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0000FF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Password: Demo@ccount1234_</a:t>
            </a:r>
          </a:p>
        </p:txBody>
      </p:sp>
    </p:spTree>
    <p:extLst>
      <p:ext uri="{BB962C8B-B14F-4D97-AF65-F5344CB8AC3E}">
        <p14:creationId xmlns:p14="http://schemas.microsoft.com/office/powerpoint/2010/main" val="6940416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CC781BE-78B7-53EE-E37E-4E7513757D86}"/>
              </a:ext>
            </a:extLst>
          </p:cNvPr>
          <p:cNvCxnSpPr>
            <a:cxnSpLocks/>
          </p:cNvCxnSpPr>
          <p:nvPr/>
        </p:nvCxnSpPr>
        <p:spPr>
          <a:xfrm>
            <a:off x="497840" y="1219200"/>
            <a:ext cx="0" cy="537210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E2A29836-C9A3-A0B8-6150-8EE034739D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684" y="169383"/>
            <a:ext cx="11534632" cy="493819"/>
          </a:xfrm>
          <a:prstGeom prst="rect">
            <a:avLst/>
          </a:prstGeom>
        </p:spPr>
      </p:pic>
      <p:pic>
        <p:nvPicPr>
          <p:cNvPr id="3" name="Picture 2" descr="A blue triangle with a white background&#10;&#10;Description automatically generated with low confidence">
            <a:extLst>
              <a:ext uri="{FF2B5EF4-FFF2-40B4-BE49-F238E27FC236}">
                <a16:creationId xmlns:a16="http://schemas.microsoft.com/office/drawing/2014/main" id="{44EE8229-09DC-2DCC-DAC5-1F0532F866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896" y="297853"/>
            <a:ext cx="730697" cy="730697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31B38894-E60F-1769-21F0-90E23A1B1EAD}"/>
              </a:ext>
            </a:extLst>
          </p:cNvPr>
          <p:cNvSpPr txBox="1">
            <a:spLocks/>
          </p:cNvSpPr>
          <p:nvPr/>
        </p:nvSpPr>
        <p:spPr>
          <a:xfrm>
            <a:off x="833700" y="310467"/>
            <a:ext cx="11029616" cy="98833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en-US" b="1" dirty="0">
                <a:solidFill>
                  <a:srgbClr val="00F4D1"/>
                </a:solidFill>
                <a:latin typeface="Open Sans Extrabold" panose="020B0606030504020204" pitchFamily="34" charset="0"/>
              </a:rPr>
              <a:t>Verify</a:t>
            </a:r>
          </a:p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en-US" sz="2000" b="1" dirty="0">
                <a:solidFill>
                  <a:srgbClr val="0000FF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Admin Interface – Reports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b="1" dirty="0">
              <a:solidFill>
                <a:srgbClr val="00F4D1"/>
              </a:solidFill>
              <a:latin typeface="Open Sans Extrabold" panose="020B0606030504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CF094B-A5B6-F7D3-E50A-C5AE4A4FDD81}"/>
              </a:ext>
            </a:extLst>
          </p:cNvPr>
          <p:cNvSpPr txBox="1"/>
          <p:nvPr/>
        </p:nvSpPr>
        <p:spPr>
          <a:xfrm>
            <a:off x="896437" y="1636531"/>
            <a:ext cx="11395021" cy="4699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b="1" dirty="0">
                <a:solidFill>
                  <a:srgbClr val="0000FF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OTPs Distribution: </a:t>
            </a:r>
            <a:r>
              <a:rPr lang="en-US" sz="2400" dirty="0">
                <a:solidFill>
                  <a:srgbClr val="00EFD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Total sent, delivered, used, success &amp; failure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900" b="1" dirty="0">
              <a:solidFill>
                <a:srgbClr val="0D1AA3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b="1" dirty="0">
                <a:solidFill>
                  <a:srgbClr val="0000FF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OTPs Distribution per channel: </a:t>
            </a:r>
            <a:r>
              <a:rPr lang="en-US" sz="2400" dirty="0">
                <a:solidFill>
                  <a:srgbClr val="00EFD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Total sent, WhatsApp, SMS, IVR, etc.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900" dirty="0">
              <a:solidFill>
                <a:srgbClr val="00EFD1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b="1" dirty="0">
                <a:solidFill>
                  <a:srgbClr val="0000FF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OTP Delivery – Fall Back logic: </a:t>
            </a:r>
            <a:r>
              <a:rPr lang="en-US" sz="2400" dirty="0">
                <a:solidFill>
                  <a:srgbClr val="00EFD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1</a:t>
            </a:r>
            <a:r>
              <a:rPr lang="en-US" sz="2400" baseline="30000" dirty="0">
                <a:solidFill>
                  <a:srgbClr val="00EFD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st</a:t>
            </a:r>
            <a:r>
              <a:rPr lang="en-US" sz="2400" dirty="0">
                <a:solidFill>
                  <a:srgbClr val="00EFD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channel, 2</a:t>
            </a:r>
            <a:r>
              <a:rPr lang="en-US" sz="2400" baseline="30000" dirty="0">
                <a:solidFill>
                  <a:srgbClr val="00EFD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nd</a:t>
            </a:r>
            <a:r>
              <a:rPr lang="en-US" sz="2400" dirty="0">
                <a:solidFill>
                  <a:srgbClr val="00EFD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channel, 3</a:t>
            </a:r>
            <a:r>
              <a:rPr lang="en-US" sz="2400" baseline="30000" dirty="0">
                <a:solidFill>
                  <a:srgbClr val="00EFD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rd</a:t>
            </a:r>
            <a:r>
              <a:rPr lang="en-US" sz="2400" dirty="0">
                <a:solidFill>
                  <a:srgbClr val="00EFD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channel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900" b="1" dirty="0">
              <a:solidFill>
                <a:srgbClr val="00EFD1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b="1" dirty="0">
                <a:solidFill>
                  <a:srgbClr val="0000FF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Fall Back Distribution: </a:t>
            </a:r>
            <a:r>
              <a:rPr lang="en-US" sz="2400" dirty="0">
                <a:solidFill>
                  <a:srgbClr val="00EFD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WhatsApp, SMS, IVR, etc</a:t>
            </a:r>
            <a:r>
              <a:rPr lang="en-US" sz="2400" b="1" dirty="0">
                <a:solidFill>
                  <a:srgbClr val="00EFD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900" b="1" dirty="0">
              <a:solidFill>
                <a:srgbClr val="0D1AA3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b="1" dirty="0">
                <a:solidFill>
                  <a:srgbClr val="0000FF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Failed OTPs Distribution: </a:t>
            </a:r>
            <a:r>
              <a:rPr lang="en-US" sz="2400" dirty="0">
                <a:solidFill>
                  <a:srgbClr val="00EFD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Invalid, Expired, etc.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900" b="1" dirty="0">
              <a:solidFill>
                <a:srgbClr val="0D19A3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b="1" dirty="0">
                <a:solidFill>
                  <a:srgbClr val="0000FF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Account statement: </a:t>
            </a:r>
            <a:r>
              <a:rPr lang="en-US" sz="2400" dirty="0">
                <a:solidFill>
                  <a:srgbClr val="00EFD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Free credits, consumption, per-channel consumption, etc.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2400" b="1" dirty="0">
              <a:solidFill>
                <a:srgbClr val="0D19A3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D0206FA-1C6F-9B8D-C29E-26EC33E5AF95}"/>
              </a:ext>
            </a:extLst>
          </p:cNvPr>
          <p:cNvSpPr/>
          <p:nvPr/>
        </p:nvSpPr>
        <p:spPr>
          <a:xfrm>
            <a:off x="333630" y="1645160"/>
            <a:ext cx="328420" cy="328420"/>
          </a:xfrm>
          <a:prstGeom prst="ellipse">
            <a:avLst/>
          </a:prstGeom>
          <a:solidFill>
            <a:srgbClr val="0D1AA3"/>
          </a:solidFill>
          <a:ln>
            <a:solidFill>
              <a:srgbClr val="0D1A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375A9C5-391B-86C3-DFFC-FE73507ACDE9}"/>
              </a:ext>
            </a:extLst>
          </p:cNvPr>
          <p:cNvSpPr/>
          <p:nvPr/>
        </p:nvSpPr>
        <p:spPr>
          <a:xfrm>
            <a:off x="333630" y="2412427"/>
            <a:ext cx="328420" cy="328420"/>
          </a:xfrm>
          <a:prstGeom prst="ellipse">
            <a:avLst/>
          </a:prstGeom>
          <a:solidFill>
            <a:srgbClr val="0D1AA3"/>
          </a:solidFill>
          <a:ln>
            <a:solidFill>
              <a:srgbClr val="0D1A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B8A7134-10E5-5548-DE3E-EEDC38907971}"/>
              </a:ext>
            </a:extLst>
          </p:cNvPr>
          <p:cNvSpPr/>
          <p:nvPr/>
        </p:nvSpPr>
        <p:spPr>
          <a:xfrm>
            <a:off x="333630" y="3179694"/>
            <a:ext cx="328420" cy="328420"/>
          </a:xfrm>
          <a:prstGeom prst="ellipse">
            <a:avLst/>
          </a:prstGeom>
          <a:solidFill>
            <a:srgbClr val="0D1AA3"/>
          </a:solidFill>
          <a:ln>
            <a:solidFill>
              <a:srgbClr val="0D1A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CA24327-88ED-726E-0258-F15239112634}"/>
              </a:ext>
            </a:extLst>
          </p:cNvPr>
          <p:cNvSpPr/>
          <p:nvPr/>
        </p:nvSpPr>
        <p:spPr>
          <a:xfrm>
            <a:off x="333630" y="3946961"/>
            <a:ext cx="328420" cy="328420"/>
          </a:xfrm>
          <a:prstGeom prst="ellipse">
            <a:avLst/>
          </a:prstGeom>
          <a:solidFill>
            <a:srgbClr val="0D1AA3"/>
          </a:solidFill>
          <a:ln>
            <a:solidFill>
              <a:srgbClr val="0D1A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E348BB6-8E60-6739-46E8-AAAE81E2ADB7}"/>
              </a:ext>
            </a:extLst>
          </p:cNvPr>
          <p:cNvSpPr/>
          <p:nvPr/>
        </p:nvSpPr>
        <p:spPr>
          <a:xfrm>
            <a:off x="321820" y="4664511"/>
            <a:ext cx="328420" cy="328420"/>
          </a:xfrm>
          <a:prstGeom prst="ellipse">
            <a:avLst/>
          </a:prstGeom>
          <a:solidFill>
            <a:srgbClr val="0D1AA3"/>
          </a:solidFill>
          <a:ln>
            <a:solidFill>
              <a:srgbClr val="0D1A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6900DBC8-E1C6-2D6A-24CE-EEDB3E225EC9}"/>
              </a:ext>
            </a:extLst>
          </p:cNvPr>
          <p:cNvSpPr/>
          <p:nvPr/>
        </p:nvSpPr>
        <p:spPr>
          <a:xfrm>
            <a:off x="333630" y="5382061"/>
            <a:ext cx="328420" cy="328420"/>
          </a:xfrm>
          <a:prstGeom prst="ellipse">
            <a:avLst/>
          </a:prstGeom>
          <a:solidFill>
            <a:srgbClr val="0D1AA3"/>
          </a:solidFill>
          <a:ln>
            <a:solidFill>
              <a:srgbClr val="0D1A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979476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E2A29836-C9A3-A0B8-6150-8EE034739D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684" y="169383"/>
            <a:ext cx="11534632" cy="493819"/>
          </a:xfrm>
          <a:prstGeom prst="rect">
            <a:avLst/>
          </a:prstGeom>
        </p:spPr>
      </p:pic>
      <p:pic>
        <p:nvPicPr>
          <p:cNvPr id="3" name="Picture 2" descr="A blue triangle with a white background&#10;&#10;Description automatically generated with low confidence">
            <a:extLst>
              <a:ext uri="{FF2B5EF4-FFF2-40B4-BE49-F238E27FC236}">
                <a16:creationId xmlns:a16="http://schemas.microsoft.com/office/drawing/2014/main" id="{3964DE86-A231-DCED-11DA-2DA1968D8B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896" y="297853"/>
            <a:ext cx="730697" cy="730697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71CCCAB1-0C0E-6CBA-61EF-D1522D818E38}"/>
              </a:ext>
            </a:extLst>
          </p:cNvPr>
          <p:cNvSpPr txBox="1">
            <a:spLocks/>
          </p:cNvSpPr>
          <p:nvPr/>
        </p:nvSpPr>
        <p:spPr>
          <a:xfrm>
            <a:off x="833700" y="310467"/>
            <a:ext cx="11029616" cy="98833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en-US" b="1" dirty="0">
                <a:solidFill>
                  <a:srgbClr val="00F4D1"/>
                </a:solidFill>
                <a:latin typeface="Open Sans Extrabold" panose="020B0606030504020204" pitchFamily="34" charset="0"/>
              </a:rPr>
              <a:t>Verify</a:t>
            </a:r>
          </a:p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en-US" sz="2000" b="1" dirty="0">
                <a:solidFill>
                  <a:srgbClr val="0000FF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OTP Logic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b="1" dirty="0">
              <a:solidFill>
                <a:srgbClr val="00F4D1"/>
              </a:solidFill>
              <a:latin typeface="Open Sans Extrabold" panose="020B0606030504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236B597-1FC9-CF3A-D931-FEC30AE5E43D}"/>
              </a:ext>
            </a:extLst>
          </p:cNvPr>
          <p:cNvCxnSpPr>
            <a:cxnSpLocks/>
          </p:cNvCxnSpPr>
          <p:nvPr/>
        </p:nvCxnSpPr>
        <p:spPr>
          <a:xfrm>
            <a:off x="497840" y="1219200"/>
            <a:ext cx="0" cy="537210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833BD32-DDE4-1707-B9C1-DF65EBFC8F96}"/>
              </a:ext>
            </a:extLst>
          </p:cNvPr>
          <p:cNvSpPr txBox="1"/>
          <p:nvPr/>
        </p:nvSpPr>
        <p:spPr>
          <a:xfrm>
            <a:off x="896437" y="1636531"/>
            <a:ext cx="11534628" cy="4345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b="1" dirty="0">
                <a:solidFill>
                  <a:srgbClr val="0000FF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OTPs Generation: </a:t>
            </a:r>
            <a:r>
              <a:rPr lang="en-US" sz="2400" dirty="0">
                <a:solidFill>
                  <a:srgbClr val="00EFD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Generating OTP Based on the admin configuration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900" b="1" dirty="0">
              <a:solidFill>
                <a:srgbClr val="0D1AA3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b="1" dirty="0">
                <a:solidFill>
                  <a:srgbClr val="0000FF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OTPs Pushing per channel: </a:t>
            </a:r>
            <a:r>
              <a:rPr lang="en-US" sz="2400" dirty="0">
                <a:solidFill>
                  <a:srgbClr val="00EFD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Push OTP through the defined channel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900" dirty="0">
              <a:solidFill>
                <a:srgbClr val="00EFD1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b="1" dirty="0">
                <a:solidFill>
                  <a:srgbClr val="0000FF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OTP Fall Back Logic: </a:t>
            </a:r>
            <a:r>
              <a:rPr lang="en-US" sz="2400" dirty="0">
                <a:solidFill>
                  <a:srgbClr val="00EFD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main channel WhatsApp, 1</a:t>
            </a:r>
            <a:r>
              <a:rPr lang="en-US" sz="2400" baseline="30000" dirty="0">
                <a:solidFill>
                  <a:srgbClr val="00EFD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st</a:t>
            </a:r>
            <a:r>
              <a:rPr lang="en-US" sz="2400" dirty="0">
                <a:solidFill>
                  <a:srgbClr val="00EFD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 channel SMS, etc.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900" b="1" dirty="0">
              <a:solidFill>
                <a:srgbClr val="00EFD1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b="1" dirty="0">
                <a:solidFill>
                  <a:srgbClr val="0000FF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OTP Validation: </a:t>
            </a:r>
            <a:r>
              <a:rPr lang="en-US" sz="2400" dirty="0">
                <a:solidFill>
                  <a:srgbClr val="00EFD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The system shall validate the OTP once the user enters the pushed OTP.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2400" dirty="0">
              <a:solidFill>
                <a:srgbClr val="00EFD1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900" b="1" dirty="0">
              <a:solidFill>
                <a:srgbClr val="0D19A3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2400" b="1" dirty="0">
              <a:solidFill>
                <a:srgbClr val="0D19A3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57FE57A-23C6-8730-D52D-6BD41FF807EB}"/>
              </a:ext>
            </a:extLst>
          </p:cNvPr>
          <p:cNvSpPr/>
          <p:nvPr/>
        </p:nvSpPr>
        <p:spPr>
          <a:xfrm>
            <a:off x="333630" y="1645160"/>
            <a:ext cx="328420" cy="328420"/>
          </a:xfrm>
          <a:prstGeom prst="ellipse">
            <a:avLst/>
          </a:prstGeom>
          <a:solidFill>
            <a:srgbClr val="0D1AA3"/>
          </a:solidFill>
          <a:ln>
            <a:solidFill>
              <a:srgbClr val="0D1A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36FB01A-AA5B-122E-0CA6-121CBFA1C9DB}"/>
              </a:ext>
            </a:extLst>
          </p:cNvPr>
          <p:cNvSpPr/>
          <p:nvPr/>
        </p:nvSpPr>
        <p:spPr>
          <a:xfrm>
            <a:off x="333630" y="2412427"/>
            <a:ext cx="328420" cy="328420"/>
          </a:xfrm>
          <a:prstGeom prst="ellipse">
            <a:avLst/>
          </a:prstGeom>
          <a:solidFill>
            <a:srgbClr val="0D1AA3"/>
          </a:solidFill>
          <a:ln>
            <a:solidFill>
              <a:srgbClr val="0D1A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10E0421-FB55-0743-B238-6D3ED77E7E76}"/>
              </a:ext>
            </a:extLst>
          </p:cNvPr>
          <p:cNvSpPr/>
          <p:nvPr/>
        </p:nvSpPr>
        <p:spPr>
          <a:xfrm>
            <a:off x="333630" y="3179694"/>
            <a:ext cx="328420" cy="328420"/>
          </a:xfrm>
          <a:prstGeom prst="ellipse">
            <a:avLst/>
          </a:prstGeom>
          <a:solidFill>
            <a:srgbClr val="0D1AA3"/>
          </a:solidFill>
          <a:ln>
            <a:solidFill>
              <a:srgbClr val="0D1A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994F55D-05E5-6413-3142-4C769BF3A1DA}"/>
              </a:ext>
            </a:extLst>
          </p:cNvPr>
          <p:cNvSpPr/>
          <p:nvPr/>
        </p:nvSpPr>
        <p:spPr>
          <a:xfrm>
            <a:off x="333630" y="3946961"/>
            <a:ext cx="328420" cy="328420"/>
          </a:xfrm>
          <a:prstGeom prst="ellipse">
            <a:avLst/>
          </a:prstGeom>
          <a:solidFill>
            <a:srgbClr val="0D1AA3"/>
          </a:solidFill>
          <a:ln>
            <a:solidFill>
              <a:srgbClr val="0D1A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71793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E2A29836-C9A3-A0B8-6150-8EE034739D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684" y="169383"/>
            <a:ext cx="11534632" cy="493819"/>
          </a:xfrm>
          <a:prstGeom prst="rect">
            <a:avLst/>
          </a:prstGeom>
        </p:spPr>
      </p:pic>
      <p:pic>
        <p:nvPicPr>
          <p:cNvPr id="3" name="Picture 2" descr="A blue triangle with a white background&#10;&#10;Description automatically generated with low confidence">
            <a:extLst>
              <a:ext uri="{FF2B5EF4-FFF2-40B4-BE49-F238E27FC236}">
                <a16:creationId xmlns:a16="http://schemas.microsoft.com/office/drawing/2014/main" id="{3964DE86-A231-DCED-11DA-2DA1968D8B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896" y="297853"/>
            <a:ext cx="730697" cy="730697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71CCCAB1-0C0E-6CBA-61EF-D1522D818E38}"/>
              </a:ext>
            </a:extLst>
          </p:cNvPr>
          <p:cNvSpPr txBox="1">
            <a:spLocks/>
          </p:cNvSpPr>
          <p:nvPr/>
        </p:nvSpPr>
        <p:spPr>
          <a:xfrm>
            <a:off x="833700" y="310467"/>
            <a:ext cx="11029616" cy="98833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en-US" b="1" dirty="0">
                <a:solidFill>
                  <a:srgbClr val="00F4D1"/>
                </a:solidFill>
                <a:latin typeface="Open Sans Extrabold" panose="020B0606030504020204" pitchFamily="34" charset="0"/>
              </a:rPr>
              <a:t>Verify</a:t>
            </a:r>
          </a:p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en-US" sz="2000" b="1" dirty="0">
                <a:solidFill>
                  <a:srgbClr val="0000FF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OTP APIs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b="1" dirty="0">
              <a:solidFill>
                <a:srgbClr val="00F4D1"/>
              </a:solidFill>
              <a:latin typeface="Open Sans Extrabold" panose="020B0606030504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33BD32-DDE4-1707-B9C1-DF65EBFC8F96}"/>
              </a:ext>
            </a:extLst>
          </p:cNvPr>
          <p:cNvSpPr txBox="1"/>
          <p:nvPr/>
        </p:nvSpPr>
        <p:spPr>
          <a:xfrm>
            <a:off x="833700" y="1545320"/>
            <a:ext cx="7020515" cy="4755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rgbClr val="0000FF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GetOTP</a:t>
            </a:r>
            <a:r>
              <a:rPr lang="en-US" b="1" dirty="0">
                <a:solidFill>
                  <a:srgbClr val="0000FF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: </a:t>
            </a:r>
            <a:r>
              <a:rPr lang="en-US" dirty="0">
                <a:solidFill>
                  <a:srgbClr val="00EFD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Generate OTP</a:t>
            </a:r>
          </a:p>
          <a:p>
            <a:pPr marL="346075">
              <a:lnSpc>
                <a:spcPct val="107000"/>
              </a:lnSpc>
              <a:spcAft>
                <a:spcPts val="800"/>
              </a:spcAft>
            </a:pPr>
            <a:r>
              <a:rPr lang="en-US" u="sng" dirty="0">
                <a:solidFill>
                  <a:srgbClr val="0000FF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Input(s):</a:t>
            </a:r>
          </a:p>
          <a:p>
            <a:pPr marL="688975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EFD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Application ID</a:t>
            </a:r>
          </a:p>
          <a:p>
            <a:pPr marL="346075">
              <a:lnSpc>
                <a:spcPct val="107000"/>
              </a:lnSpc>
              <a:spcAft>
                <a:spcPts val="800"/>
              </a:spcAft>
            </a:pPr>
            <a:r>
              <a:rPr lang="en-US" u="sng" dirty="0">
                <a:solidFill>
                  <a:srgbClr val="0000FF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Output(s):</a:t>
            </a:r>
          </a:p>
          <a:p>
            <a:pPr marL="688975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EFD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OTP Generated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rgbClr val="0000FF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VerifyOTP</a:t>
            </a:r>
            <a:r>
              <a:rPr lang="en-US" b="1" dirty="0">
                <a:solidFill>
                  <a:srgbClr val="0000FF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:</a:t>
            </a:r>
            <a:r>
              <a:rPr lang="en-US" sz="1400" b="1" dirty="0">
                <a:solidFill>
                  <a:srgbClr val="0000FF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00EFD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Validate entered OTP</a:t>
            </a:r>
          </a:p>
          <a:p>
            <a:pPr marL="404813">
              <a:lnSpc>
                <a:spcPct val="107000"/>
              </a:lnSpc>
              <a:spcAft>
                <a:spcPts val="800"/>
              </a:spcAft>
            </a:pPr>
            <a:r>
              <a:rPr lang="en-US" u="sng" dirty="0">
                <a:solidFill>
                  <a:srgbClr val="0000FF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Input(s):</a:t>
            </a:r>
          </a:p>
          <a:p>
            <a:pPr marL="404813" indent="277813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EFD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Application ID</a:t>
            </a:r>
          </a:p>
          <a:p>
            <a:pPr marL="404813" indent="277813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EFD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OTP Entered</a:t>
            </a:r>
          </a:p>
          <a:p>
            <a:pPr marL="404813">
              <a:lnSpc>
                <a:spcPct val="107000"/>
              </a:lnSpc>
              <a:spcAft>
                <a:spcPts val="800"/>
              </a:spcAft>
            </a:pPr>
            <a:r>
              <a:rPr lang="en-US" u="sng" dirty="0">
                <a:solidFill>
                  <a:srgbClr val="0000FF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Output(s):</a:t>
            </a:r>
          </a:p>
          <a:p>
            <a:pPr marL="404813" indent="277813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EFD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Status (Success, Wrong OTP, Expired)</a:t>
            </a:r>
          </a:p>
          <a:p>
            <a:pPr marL="688975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rgbClr val="00EFD1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3A7092B-D681-D5DC-4CBA-200126B6DCF7}"/>
              </a:ext>
            </a:extLst>
          </p:cNvPr>
          <p:cNvSpPr txBox="1"/>
          <p:nvPr/>
        </p:nvSpPr>
        <p:spPr>
          <a:xfrm>
            <a:off x="487490" y="6459326"/>
            <a:ext cx="10736056" cy="367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i="1" dirty="0">
                <a:solidFill>
                  <a:srgbClr val="0000FF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*The OTP delivery and the fallback logic statistics APIs shall be handled at the channel level.</a:t>
            </a:r>
          </a:p>
        </p:txBody>
      </p:sp>
    </p:spTree>
    <p:extLst>
      <p:ext uri="{BB962C8B-B14F-4D97-AF65-F5344CB8AC3E}">
        <p14:creationId xmlns:p14="http://schemas.microsoft.com/office/powerpoint/2010/main" val="38478941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E2A29836-C9A3-A0B8-6150-8EE034739D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684" y="169383"/>
            <a:ext cx="11534632" cy="493819"/>
          </a:xfrm>
          <a:prstGeom prst="rect">
            <a:avLst/>
          </a:prstGeom>
        </p:spPr>
      </p:pic>
      <p:pic>
        <p:nvPicPr>
          <p:cNvPr id="3" name="Picture 2" descr="A blue triangle with a white background&#10;&#10;Description automatically generated with low confidence">
            <a:extLst>
              <a:ext uri="{FF2B5EF4-FFF2-40B4-BE49-F238E27FC236}">
                <a16:creationId xmlns:a16="http://schemas.microsoft.com/office/drawing/2014/main" id="{3964DE86-A231-DCED-11DA-2DA1968D8B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896" y="297853"/>
            <a:ext cx="730697" cy="730697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71CCCAB1-0C0E-6CBA-61EF-D1522D818E38}"/>
              </a:ext>
            </a:extLst>
          </p:cNvPr>
          <p:cNvSpPr txBox="1">
            <a:spLocks/>
          </p:cNvSpPr>
          <p:nvPr/>
        </p:nvSpPr>
        <p:spPr>
          <a:xfrm>
            <a:off x="833700" y="310467"/>
            <a:ext cx="11029616" cy="98833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en-US" b="1" dirty="0">
                <a:solidFill>
                  <a:srgbClr val="00F4D1"/>
                </a:solidFill>
                <a:latin typeface="Open Sans Extrabold" panose="020B0606030504020204" pitchFamily="34" charset="0"/>
              </a:rPr>
              <a:t>Verify</a:t>
            </a:r>
          </a:p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en-US" sz="2000" b="1" dirty="0">
                <a:solidFill>
                  <a:srgbClr val="0000FF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OTP APIs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b="1" dirty="0">
              <a:solidFill>
                <a:srgbClr val="00F4D1"/>
              </a:solidFill>
              <a:latin typeface="Open Sans Extrabold" panose="020B0606030504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5CB5A7F-6AA3-FA5E-E27D-93E748F862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439883"/>
            <a:ext cx="12192000" cy="5006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8472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E2A29836-C9A3-A0B8-6150-8EE034739D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684" y="169383"/>
            <a:ext cx="11534632" cy="493819"/>
          </a:xfrm>
          <a:prstGeom prst="rect">
            <a:avLst/>
          </a:prstGeom>
        </p:spPr>
      </p:pic>
      <p:pic>
        <p:nvPicPr>
          <p:cNvPr id="3" name="Picture 2" descr="A blue triangle with a white background&#10;&#10;Description automatically generated with low confidence">
            <a:extLst>
              <a:ext uri="{FF2B5EF4-FFF2-40B4-BE49-F238E27FC236}">
                <a16:creationId xmlns:a16="http://schemas.microsoft.com/office/drawing/2014/main" id="{3964DE86-A231-DCED-11DA-2DA1968D8B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896" y="297853"/>
            <a:ext cx="730697" cy="730697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71CCCAB1-0C0E-6CBA-61EF-D1522D818E38}"/>
              </a:ext>
            </a:extLst>
          </p:cNvPr>
          <p:cNvSpPr txBox="1">
            <a:spLocks/>
          </p:cNvSpPr>
          <p:nvPr/>
        </p:nvSpPr>
        <p:spPr>
          <a:xfrm>
            <a:off x="833700" y="310467"/>
            <a:ext cx="11029616" cy="98833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en-US" b="1" dirty="0">
                <a:solidFill>
                  <a:srgbClr val="00F4D1"/>
                </a:solidFill>
                <a:latin typeface="Open Sans Extrabold" panose="020B0606030504020204" pitchFamily="34" charset="0"/>
              </a:rPr>
              <a:t>Verify</a:t>
            </a:r>
          </a:p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en-US" sz="2000" b="1" dirty="0">
                <a:solidFill>
                  <a:srgbClr val="0000FF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OTP APIs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b="1" dirty="0">
              <a:solidFill>
                <a:srgbClr val="00F4D1"/>
              </a:solidFill>
              <a:latin typeface="Open Sans Extrabold" panose="020B0606030504020204" pitchFamily="34" charset="0"/>
            </a:endParaRPr>
          </a:p>
        </p:txBody>
      </p:sp>
      <p:pic>
        <p:nvPicPr>
          <p:cNvPr id="5" name="Picture 4">
            <a:hlinkClick r:id="rId5"/>
            <a:extLst>
              <a:ext uri="{FF2B5EF4-FFF2-40B4-BE49-F238E27FC236}">
                <a16:creationId xmlns:a16="http://schemas.microsoft.com/office/drawing/2014/main" id="{5960BEEC-0D27-14C4-858D-27ACE6C304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1439883"/>
            <a:ext cx="12192000" cy="5604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8034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hape, rectangle&#10;&#10;Description automatically generated">
            <a:extLst>
              <a:ext uri="{FF2B5EF4-FFF2-40B4-BE49-F238E27FC236}">
                <a16:creationId xmlns:a16="http://schemas.microsoft.com/office/drawing/2014/main" id="{F172EDAF-22F6-ED2A-230D-F9C25F8BC9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2EFFD24-09CF-B24B-6BCD-0AD41433CA25}"/>
              </a:ext>
            </a:extLst>
          </p:cNvPr>
          <p:cNvSpPr txBox="1"/>
          <p:nvPr/>
        </p:nvSpPr>
        <p:spPr>
          <a:xfrm>
            <a:off x="4219556" y="1025585"/>
            <a:ext cx="3752887" cy="530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800" b="1" dirty="0">
                <a:solidFill>
                  <a:srgbClr val="00F4D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15549363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727A7557-6804-8D59-575B-D26798A9F2BE}"/>
              </a:ext>
            </a:extLst>
          </p:cNvPr>
          <p:cNvSpPr txBox="1">
            <a:spLocks/>
          </p:cNvSpPr>
          <p:nvPr/>
        </p:nvSpPr>
        <p:spPr>
          <a:xfrm>
            <a:off x="951714" y="297853"/>
            <a:ext cx="11029616" cy="98833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 dirty="0">
                <a:solidFill>
                  <a:srgbClr val="00F4D1"/>
                </a:solidFill>
                <a:latin typeface="Open Sans Extrabold" panose="020B0606030504020204" pitchFamily="34" charset="0"/>
              </a:rPr>
              <a:t>Verify - </a:t>
            </a:r>
            <a:r>
              <a:rPr lang="en-US" b="1" dirty="0">
                <a:solidFill>
                  <a:srgbClr val="00EFD1"/>
                </a:solidFill>
                <a:latin typeface="Open Sans Extrabold" panose="020B0606030504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Twilio</a:t>
            </a:r>
            <a:endParaRPr lang="en-US" b="1" dirty="0">
              <a:solidFill>
                <a:srgbClr val="00EFD1"/>
              </a:solidFill>
              <a:latin typeface="Open Sans Extrabold" panose="020B0606030504020204" pitchFamily="34" charset="0"/>
            </a:endParaRPr>
          </a:p>
        </p:txBody>
      </p:sp>
      <p:pic>
        <p:nvPicPr>
          <p:cNvPr id="5" name="Picture 4" descr="A blue triangle with a white background&#10;&#10;Description automatically generated with low confidence">
            <a:extLst>
              <a:ext uri="{FF2B5EF4-FFF2-40B4-BE49-F238E27FC236}">
                <a16:creationId xmlns:a16="http://schemas.microsoft.com/office/drawing/2014/main" id="{B0A6BC98-8AED-3A40-716D-3CB6DF2E28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373" y="297853"/>
            <a:ext cx="730697" cy="73069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1D4426B-D9FE-13D4-DA24-9A209705EE47}"/>
              </a:ext>
            </a:extLst>
          </p:cNvPr>
          <p:cNvSpPr/>
          <p:nvPr/>
        </p:nvSpPr>
        <p:spPr>
          <a:xfrm>
            <a:off x="773084" y="1265762"/>
            <a:ext cx="4389120" cy="88114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Pros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DB060ED-F28C-D8A6-B6B0-D6E46800F670}"/>
              </a:ext>
            </a:extLst>
          </p:cNvPr>
          <p:cNvSpPr/>
          <p:nvPr/>
        </p:nvSpPr>
        <p:spPr>
          <a:xfrm>
            <a:off x="6569825" y="1265761"/>
            <a:ext cx="4389120" cy="88114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Cons</a:t>
            </a:r>
          </a:p>
        </p:txBody>
      </p:sp>
      <p:pic>
        <p:nvPicPr>
          <p:cNvPr id="1026" name="Picture 2" descr="Advantages Icons - Free SVG &amp; PNG Advantages Images - Noun Project">
            <a:extLst>
              <a:ext uri="{FF2B5EF4-FFF2-40B4-BE49-F238E27FC236}">
                <a16:creationId xmlns:a16="http://schemas.microsoft.com/office/drawing/2014/main" id="{9EC9949D-BC9E-C48B-80E2-62E26980EC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326" y="1210877"/>
            <a:ext cx="918409" cy="918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ons - Free ui icons">
            <a:extLst>
              <a:ext uri="{FF2B5EF4-FFF2-40B4-BE49-F238E27FC236}">
                <a16:creationId xmlns:a16="http://schemas.microsoft.com/office/drawing/2014/main" id="{A759A9B5-709A-A46F-1968-4FF5F9AC44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1267" y="1377111"/>
            <a:ext cx="678872" cy="678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A8258E17-E216-E64C-2AFF-825C41CAF655}"/>
              </a:ext>
            </a:extLst>
          </p:cNvPr>
          <p:cNvSpPr txBox="1">
            <a:spLocks/>
          </p:cNvSpPr>
          <p:nvPr/>
        </p:nvSpPr>
        <p:spPr>
          <a:xfrm>
            <a:off x="1720735" y="2390588"/>
            <a:ext cx="3574473" cy="41274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en-US" sz="1600" b="1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Customization</a:t>
            </a:r>
            <a:endParaRPr lang="en-US" sz="3600" b="1" dirty="0">
              <a:latin typeface="Open Sans Extrabold" panose="020B0606030504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09194AD-B59D-CB87-CFA2-8C2FFEFCE3DA}"/>
              </a:ext>
            </a:extLst>
          </p:cNvPr>
          <p:cNvSpPr txBox="1"/>
          <p:nvPr/>
        </p:nvSpPr>
        <p:spPr>
          <a:xfrm>
            <a:off x="1720735" y="2775689"/>
            <a:ext cx="3717268" cy="598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05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With Twilio there are a variety of options an admin can select to customize the message such as the message template, pin code range from 4 to 10 digits.</a:t>
            </a:r>
          </a:p>
        </p:txBody>
      </p:sp>
      <p:sp>
        <p:nvSpPr>
          <p:cNvPr id="19" name="Flowchart: Process 18">
            <a:extLst>
              <a:ext uri="{FF2B5EF4-FFF2-40B4-BE49-F238E27FC236}">
                <a16:creationId xmlns:a16="http://schemas.microsoft.com/office/drawing/2014/main" id="{9243D3EB-8008-7322-91BC-11B97234507F}"/>
              </a:ext>
            </a:extLst>
          </p:cNvPr>
          <p:cNvSpPr/>
          <p:nvPr/>
        </p:nvSpPr>
        <p:spPr>
          <a:xfrm>
            <a:off x="773084" y="2596958"/>
            <a:ext cx="835281" cy="771237"/>
          </a:xfrm>
          <a:prstGeom prst="flowChartProcess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CBC989BB-2D6B-1311-0B5E-D55E1CDA504F}"/>
              </a:ext>
            </a:extLst>
          </p:cNvPr>
          <p:cNvSpPr txBox="1">
            <a:spLocks/>
          </p:cNvSpPr>
          <p:nvPr/>
        </p:nvSpPr>
        <p:spPr>
          <a:xfrm>
            <a:off x="1041862" y="2816675"/>
            <a:ext cx="404553" cy="41274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en-US" sz="1600" b="1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1</a:t>
            </a:r>
            <a:endParaRPr lang="en-US" sz="3600" b="1" dirty="0">
              <a:latin typeface="Open Sans Extrabold" panose="020B0606030504020204" pitchFamily="34" charset="0"/>
            </a:endParaRP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1E2381CB-E11B-4ED2-4DC4-D5A7AAF38518}"/>
              </a:ext>
            </a:extLst>
          </p:cNvPr>
          <p:cNvSpPr txBox="1">
            <a:spLocks/>
          </p:cNvSpPr>
          <p:nvPr/>
        </p:nvSpPr>
        <p:spPr>
          <a:xfrm>
            <a:off x="7517476" y="2390586"/>
            <a:ext cx="3574473" cy="41274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en-US" sz="1600" b="1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Documentation UI</a:t>
            </a:r>
            <a:endParaRPr lang="en-US" sz="3600" b="1" dirty="0">
              <a:latin typeface="Open Sans Extrabold" panose="020B0606030504020204" pitchFamily="34" charset="0"/>
            </a:endParaRPr>
          </a:p>
        </p:txBody>
      </p:sp>
      <p:sp>
        <p:nvSpPr>
          <p:cNvPr id="23" name="Flowchart: Process 22">
            <a:extLst>
              <a:ext uri="{FF2B5EF4-FFF2-40B4-BE49-F238E27FC236}">
                <a16:creationId xmlns:a16="http://schemas.microsoft.com/office/drawing/2014/main" id="{B97F5A3B-4169-D47C-3260-04B00B388A4D}"/>
              </a:ext>
            </a:extLst>
          </p:cNvPr>
          <p:cNvSpPr/>
          <p:nvPr/>
        </p:nvSpPr>
        <p:spPr>
          <a:xfrm>
            <a:off x="6569825" y="2596956"/>
            <a:ext cx="835281" cy="771237"/>
          </a:xfrm>
          <a:prstGeom prst="flowChartProcess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23C20534-6532-F045-D102-213E1F135BBC}"/>
              </a:ext>
            </a:extLst>
          </p:cNvPr>
          <p:cNvSpPr txBox="1">
            <a:spLocks/>
          </p:cNvSpPr>
          <p:nvPr/>
        </p:nvSpPr>
        <p:spPr>
          <a:xfrm>
            <a:off x="6838603" y="2816673"/>
            <a:ext cx="404553" cy="41274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en-US" sz="1600" b="1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1</a:t>
            </a:r>
            <a:endParaRPr lang="en-US" sz="3600" b="1" dirty="0">
              <a:latin typeface="Open Sans Extrabold" panose="020B0606030504020204" pitchFamily="34" charset="0"/>
            </a:endParaRPr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A0C5173D-3FCD-632E-B6E6-7C4D55930F3C}"/>
              </a:ext>
            </a:extLst>
          </p:cNvPr>
          <p:cNvSpPr txBox="1">
            <a:spLocks/>
          </p:cNvSpPr>
          <p:nvPr/>
        </p:nvSpPr>
        <p:spPr>
          <a:xfrm>
            <a:off x="1720735" y="3743057"/>
            <a:ext cx="3574473" cy="41274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en-US" sz="1600" b="1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Dashboard</a:t>
            </a:r>
            <a:endParaRPr lang="en-US" sz="3600" b="1" dirty="0">
              <a:latin typeface="Open Sans Extrabold" panose="020B0606030504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08B9CAA-E3DE-DBFA-470F-4208BB92D05F}"/>
              </a:ext>
            </a:extLst>
          </p:cNvPr>
          <p:cNvSpPr txBox="1"/>
          <p:nvPr/>
        </p:nvSpPr>
        <p:spPr>
          <a:xfrm>
            <a:off x="1709652" y="4118584"/>
            <a:ext cx="3717268" cy="771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05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Informative dashboard allowing features such as viewing all information of a verify request like time, phone number, location, expiry date. As well as fraud insights to view when and where a number has been detected as fraud</a:t>
            </a:r>
          </a:p>
        </p:txBody>
      </p:sp>
      <p:sp>
        <p:nvSpPr>
          <p:cNvPr id="31" name="Flowchart: Process 30">
            <a:extLst>
              <a:ext uri="{FF2B5EF4-FFF2-40B4-BE49-F238E27FC236}">
                <a16:creationId xmlns:a16="http://schemas.microsoft.com/office/drawing/2014/main" id="{4EE39E7A-A6CF-66F9-328F-A485E6130F70}"/>
              </a:ext>
            </a:extLst>
          </p:cNvPr>
          <p:cNvSpPr/>
          <p:nvPr/>
        </p:nvSpPr>
        <p:spPr>
          <a:xfrm>
            <a:off x="773084" y="3949427"/>
            <a:ext cx="835281" cy="771237"/>
          </a:xfrm>
          <a:prstGeom prst="flowChartProcess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2" name="Title 1">
            <a:extLst>
              <a:ext uri="{FF2B5EF4-FFF2-40B4-BE49-F238E27FC236}">
                <a16:creationId xmlns:a16="http://schemas.microsoft.com/office/drawing/2014/main" id="{056BD70D-959B-91F2-7151-33280EB3D2B4}"/>
              </a:ext>
            </a:extLst>
          </p:cNvPr>
          <p:cNvSpPr txBox="1">
            <a:spLocks/>
          </p:cNvSpPr>
          <p:nvPr/>
        </p:nvSpPr>
        <p:spPr>
          <a:xfrm>
            <a:off x="1041862" y="4169144"/>
            <a:ext cx="404553" cy="41274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en-US" sz="1600" b="1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2</a:t>
            </a:r>
            <a:endParaRPr lang="en-US" sz="3600" b="1" dirty="0">
              <a:latin typeface="Open Sans Extrabold" panose="020B0606030504020204" pitchFamily="34" charset="0"/>
            </a:endParaRPr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59F00D2C-28BB-C4E9-F48B-9009BB13117A}"/>
              </a:ext>
            </a:extLst>
          </p:cNvPr>
          <p:cNvSpPr txBox="1">
            <a:spLocks/>
          </p:cNvSpPr>
          <p:nvPr/>
        </p:nvSpPr>
        <p:spPr>
          <a:xfrm>
            <a:off x="1720735" y="4970628"/>
            <a:ext cx="3574473" cy="41274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en-US" sz="1600" b="1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Fraud protection</a:t>
            </a:r>
            <a:endParaRPr lang="en-US" sz="3600" b="1" dirty="0">
              <a:latin typeface="Open Sans Extrabold" panose="020B060603050402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6783DAC-84CE-9C66-5A86-4D5EEB2A039A}"/>
              </a:ext>
            </a:extLst>
          </p:cNvPr>
          <p:cNvSpPr txBox="1"/>
          <p:nvPr/>
        </p:nvSpPr>
        <p:spPr>
          <a:xfrm>
            <a:off x="1720735" y="5355729"/>
            <a:ext cx="3717268" cy="771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05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Twilio allows a free usage of their fraud protection that checks the number for malicious activity to prevent a potential SMS pumping attack (</a:t>
            </a:r>
            <a:r>
              <a:rPr lang="en-US" sz="105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SMS pumping is when a high volume of request are sent to the verify service app).</a:t>
            </a:r>
            <a:endParaRPr lang="en-US" sz="1050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5" name="Flowchart: Process 34">
            <a:extLst>
              <a:ext uri="{FF2B5EF4-FFF2-40B4-BE49-F238E27FC236}">
                <a16:creationId xmlns:a16="http://schemas.microsoft.com/office/drawing/2014/main" id="{CE65799D-4AA2-5FCF-77EE-967D4B0F0E72}"/>
              </a:ext>
            </a:extLst>
          </p:cNvPr>
          <p:cNvSpPr/>
          <p:nvPr/>
        </p:nvSpPr>
        <p:spPr>
          <a:xfrm>
            <a:off x="773084" y="5176998"/>
            <a:ext cx="835281" cy="771237"/>
          </a:xfrm>
          <a:prstGeom prst="flowChartProcess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6" name="Title 1">
            <a:extLst>
              <a:ext uri="{FF2B5EF4-FFF2-40B4-BE49-F238E27FC236}">
                <a16:creationId xmlns:a16="http://schemas.microsoft.com/office/drawing/2014/main" id="{A95196B3-0975-F541-19A7-8926F0D3DCDC}"/>
              </a:ext>
            </a:extLst>
          </p:cNvPr>
          <p:cNvSpPr txBox="1">
            <a:spLocks/>
          </p:cNvSpPr>
          <p:nvPr/>
        </p:nvSpPr>
        <p:spPr>
          <a:xfrm>
            <a:off x="1041862" y="5396715"/>
            <a:ext cx="404553" cy="41274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en-US" sz="1600" b="1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3</a:t>
            </a:r>
            <a:endParaRPr lang="en-US" sz="3600" b="1" dirty="0">
              <a:latin typeface="Open Sans Extrabold" panose="020B0606030504020204" pitchFamily="34" charset="0"/>
            </a:endParaRPr>
          </a:p>
        </p:txBody>
      </p:sp>
      <p:sp>
        <p:nvSpPr>
          <p:cNvPr id="37" name="Title 1">
            <a:extLst>
              <a:ext uri="{FF2B5EF4-FFF2-40B4-BE49-F238E27FC236}">
                <a16:creationId xmlns:a16="http://schemas.microsoft.com/office/drawing/2014/main" id="{7722B7D2-E8C8-F9AB-EEBF-E81BBEC5230C}"/>
              </a:ext>
            </a:extLst>
          </p:cNvPr>
          <p:cNvSpPr txBox="1">
            <a:spLocks/>
          </p:cNvSpPr>
          <p:nvPr/>
        </p:nvSpPr>
        <p:spPr>
          <a:xfrm>
            <a:off x="7517476" y="3738378"/>
            <a:ext cx="3574473" cy="41274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en-US" sz="1600" b="1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Overview</a:t>
            </a:r>
            <a:endParaRPr lang="en-US" sz="3600" b="1" dirty="0">
              <a:latin typeface="Open Sans Extrabold" panose="020B0606030504020204" pitchFamily="34" charset="0"/>
            </a:endParaRPr>
          </a:p>
        </p:txBody>
      </p:sp>
      <p:sp>
        <p:nvSpPr>
          <p:cNvPr id="39" name="Flowchart: Process 38">
            <a:extLst>
              <a:ext uri="{FF2B5EF4-FFF2-40B4-BE49-F238E27FC236}">
                <a16:creationId xmlns:a16="http://schemas.microsoft.com/office/drawing/2014/main" id="{972D6648-ADC6-3D9C-825B-BE266DDDD551}"/>
              </a:ext>
            </a:extLst>
          </p:cNvPr>
          <p:cNvSpPr/>
          <p:nvPr/>
        </p:nvSpPr>
        <p:spPr>
          <a:xfrm>
            <a:off x="6569825" y="3944748"/>
            <a:ext cx="835281" cy="771237"/>
          </a:xfrm>
          <a:prstGeom prst="flowChartProcess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0" name="Title 1">
            <a:extLst>
              <a:ext uri="{FF2B5EF4-FFF2-40B4-BE49-F238E27FC236}">
                <a16:creationId xmlns:a16="http://schemas.microsoft.com/office/drawing/2014/main" id="{54A75B63-AD03-9BD6-DAD6-277923C683BA}"/>
              </a:ext>
            </a:extLst>
          </p:cNvPr>
          <p:cNvSpPr txBox="1">
            <a:spLocks/>
          </p:cNvSpPr>
          <p:nvPr/>
        </p:nvSpPr>
        <p:spPr>
          <a:xfrm>
            <a:off x="6838603" y="4164465"/>
            <a:ext cx="404553" cy="41274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en-US" sz="1600" b="1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2</a:t>
            </a:r>
            <a:endParaRPr lang="en-US" sz="3600" b="1" dirty="0">
              <a:latin typeface="Open Sans Extrabold" panose="020B0606030504020204" pitchFamily="34" charset="0"/>
            </a:endParaRPr>
          </a:p>
        </p:txBody>
      </p:sp>
      <p:sp>
        <p:nvSpPr>
          <p:cNvPr id="41" name="Title 1">
            <a:extLst>
              <a:ext uri="{FF2B5EF4-FFF2-40B4-BE49-F238E27FC236}">
                <a16:creationId xmlns:a16="http://schemas.microsoft.com/office/drawing/2014/main" id="{93EB2712-0B04-6AB6-9EB9-98DEADF18E2B}"/>
              </a:ext>
            </a:extLst>
          </p:cNvPr>
          <p:cNvSpPr txBox="1">
            <a:spLocks/>
          </p:cNvSpPr>
          <p:nvPr/>
        </p:nvSpPr>
        <p:spPr>
          <a:xfrm>
            <a:off x="7517476" y="4982591"/>
            <a:ext cx="3574473" cy="41274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en-US" sz="1600" b="1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Fallback</a:t>
            </a:r>
            <a:endParaRPr lang="en-US" sz="3600" b="1" dirty="0">
              <a:latin typeface="Open Sans Extrabold" panose="020B0606030504020204" pitchFamily="34" charset="0"/>
            </a:endParaRPr>
          </a:p>
        </p:txBody>
      </p:sp>
      <p:sp>
        <p:nvSpPr>
          <p:cNvPr id="43" name="Flowchart: Process 42">
            <a:extLst>
              <a:ext uri="{FF2B5EF4-FFF2-40B4-BE49-F238E27FC236}">
                <a16:creationId xmlns:a16="http://schemas.microsoft.com/office/drawing/2014/main" id="{BBC15C54-B338-579B-1F79-0698AA9275B6}"/>
              </a:ext>
            </a:extLst>
          </p:cNvPr>
          <p:cNvSpPr/>
          <p:nvPr/>
        </p:nvSpPr>
        <p:spPr>
          <a:xfrm>
            <a:off x="6569825" y="5188961"/>
            <a:ext cx="835281" cy="771237"/>
          </a:xfrm>
          <a:prstGeom prst="flowChartProcess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4" name="Title 1">
            <a:extLst>
              <a:ext uri="{FF2B5EF4-FFF2-40B4-BE49-F238E27FC236}">
                <a16:creationId xmlns:a16="http://schemas.microsoft.com/office/drawing/2014/main" id="{C8C81EF2-3FA3-43C1-042E-0D9DE6F8A1C2}"/>
              </a:ext>
            </a:extLst>
          </p:cNvPr>
          <p:cNvSpPr txBox="1">
            <a:spLocks/>
          </p:cNvSpPr>
          <p:nvPr/>
        </p:nvSpPr>
        <p:spPr>
          <a:xfrm>
            <a:off x="6838603" y="5408678"/>
            <a:ext cx="404553" cy="41274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en-US" sz="1600" b="1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3</a:t>
            </a:r>
            <a:endParaRPr lang="en-US" sz="3600" b="1" dirty="0">
              <a:latin typeface="Open Sans Extrabold" panose="020B0606030504020204" pitchFamily="34" charset="0"/>
            </a:endParaRP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550BA2D9-39EB-9A58-6213-662E38748823}"/>
              </a:ext>
            </a:extLst>
          </p:cNvPr>
          <p:cNvCxnSpPr>
            <a:stCxn id="31" idx="2"/>
            <a:endCxn id="35" idx="0"/>
          </p:cNvCxnSpPr>
          <p:nvPr/>
        </p:nvCxnSpPr>
        <p:spPr>
          <a:xfrm>
            <a:off x="1190725" y="4720664"/>
            <a:ext cx="0" cy="4563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93C56454-87CC-16AC-5A2E-361A54F9087B}"/>
              </a:ext>
            </a:extLst>
          </p:cNvPr>
          <p:cNvCxnSpPr>
            <a:stCxn id="19" idx="2"/>
            <a:endCxn id="31" idx="0"/>
          </p:cNvCxnSpPr>
          <p:nvPr/>
        </p:nvCxnSpPr>
        <p:spPr>
          <a:xfrm>
            <a:off x="1190725" y="3368195"/>
            <a:ext cx="0" cy="5812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569A0DF8-584A-6D31-F79E-6C91225C18C8}"/>
              </a:ext>
            </a:extLst>
          </p:cNvPr>
          <p:cNvCxnSpPr>
            <a:cxnSpLocks/>
            <a:stCxn id="23" idx="2"/>
            <a:endCxn id="39" idx="0"/>
          </p:cNvCxnSpPr>
          <p:nvPr/>
        </p:nvCxnSpPr>
        <p:spPr>
          <a:xfrm>
            <a:off x="6987466" y="3368193"/>
            <a:ext cx="0" cy="5765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608E4A62-1F50-19A9-AA1C-09A2331C4952}"/>
              </a:ext>
            </a:extLst>
          </p:cNvPr>
          <p:cNvCxnSpPr>
            <a:cxnSpLocks/>
            <a:stCxn id="39" idx="2"/>
            <a:endCxn id="43" idx="0"/>
          </p:cNvCxnSpPr>
          <p:nvPr/>
        </p:nvCxnSpPr>
        <p:spPr>
          <a:xfrm>
            <a:off x="6987466" y="4715985"/>
            <a:ext cx="0" cy="4729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Pros And Cons Icon #333966 - Free Icons Library">
            <a:extLst>
              <a:ext uri="{FF2B5EF4-FFF2-40B4-BE49-F238E27FC236}">
                <a16:creationId xmlns:a16="http://schemas.microsoft.com/office/drawing/2014/main" id="{4D7CD18F-2052-03DB-3BEE-61C324D31A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6245" y="5771246"/>
            <a:ext cx="1218804" cy="1066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372DADD-F06F-748E-D7C7-AC320C5A2FF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8684" y="169383"/>
            <a:ext cx="11534632" cy="49381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E96D44F-F9A6-E2C3-1B8F-80FD51809322}"/>
              </a:ext>
            </a:extLst>
          </p:cNvPr>
          <p:cNvSpPr txBox="1"/>
          <p:nvPr/>
        </p:nvSpPr>
        <p:spPr>
          <a:xfrm>
            <a:off x="7446078" y="2777698"/>
            <a:ext cx="3717268" cy="598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05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The documentation is confusing and lacking with the proper explanation on how to implement and modify the necessary API requests.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B50DEC-D144-0C38-F0B5-DEA4A6E6B87C}"/>
              </a:ext>
            </a:extLst>
          </p:cNvPr>
          <p:cNvSpPr txBox="1"/>
          <p:nvPr/>
        </p:nvSpPr>
        <p:spPr>
          <a:xfrm>
            <a:off x="7517476" y="4118583"/>
            <a:ext cx="3717268" cy="598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05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Twilio's overview section is very lacking and doesn’t over real value, only generic descriptions that are mostly unnecessary.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399C87-794C-A8BE-9B6D-2505EFAD5729}"/>
              </a:ext>
            </a:extLst>
          </p:cNvPr>
          <p:cNvSpPr txBox="1"/>
          <p:nvPr/>
        </p:nvSpPr>
        <p:spPr>
          <a:xfrm>
            <a:off x="7511934" y="5349866"/>
            <a:ext cx="3717268" cy="598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05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No fallback service provided, as a result if a customer fails to activate/use the verification code then Twilio does not try another attempt.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6214DE51-9877-B19F-8910-7C5F17F5796F}"/>
              </a:ext>
            </a:extLst>
          </p:cNvPr>
          <p:cNvSpPr txBox="1">
            <a:spLocks/>
          </p:cNvSpPr>
          <p:nvPr/>
        </p:nvSpPr>
        <p:spPr>
          <a:xfrm>
            <a:off x="140079" y="6098103"/>
            <a:ext cx="3574473" cy="41274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en-US" sz="1200" b="1" dirty="0">
                <a:solidFill>
                  <a:srgbClr val="0000FF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*Credentials: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A78D318-393D-EEF8-D122-FEB31C691B4C}"/>
              </a:ext>
            </a:extLst>
          </p:cNvPr>
          <p:cNvSpPr txBox="1"/>
          <p:nvPr/>
        </p:nvSpPr>
        <p:spPr>
          <a:xfrm>
            <a:off x="195492" y="6329907"/>
            <a:ext cx="3717268" cy="528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0000FF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Username: kassem.faraj@apliman.com</a:t>
            </a:r>
          </a:p>
          <a:p>
            <a:pPr marL="171450" indent="-1714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0000FF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Password: </a:t>
            </a:r>
            <a:r>
              <a:rPr lang="en-CA" sz="1050" dirty="0">
                <a:solidFill>
                  <a:srgbClr val="0000FF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Demo@ccount1234_</a:t>
            </a:r>
            <a:endParaRPr lang="en-US" sz="1050" dirty="0">
              <a:solidFill>
                <a:srgbClr val="0000FF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9840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727A7557-6804-8D59-575B-D26798A9F2BE}"/>
              </a:ext>
            </a:extLst>
          </p:cNvPr>
          <p:cNvSpPr txBox="1">
            <a:spLocks/>
          </p:cNvSpPr>
          <p:nvPr/>
        </p:nvSpPr>
        <p:spPr>
          <a:xfrm>
            <a:off x="951714" y="297853"/>
            <a:ext cx="11029616" cy="98833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 dirty="0">
                <a:solidFill>
                  <a:srgbClr val="00F4D1"/>
                </a:solidFill>
                <a:latin typeface="Open Sans Extrabold" panose="020B0606030504020204" pitchFamily="34" charset="0"/>
              </a:rPr>
              <a:t>Verify - </a:t>
            </a:r>
            <a:r>
              <a:rPr lang="en-US" b="1" dirty="0">
                <a:solidFill>
                  <a:srgbClr val="00EFD1"/>
                </a:solidFill>
                <a:latin typeface="Open Sans Extrabold" panose="020B0606030504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Sinch</a:t>
            </a:r>
            <a:endParaRPr lang="en-US" b="1" dirty="0">
              <a:solidFill>
                <a:srgbClr val="00EFD1"/>
              </a:solidFill>
              <a:latin typeface="Open Sans Extrabold" panose="020B0606030504020204" pitchFamily="34" charset="0"/>
            </a:endParaRPr>
          </a:p>
        </p:txBody>
      </p:sp>
      <p:pic>
        <p:nvPicPr>
          <p:cNvPr id="5" name="Picture 4" descr="A blue triangle with a white background&#10;&#10;Description automatically generated with low confidence">
            <a:extLst>
              <a:ext uri="{FF2B5EF4-FFF2-40B4-BE49-F238E27FC236}">
                <a16:creationId xmlns:a16="http://schemas.microsoft.com/office/drawing/2014/main" id="{B0A6BC98-8AED-3A40-716D-3CB6DF2E28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373" y="297853"/>
            <a:ext cx="730697" cy="73069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1D4426B-D9FE-13D4-DA24-9A209705EE47}"/>
              </a:ext>
            </a:extLst>
          </p:cNvPr>
          <p:cNvSpPr/>
          <p:nvPr/>
        </p:nvSpPr>
        <p:spPr>
          <a:xfrm>
            <a:off x="773084" y="1265762"/>
            <a:ext cx="4389120" cy="88114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Pros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DB060ED-F28C-D8A6-B6B0-D6E46800F670}"/>
              </a:ext>
            </a:extLst>
          </p:cNvPr>
          <p:cNvSpPr/>
          <p:nvPr/>
        </p:nvSpPr>
        <p:spPr>
          <a:xfrm>
            <a:off x="6569825" y="1265761"/>
            <a:ext cx="4389120" cy="88114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Cons</a:t>
            </a:r>
          </a:p>
        </p:txBody>
      </p:sp>
      <p:pic>
        <p:nvPicPr>
          <p:cNvPr id="1026" name="Picture 2" descr="Advantages Icons - Free SVG &amp; PNG Advantages Images - Noun Project">
            <a:extLst>
              <a:ext uri="{FF2B5EF4-FFF2-40B4-BE49-F238E27FC236}">
                <a16:creationId xmlns:a16="http://schemas.microsoft.com/office/drawing/2014/main" id="{9EC9949D-BC9E-C48B-80E2-62E26980EC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326" y="1210877"/>
            <a:ext cx="918409" cy="918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ons - Free ui icons">
            <a:extLst>
              <a:ext uri="{FF2B5EF4-FFF2-40B4-BE49-F238E27FC236}">
                <a16:creationId xmlns:a16="http://schemas.microsoft.com/office/drawing/2014/main" id="{A759A9B5-709A-A46F-1968-4FF5F9AC44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1267" y="1377111"/>
            <a:ext cx="678872" cy="678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A8258E17-E216-E64C-2AFF-825C41CAF655}"/>
              </a:ext>
            </a:extLst>
          </p:cNvPr>
          <p:cNvSpPr txBox="1">
            <a:spLocks/>
          </p:cNvSpPr>
          <p:nvPr/>
        </p:nvSpPr>
        <p:spPr>
          <a:xfrm>
            <a:off x="1720735" y="2390588"/>
            <a:ext cx="3574473" cy="41274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en-US" sz="1600" b="1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Documentation</a:t>
            </a:r>
            <a:endParaRPr lang="en-US" sz="3600" b="1" dirty="0">
              <a:latin typeface="Open Sans Extrabold" panose="020B0606030504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09194AD-B59D-CB87-CFA2-8C2FFEFCE3DA}"/>
              </a:ext>
            </a:extLst>
          </p:cNvPr>
          <p:cNvSpPr txBox="1"/>
          <p:nvPr/>
        </p:nvSpPr>
        <p:spPr>
          <a:xfrm>
            <a:off x="1720735" y="2775689"/>
            <a:ext cx="3717268" cy="598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05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Sinch provides a well written documentation with the expected inputs , outputs, and perimeters. As well as providing a variety of APIs for just the verification service.</a:t>
            </a:r>
          </a:p>
        </p:txBody>
      </p:sp>
      <p:sp>
        <p:nvSpPr>
          <p:cNvPr id="19" name="Flowchart: Process 18">
            <a:extLst>
              <a:ext uri="{FF2B5EF4-FFF2-40B4-BE49-F238E27FC236}">
                <a16:creationId xmlns:a16="http://schemas.microsoft.com/office/drawing/2014/main" id="{9243D3EB-8008-7322-91BC-11B97234507F}"/>
              </a:ext>
            </a:extLst>
          </p:cNvPr>
          <p:cNvSpPr/>
          <p:nvPr/>
        </p:nvSpPr>
        <p:spPr>
          <a:xfrm>
            <a:off x="773084" y="2596958"/>
            <a:ext cx="835281" cy="771237"/>
          </a:xfrm>
          <a:prstGeom prst="flowChartProcess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CBC989BB-2D6B-1311-0B5E-D55E1CDA504F}"/>
              </a:ext>
            </a:extLst>
          </p:cNvPr>
          <p:cNvSpPr txBox="1">
            <a:spLocks/>
          </p:cNvSpPr>
          <p:nvPr/>
        </p:nvSpPr>
        <p:spPr>
          <a:xfrm>
            <a:off x="1041862" y="2816675"/>
            <a:ext cx="404553" cy="41274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en-US" sz="1600" b="1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1</a:t>
            </a:r>
            <a:endParaRPr lang="en-US" sz="3600" b="1" dirty="0">
              <a:latin typeface="Open Sans Extrabold" panose="020B0606030504020204" pitchFamily="34" charset="0"/>
            </a:endParaRP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1E2381CB-E11B-4ED2-4DC4-D5A7AAF38518}"/>
              </a:ext>
            </a:extLst>
          </p:cNvPr>
          <p:cNvSpPr txBox="1">
            <a:spLocks/>
          </p:cNvSpPr>
          <p:nvPr/>
        </p:nvSpPr>
        <p:spPr>
          <a:xfrm>
            <a:off x="7517476" y="2390586"/>
            <a:ext cx="3574473" cy="41274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en-US" sz="1600" b="1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Customization</a:t>
            </a:r>
            <a:endParaRPr lang="en-US" sz="3600" b="1" dirty="0">
              <a:latin typeface="Open Sans Extrabold" panose="020B0606030504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BD144C5-581F-B7AC-BFBD-5F1BD778E951}"/>
              </a:ext>
            </a:extLst>
          </p:cNvPr>
          <p:cNvSpPr txBox="1"/>
          <p:nvPr/>
        </p:nvSpPr>
        <p:spPr>
          <a:xfrm>
            <a:off x="7517476" y="2775687"/>
            <a:ext cx="3814250" cy="598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05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Lack of features to customize the message, no options to modify the pin of the sinch verify code. nor an option to create a fallback feature.</a:t>
            </a:r>
          </a:p>
        </p:txBody>
      </p:sp>
      <p:sp>
        <p:nvSpPr>
          <p:cNvPr id="23" name="Flowchart: Process 22">
            <a:extLst>
              <a:ext uri="{FF2B5EF4-FFF2-40B4-BE49-F238E27FC236}">
                <a16:creationId xmlns:a16="http://schemas.microsoft.com/office/drawing/2014/main" id="{B97F5A3B-4169-D47C-3260-04B00B388A4D}"/>
              </a:ext>
            </a:extLst>
          </p:cNvPr>
          <p:cNvSpPr/>
          <p:nvPr/>
        </p:nvSpPr>
        <p:spPr>
          <a:xfrm>
            <a:off x="6569825" y="2596956"/>
            <a:ext cx="835281" cy="771237"/>
          </a:xfrm>
          <a:prstGeom prst="flowChartProcess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23C20534-6532-F045-D102-213E1F135BBC}"/>
              </a:ext>
            </a:extLst>
          </p:cNvPr>
          <p:cNvSpPr txBox="1">
            <a:spLocks/>
          </p:cNvSpPr>
          <p:nvPr/>
        </p:nvSpPr>
        <p:spPr>
          <a:xfrm>
            <a:off x="6838603" y="2816673"/>
            <a:ext cx="404553" cy="41274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en-US" sz="1600" b="1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1</a:t>
            </a:r>
            <a:endParaRPr lang="en-US" sz="3600" b="1" dirty="0">
              <a:latin typeface="Open Sans Extrabold" panose="020B0606030504020204" pitchFamily="34" charset="0"/>
            </a:endParaRPr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A0C5173D-3FCD-632E-B6E6-7C4D55930F3C}"/>
              </a:ext>
            </a:extLst>
          </p:cNvPr>
          <p:cNvSpPr txBox="1">
            <a:spLocks/>
          </p:cNvSpPr>
          <p:nvPr/>
        </p:nvSpPr>
        <p:spPr>
          <a:xfrm>
            <a:off x="1720735" y="3743057"/>
            <a:ext cx="3574473" cy="41274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en-US" sz="1600" b="1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Dashboard</a:t>
            </a:r>
            <a:endParaRPr lang="en-US" sz="3600" b="1" dirty="0">
              <a:latin typeface="Open Sans Extrabold" panose="020B0606030504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08B9CAA-E3DE-DBFA-470F-4208BB92D05F}"/>
              </a:ext>
            </a:extLst>
          </p:cNvPr>
          <p:cNvSpPr txBox="1"/>
          <p:nvPr/>
        </p:nvSpPr>
        <p:spPr>
          <a:xfrm>
            <a:off x="1709652" y="4118584"/>
            <a:ext cx="3717268" cy="771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05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The dashboard has a good structure that separates the different information such as analytics, reports etc., into categories making it easier to navigate and find the necessary data.  </a:t>
            </a:r>
          </a:p>
        </p:txBody>
      </p:sp>
      <p:sp>
        <p:nvSpPr>
          <p:cNvPr id="31" name="Flowchart: Process 30">
            <a:extLst>
              <a:ext uri="{FF2B5EF4-FFF2-40B4-BE49-F238E27FC236}">
                <a16:creationId xmlns:a16="http://schemas.microsoft.com/office/drawing/2014/main" id="{4EE39E7A-A6CF-66F9-328F-A485E6130F70}"/>
              </a:ext>
            </a:extLst>
          </p:cNvPr>
          <p:cNvSpPr/>
          <p:nvPr/>
        </p:nvSpPr>
        <p:spPr>
          <a:xfrm>
            <a:off x="773084" y="3949427"/>
            <a:ext cx="835281" cy="771237"/>
          </a:xfrm>
          <a:prstGeom prst="flowChartProcess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2" name="Title 1">
            <a:extLst>
              <a:ext uri="{FF2B5EF4-FFF2-40B4-BE49-F238E27FC236}">
                <a16:creationId xmlns:a16="http://schemas.microsoft.com/office/drawing/2014/main" id="{056BD70D-959B-91F2-7151-33280EB3D2B4}"/>
              </a:ext>
            </a:extLst>
          </p:cNvPr>
          <p:cNvSpPr txBox="1">
            <a:spLocks/>
          </p:cNvSpPr>
          <p:nvPr/>
        </p:nvSpPr>
        <p:spPr>
          <a:xfrm>
            <a:off x="1041862" y="4169144"/>
            <a:ext cx="404553" cy="41274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en-US" sz="1600" b="1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2</a:t>
            </a:r>
            <a:endParaRPr lang="en-US" sz="3600" b="1" dirty="0">
              <a:latin typeface="Open Sans Extrabold" panose="020B0606030504020204" pitchFamily="34" charset="0"/>
            </a:endParaRPr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59F00D2C-28BB-C4E9-F48B-9009BB13117A}"/>
              </a:ext>
            </a:extLst>
          </p:cNvPr>
          <p:cNvSpPr txBox="1">
            <a:spLocks/>
          </p:cNvSpPr>
          <p:nvPr/>
        </p:nvSpPr>
        <p:spPr>
          <a:xfrm>
            <a:off x="1720735" y="4970628"/>
            <a:ext cx="3574473" cy="41274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en-US" sz="1600" b="1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Reports</a:t>
            </a:r>
            <a:endParaRPr lang="en-US" sz="3600" b="1" dirty="0">
              <a:latin typeface="Open Sans Extrabold" panose="020B060603050402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6783DAC-84CE-9C66-5A86-4D5EEB2A039A}"/>
              </a:ext>
            </a:extLst>
          </p:cNvPr>
          <p:cNvSpPr txBox="1"/>
          <p:nvPr/>
        </p:nvSpPr>
        <p:spPr>
          <a:xfrm>
            <a:off x="1720735" y="5355729"/>
            <a:ext cx="3717268" cy="771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05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Sinch allows the downloading of their reports as a CSV file, that contains the information of all charges, the methods , amount, currency, method, and more. Which lets the service user analyze their data thoroughly </a:t>
            </a:r>
          </a:p>
        </p:txBody>
      </p:sp>
      <p:sp>
        <p:nvSpPr>
          <p:cNvPr id="35" name="Flowchart: Process 34">
            <a:extLst>
              <a:ext uri="{FF2B5EF4-FFF2-40B4-BE49-F238E27FC236}">
                <a16:creationId xmlns:a16="http://schemas.microsoft.com/office/drawing/2014/main" id="{CE65799D-4AA2-5FCF-77EE-967D4B0F0E72}"/>
              </a:ext>
            </a:extLst>
          </p:cNvPr>
          <p:cNvSpPr/>
          <p:nvPr/>
        </p:nvSpPr>
        <p:spPr>
          <a:xfrm>
            <a:off x="773084" y="5176998"/>
            <a:ext cx="835281" cy="771237"/>
          </a:xfrm>
          <a:prstGeom prst="flowChartProcess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6" name="Title 1">
            <a:extLst>
              <a:ext uri="{FF2B5EF4-FFF2-40B4-BE49-F238E27FC236}">
                <a16:creationId xmlns:a16="http://schemas.microsoft.com/office/drawing/2014/main" id="{A95196B3-0975-F541-19A7-8926F0D3DCDC}"/>
              </a:ext>
            </a:extLst>
          </p:cNvPr>
          <p:cNvSpPr txBox="1">
            <a:spLocks/>
          </p:cNvSpPr>
          <p:nvPr/>
        </p:nvSpPr>
        <p:spPr>
          <a:xfrm>
            <a:off x="1041862" y="5396715"/>
            <a:ext cx="404553" cy="41274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en-US" sz="1600" b="1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3</a:t>
            </a:r>
            <a:endParaRPr lang="en-US" sz="3600" b="1" dirty="0">
              <a:latin typeface="Open Sans Extrabold" panose="020B0606030504020204" pitchFamily="34" charset="0"/>
            </a:endParaRPr>
          </a:p>
        </p:txBody>
      </p:sp>
      <p:sp>
        <p:nvSpPr>
          <p:cNvPr id="37" name="Title 1">
            <a:extLst>
              <a:ext uri="{FF2B5EF4-FFF2-40B4-BE49-F238E27FC236}">
                <a16:creationId xmlns:a16="http://schemas.microsoft.com/office/drawing/2014/main" id="{7722B7D2-E8C8-F9AB-EEBF-E81BBEC5230C}"/>
              </a:ext>
            </a:extLst>
          </p:cNvPr>
          <p:cNvSpPr txBox="1">
            <a:spLocks/>
          </p:cNvSpPr>
          <p:nvPr/>
        </p:nvSpPr>
        <p:spPr>
          <a:xfrm>
            <a:off x="7517476" y="3738378"/>
            <a:ext cx="3574473" cy="41274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en-US" sz="1600" b="1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Channels</a:t>
            </a:r>
            <a:endParaRPr lang="en-US" sz="3600" b="1" dirty="0">
              <a:latin typeface="Open Sans Extrabold" panose="020B0606030504020204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CF2A630-E43C-83A7-65D3-7F3E1CCE2E72}"/>
              </a:ext>
            </a:extLst>
          </p:cNvPr>
          <p:cNvSpPr txBox="1"/>
          <p:nvPr/>
        </p:nvSpPr>
        <p:spPr>
          <a:xfrm>
            <a:off x="7517476" y="4123479"/>
            <a:ext cx="3717268" cy="598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05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There are is only 1 message channel which is SMS that is available, and 2 phone call channels being Flash call and Phone Call.</a:t>
            </a:r>
          </a:p>
        </p:txBody>
      </p:sp>
      <p:sp>
        <p:nvSpPr>
          <p:cNvPr id="39" name="Flowchart: Process 38">
            <a:extLst>
              <a:ext uri="{FF2B5EF4-FFF2-40B4-BE49-F238E27FC236}">
                <a16:creationId xmlns:a16="http://schemas.microsoft.com/office/drawing/2014/main" id="{972D6648-ADC6-3D9C-825B-BE266DDDD551}"/>
              </a:ext>
            </a:extLst>
          </p:cNvPr>
          <p:cNvSpPr/>
          <p:nvPr/>
        </p:nvSpPr>
        <p:spPr>
          <a:xfrm>
            <a:off x="6569825" y="3944748"/>
            <a:ext cx="835281" cy="771237"/>
          </a:xfrm>
          <a:prstGeom prst="flowChartProcess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0" name="Title 1">
            <a:extLst>
              <a:ext uri="{FF2B5EF4-FFF2-40B4-BE49-F238E27FC236}">
                <a16:creationId xmlns:a16="http://schemas.microsoft.com/office/drawing/2014/main" id="{54A75B63-AD03-9BD6-DAD6-277923C683BA}"/>
              </a:ext>
            </a:extLst>
          </p:cNvPr>
          <p:cNvSpPr txBox="1">
            <a:spLocks/>
          </p:cNvSpPr>
          <p:nvPr/>
        </p:nvSpPr>
        <p:spPr>
          <a:xfrm>
            <a:off x="6838603" y="4164465"/>
            <a:ext cx="404553" cy="41274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en-US" sz="1600" b="1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2</a:t>
            </a:r>
            <a:endParaRPr lang="en-US" sz="3600" b="1" dirty="0">
              <a:latin typeface="Open Sans Extrabold" panose="020B0606030504020204" pitchFamily="34" charset="0"/>
            </a:endParaRPr>
          </a:p>
        </p:txBody>
      </p:sp>
      <p:sp>
        <p:nvSpPr>
          <p:cNvPr id="41" name="Title 1">
            <a:extLst>
              <a:ext uri="{FF2B5EF4-FFF2-40B4-BE49-F238E27FC236}">
                <a16:creationId xmlns:a16="http://schemas.microsoft.com/office/drawing/2014/main" id="{93EB2712-0B04-6AB6-9EB9-98DEADF18E2B}"/>
              </a:ext>
            </a:extLst>
          </p:cNvPr>
          <p:cNvSpPr txBox="1">
            <a:spLocks/>
          </p:cNvSpPr>
          <p:nvPr/>
        </p:nvSpPr>
        <p:spPr>
          <a:xfrm>
            <a:off x="7517476" y="4982591"/>
            <a:ext cx="3574473" cy="41274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en-US" sz="1600" b="1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Languages</a:t>
            </a:r>
            <a:endParaRPr lang="en-US" sz="3600" b="1" dirty="0">
              <a:latin typeface="Open Sans Extrabold" panose="020B0606030504020204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93967A2-273B-E3E1-9462-0E192F0ABE6D}"/>
              </a:ext>
            </a:extLst>
          </p:cNvPr>
          <p:cNvSpPr txBox="1"/>
          <p:nvPr/>
        </p:nvSpPr>
        <p:spPr>
          <a:xfrm>
            <a:off x="7517476" y="5367692"/>
            <a:ext cx="3717268" cy="598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05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There is a very limited selection of languages by which a verified message could be sent as, being a total of 16 languages provided by Sinch. </a:t>
            </a:r>
          </a:p>
        </p:txBody>
      </p:sp>
      <p:sp>
        <p:nvSpPr>
          <p:cNvPr id="43" name="Flowchart: Process 42">
            <a:extLst>
              <a:ext uri="{FF2B5EF4-FFF2-40B4-BE49-F238E27FC236}">
                <a16:creationId xmlns:a16="http://schemas.microsoft.com/office/drawing/2014/main" id="{BBC15C54-B338-579B-1F79-0698AA9275B6}"/>
              </a:ext>
            </a:extLst>
          </p:cNvPr>
          <p:cNvSpPr/>
          <p:nvPr/>
        </p:nvSpPr>
        <p:spPr>
          <a:xfrm>
            <a:off x="6569825" y="5188961"/>
            <a:ext cx="835281" cy="771237"/>
          </a:xfrm>
          <a:prstGeom prst="flowChartProcess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4" name="Title 1">
            <a:extLst>
              <a:ext uri="{FF2B5EF4-FFF2-40B4-BE49-F238E27FC236}">
                <a16:creationId xmlns:a16="http://schemas.microsoft.com/office/drawing/2014/main" id="{C8C81EF2-3FA3-43C1-042E-0D9DE6F8A1C2}"/>
              </a:ext>
            </a:extLst>
          </p:cNvPr>
          <p:cNvSpPr txBox="1">
            <a:spLocks/>
          </p:cNvSpPr>
          <p:nvPr/>
        </p:nvSpPr>
        <p:spPr>
          <a:xfrm>
            <a:off x="6838603" y="5408678"/>
            <a:ext cx="404553" cy="41274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en-US" sz="1600" b="1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3</a:t>
            </a:r>
            <a:endParaRPr lang="en-US" sz="3600" b="1" dirty="0">
              <a:latin typeface="Open Sans Extrabold" panose="020B0606030504020204" pitchFamily="34" charset="0"/>
            </a:endParaRP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550BA2D9-39EB-9A58-6213-662E38748823}"/>
              </a:ext>
            </a:extLst>
          </p:cNvPr>
          <p:cNvCxnSpPr>
            <a:stCxn id="31" idx="2"/>
            <a:endCxn id="35" idx="0"/>
          </p:cNvCxnSpPr>
          <p:nvPr/>
        </p:nvCxnSpPr>
        <p:spPr>
          <a:xfrm>
            <a:off x="1190725" y="4720664"/>
            <a:ext cx="0" cy="4563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93C56454-87CC-16AC-5A2E-361A54F9087B}"/>
              </a:ext>
            </a:extLst>
          </p:cNvPr>
          <p:cNvCxnSpPr>
            <a:stCxn id="19" idx="2"/>
            <a:endCxn id="31" idx="0"/>
          </p:cNvCxnSpPr>
          <p:nvPr/>
        </p:nvCxnSpPr>
        <p:spPr>
          <a:xfrm>
            <a:off x="1190725" y="3368195"/>
            <a:ext cx="0" cy="5812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569A0DF8-584A-6D31-F79E-6C91225C18C8}"/>
              </a:ext>
            </a:extLst>
          </p:cNvPr>
          <p:cNvCxnSpPr>
            <a:cxnSpLocks/>
            <a:stCxn id="23" idx="2"/>
            <a:endCxn id="39" idx="0"/>
          </p:cNvCxnSpPr>
          <p:nvPr/>
        </p:nvCxnSpPr>
        <p:spPr>
          <a:xfrm>
            <a:off x="6987466" y="3368193"/>
            <a:ext cx="0" cy="5765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608E4A62-1F50-19A9-AA1C-09A2331C4952}"/>
              </a:ext>
            </a:extLst>
          </p:cNvPr>
          <p:cNvCxnSpPr>
            <a:cxnSpLocks/>
            <a:stCxn id="39" idx="2"/>
            <a:endCxn id="43" idx="0"/>
          </p:cNvCxnSpPr>
          <p:nvPr/>
        </p:nvCxnSpPr>
        <p:spPr>
          <a:xfrm>
            <a:off x="6987466" y="4715985"/>
            <a:ext cx="0" cy="4729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Pros And Cons Icon #333966 - Free Icons Library">
            <a:extLst>
              <a:ext uri="{FF2B5EF4-FFF2-40B4-BE49-F238E27FC236}">
                <a16:creationId xmlns:a16="http://schemas.microsoft.com/office/drawing/2014/main" id="{4D7CD18F-2052-03DB-3BEE-61C324D31A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6245" y="5771246"/>
            <a:ext cx="1218804" cy="1066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7F8F0BB-0BC2-4374-B4BF-6AC82E9C209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8684" y="169383"/>
            <a:ext cx="11534632" cy="493819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7684A946-B208-FE5B-85F6-D0CCF0552012}"/>
              </a:ext>
            </a:extLst>
          </p:cNvPr>
          <p:cNvSpPr txBox="1">
            <a:spLocks/>
          </p:cNvSpPr>
          <p:nvPr/>
        </p:nvSpPr>
        <p:spPr>
          <a:xfrm>
            <a:off x="140079" y="6098103"/>
            <a:ext cx="3574473" cy="41274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en-US" sz="1200" b="1" dirty="0">
                <a:solidFill>
                  <a:srgbClr val="0000FF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*Credentials: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18CCE1-E9C1-1915-52F5-3D82CEE3CA9D}"/>
              </a:ext>
            </a:extLst>
          </p:cNvPr>
          <p:cNvSpPr txBox="1"/>
          <p:nvPr/>
        </p:nvSpPr>
        <p:spPr>
          <a:xfrm>
            <a:off x="195492" y="6338224"/>
            <a:ext cx="3717268" cy="528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0000FF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Username: </a:t>
            </a:r>
            <a:r>
              <a:rPr lang="en-CA" sz="105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abdallah@apliman.com</a:t>
            </a:r>
            <a:endParaRPr lang="en-US" sz="1050" dirty="0">
              <a:solidFill>
                <a:srgbClr val="0000FF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 marL="171450" indent="-1714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0000FF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Password: </a:t>
            </a:r>
            <a:r>
              <a:rPr lang="en-CA" sz="105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Apl!m@nn202</a:t>
            </a:r>
            <a:endParaRPr lang="en-US" sz="1050" dirty="0">
              <a:solidFill>
                <a:srgbClr val="0000FF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1416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7AE5858-5406-7109-9BF5-DD0D5AD6BE36}"/>
              </a:ext>
            </a:extLst>
          </p:cNvPr>
          <p:cNvSpPr txBox="1"/>
          <p:nvPr/>
        </p:nvSpPr>
        <p:spPr>
          <a:xfrm>
            <a:off x="172721" y="2010583"/>
            <a:ext cx="5334000" cy="4847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b="1" dirty="0">
                <a:solidFill>
                  <a:srgbClr val="0000FF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OTP Generation Logic </a:t>
            </a:r>
            <a:r>
              <a:rPr lang="en-US" sz="2400" b="1" dirty="0">
                <a:solidFill>
                  <a:srgbClr val="0D1AA3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– </a:t>
            </a:r>
            <a:r>
              <a:rPr lang="en-US" sz="2400" b="1" dirty="0">
                <a:solidFill>
                  <a:srgbClr val="00EFD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Backend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900" b="1" dirty="0">
              <a:solidFill>
                <a:srgbClr val="0D1AA3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b="1" dirty="0">
                <a:solidFill>
                  <a:srgbClr val="0000FF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OTP Pushing – </a:t>
            </a:r>
            <a:r>
              <a:rPr lang="en-US" sz="2400" b="1" dirty="0">
                <a:solidFill>
                  <a:srgbClr val="00EFD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Channels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900" b="1" dirty="0">
              <a:solidFill>
                <a:srgbClr val="0D19A3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b="1" dirty="0">
                <a:solidFill>
                  <a:srgbClr val="0000FF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OTP Fall Back Logic – </a:t>
            </a:r>
            <a:r>
              <a:rPr lang="en-US" sz="2400" b="1" dirty="0">
                <a:solidFill>
                  <a:srgbClr val="00EFD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Channels</a:t>
            </a:r>
            <a:r>
              <a:rPr lang="en-US" sz="2400" b="1" dirty="0">
                <a:solidFill>
                  <a:srgbClr val="0D1AA3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900" b="1" dirty="0">
              <a:solidFill>
                <a:srgbClr val="0D1AA3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b="1" dirty="0">
                <a:solidFill>
                  <a:srgbClr val="0000FF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OTP Validation – </a:t>
            </a:r>
            <a:r>
              <a:rPr lang="en-US" sz="2400" b="1" dirty="0">
                <a:solidFill>
                  <a:srgbClr val="00EFD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Backend</a:t>
            </a:r>
            <a:r>
              <a:rPr lang="en-US" sz="2400" b="1" dirty="0">
                <a:solidFill>
                  <a:srgbClr val="0D1AA3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900" b="1" dirty="0">
              <a:solidFill>
                <a:srgbClr val="0D19A3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b="1" dirty="0">
                <a:solidFill>
                  <a:srgbClr val="0000FF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Dashboard, Reports, &amp; Service Management – </a:t>
            </a:r>
            <a:r>
              <a:rPr lang="en-US" sz="2400" b="1" dirty="0">
                <a:solidFill>
                  <a:srgbClr val="00EFD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Interface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900" b="1" dirty="0">
              <a:solidFill>
                <a:srgbClr val="0D19A3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900" b="1" dirty="0">
              <a:solidFill>
                <a:srgbClr val="0D19A3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2400" b="1" dirty="0">
              <a:solidFill>
                <a:srgbClr val="0D19A3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A0EA40B-5594-CB41-D47F-A19BFD08E1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A blue triangle with a white background&#10;&#10;Description automatically generated with low confidence">
            <a:extLst>
              <a:ext uri="{FF2B5EF4-FFF2-40B4-BE49-F238E27FC236}">
                <a16:creationId xmlns:a16="http://schemas.microsoft.com/office/drawing/2014/main" id="{38DDE476-A251-9D5E-B5E0-419D773301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896" y="297853"/>
            <a:ext cx="730697" cy="730697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0618369B-0908-2630-3454-F45061F50996}"/>
              </a:ext>
            </a:extLst>
          </p:cNvPr>
          <p:cNvSpPr txBox="1">
            <a:spLocks/>
          </p:cNvSpPr>
          <p:nvPr/>
        </p:nvSpPr>
        <p:spPr>
          <a:xfrm>
            <a:off x="833700" y="310467"/>
            <a:ext cx="11029616" cy="98833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 dirty="0">
                <a:solidFill>
                  <a:srgbClr val="00F4D1"/>
                </a:solidFill>
                <a:latin typeface="Open Sans Extrabold" panose="020B0606030504020204" pitchFamily="34" charset="0"/>
              </a:rPr>
              <a:t>Verify</a:t>
            </a:r>
          </a:p>
        </p:txBody>
      </p:sp>
    </p:spTree>
    <p:extLst>
      <p:ext uri="{BB962C8B-B14F-4D97-AF65-F5344CB8AC3E}">
        <p14:creationId xmlns:p14="http://schemas.microsoft.com/office/powerpoint/2010/main" val="2520942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E2A29836-C9A3-A0B8-6150-8EE034739D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684" y="169383"/>
            <a:ext cx="11534632" cy="493819"/>
          </a:xfrm>
          <a:prstGeom prst="rect">
            <a:avLst/>
          </a:prstGeom>
        </p:spPr>
      </p:pic>
      <p:pic>
        <p:nvPicPr>
          <p:cNvPr id="3" name="Picture 2" descr="A blue triangle with a white background&#10;&#10;Description automatically generated with low confidence">
            <a:extLst>
              <a:ext uri="{FF2B5EF4-FFF2-40B4-BE49-F238E27FC236}">
                <a16:creationId xmlns:a16="http://schemas.microsoft.com/office/drawing/2014/main" id="{44EE8229-09DC-2DCC-DAC5-1F0532F866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896" y="297853"/>
            <a:ext cx="730697" cy="730697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31B38894-E60F-1769-21F0-90E23A1B1EAD}"/>
              </a:ext>
            </a:extLst>
          </p:cNvPr>
          <p:cNvSpPr txBox="1">
            <a:spLocks/>
          </p:cNvSpPr>
          <p:nvPr/>
        </p:nvSpPr>
        <p:spPr>
          <a:xfrm>
            <a:off x="833700" y="310467"/>
            <a:ext cx="11029616" cy="121661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en-US" b="1" dirty="0">
                <a:solidFill>
                  <a:srgbClr val="00F4D1"/>
                </a:solidFill>
                <a:latin typeface="Open Sans Extrabold" panose="020B0606030504020204" pitchFamily="34" charset="0"/>
              </a:rPr>
              <a:t>Verify</a:t>
            </a:r>
          </a:p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en-US" sz="2000" b="1" dirty="0">
                <a:solidFill>
                  <a:srgbClr val="0000FF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Admin Interface – Overview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b="1" dirty="0">
              <a:solidFill>
                <a:srgbClr val="00F4D1"/>
              </a:solidFill>
              <a:latin typeface="Open Sans Extrabold" panose="020B0606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76F136-BE09-7DED-4D13-FC3F027F4492}"/>
              </a:ext>
            </a:extLst>
          </p:cNvPr>
          <p:cNvSpPr txBox="1"/>
          <p:nvPr/>
        </p:nvSpPr>
        <p:spPr>
          <a:xfrm>
            <a:off x="833700" y="1616138"/>
            <a:ext cx="3717268" cy="1261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FF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Live Demo – TRY IT OUT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FF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API Exploration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FF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Support &amp; Help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8CAF79E-C0C7-9E18-293B-001E93E9B1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961651"/>
            <a:ext cx="12192000" cy="3585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986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E2A29836-C9A3-A0B8-6150-8EE034739D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684" y="169383"/>
            <a:ext cx="11534632" cy="493819"/>
          </a:xfrm>
          <a:prstGeom prst="rect">
            <a:avLst/>
          </a:prstGeom>
        </p:spPr>
      </p:pic>
      <p:pic>
        <p:nvPicPr>
          <p:cNvPr id="3" name="Picture 2" descr="A blue triangle with a white background&#10;&#10;Description automatically generated with low confidence">
            <a:extLst>
              <a:ext uri="{FF2B5EF4-FFF2-40B4-BE49-F238E27FC236}">
                <a16:creationId xmlns:a16="http://schemas.microsoft.com/office/drawing/2014/main" id="{44EE8229-09DC-2DCC-DAC5-1F0532F866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896" y="297853"/>
            <a:ext cx="730697" cy="730697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31B38894-E60F-1769-21F0-90E23A1B1EAD}"/>
              </a:ext>
            </a:extLst>
          </p:cNvPr>
          <p:cNvSpPr txBox="1">
            <a:spLocks/>
          </p:cNvSpPr>
          <p:nvPr/>
        </p:nvSpPr>
        <p:spPr>
          <a:xfrm>
            <a:off x="833700" y="310467"/>
            <a:ext cx="11029616" cy="121661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en-US" b="1" dirty="0">
                <a:solidFill>
                  <a:srgbClr val="00F4D1"/>
                </a:solidFill>
                <a:latin typeface="Open Sans Extrabold" panose="020B0606030504020204" pitchFamily="34" charset="0"/>
              </a:rPr>
              <a:t>Verify</a:t>
            </a:r>
          </a:p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en-US" sz="2000" b="1" dirty="0">
                <a:solidFill>
                  <a:srgbClr val="0000FF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Admin Interface – Overview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b="1" dirty="0">
              <a:solidFill>
                <a:srgbClr val="00F4D1"/>
              </a:solidFill>
              <a:latin typeface="Open Sans Extrabold" panose="020B0606030504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111B009-098F-BFA0-8960-CC4972DC56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0636" y="1431550"/>
            <a:ext cx="11750040" cy="542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218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013041D7-D281-A4B2-02AA-4DA97D836C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7315" y="3309615"/>
            <a:ext cx="4716753" cy="362423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2A29836-C9A3-A0B8-6150-8EE034739D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684" y="169383"/>
            <a:ext cx="11534632" cy="493819"/>
          </a:xfrm>
          <a:prstGeom prst="rect">
            <a:avLst/>
          </a:prstGeom>
        </p:spPr>
      </p:pic>
      <p:pic>
        <p:nvPicPr>
          <p:cNvPr id="3" name="Picture 2" descr="A blue triangle with a white background&#10;&#10;Description automatically generated with low confidence">
            <a:extLst>
              <a:ext uri="{FF2B5EF4-FFF2-40B4-BE49-F238E27FC236}">
                <a16:creationId xmlns:a16="http://schemas.microsoft.com/office/drawing/2014/main" id="{44EE8229-09DC-2DCC-DAC5-1F0532F866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6896" y="297853"/>
            <a:ext cx="730697" cy="730697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31B38894-E60F-1769-21F0-90E23A1B1EAD}"/>
              </a:ext>
            </a:extLst>
          </p:cNvPr>
          <p:cNvSpPr txBox="1">
            <a:spLocks/>
          </p:cNvSpPr>
          <p:nvPr/>
        </p:nvSpPr>
        <p:spPr>
          <a:xfrm>
            <a:off x="833700" y="310467"/>
            <a:ext cx="11029616" cy="121661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en-US" b="1" dirty="0">
                <a:solidFill>
                  <a:srgbClr val="00F4D1"/>
                </a:solidFill>
                <a:latin typeface="Open Sans Extrabold" panose="020B0606030504020204" pitchFamily="34" charset="0"/>
              </a:rPr>
              <a:t>Verify</a:t>
            </a:r>
          </a:p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en-US" sz="2000" b="1" dirty="0">
                <a:solidFill>
                  <a:srgbClr val="0000FF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Admin Interface – Application View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b="1" dirty="0">
              <a:solidFill>
                <a:srgbClr val="00F4D1"/>
              </a:solidFill>
              <a:latin typeface="Open Sans Extrabold" panose="020B0606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76F136-BE09-7DED-4D13-FC3F027F4492}"/>
              </a:ext>
            </a:extLst>
          </p:cNvPr>
          <p:cNvSpPr txBox="1"/>
          <p:nvPr/>
        </p:nvSpPr>
        <p:spPr>
          <a:xfrm>
            <a:off x="833700" y="1616138"/>
            <a:ext cx="3717268" cy="16934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FF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Add New Application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FF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Edit Application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FF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Delete 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FF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Duplicate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EDF879B-6209-5D72-C0ED-649BA09CBD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5584" y="3236192"/>
            <a:ext cx="6387455" cy="356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5946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6CC2059C-E486-CE13-3CDA-B3940D0B471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07"/>
          <a:stretch/>
        </p:blipFill>
        <p:spPr>
          <a:xfrm>
            <a:off x="6464935" y="683260"/>
            <a:ext cx="5635625" cy="61856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2A29836-C9A3-A0B8-6150-8EE034739D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684" y="169383"/>
            <a:ext cx="11534632" cy="493819"/>
          </a:xfrm>
          <a:prstGeom prst="rect">
            <a:avLst/>
          </a:prstGeom>
        </p:spPr>
      </p:pic>
      <p:pic>
        <p:nvPicPr>
          <p:cNvPr id="3" name="Picture 2" descr="A blue triangle with a white background&#10;&#10;Description automatically generated with low confidence">
            <a:extLst>
              <a:ext uri="{FF2B5EF4-FFF2-40B4-BE49-F238E27FC236}">
                <a16:creationId xmlns:a16="http://schemas.microsoft.com/office/drawing/2014/main" id="{44EE8229-09DC-2DCC-DAC5-1F0532F866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6896" y="297853"/>
            <a:ext cx="730697" cy="730697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31B38894-E60F-1769-21F0-90E23A1B1EAD}"/>
              </a:ext>
            </a:extLst>
          </p:cNvPr>
          <p:cNvSpPr txBox="1">
            <a:spLocks/>
          </p:cNvSpPr>
          <p:nvPr/>
        </p:nvSpPr>
        <p:spPr>
          <a:xfrm>
            <a:off x="833700" y="310467"/>
            <a:ext cx="11029616" cy="98833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en-US" b="1" dirty="0">
                <a:solidFill>
                  <a:srgbClr val="00F4D1"/>
                </a:solidFill>
                <a:latin typeface="Open Sans Extrabold" panose="020B0606030504020204" pitchFamily="34" charset="0"/>
              </a:rPr>
              <a:t>Verify</a:t>
            </a:r>
          </a:p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en-US" sz="2000" b="1" dirty="0">
                <a:solidFill>
                  <a:srgbClr val="0000FF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Admin Interface – Application Creation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b="1" dirty="0">
              <a:solidFill>
                <a:srgbClr val="00F4D1"/>
              </a:solidFill>
              <a:latin typeface="Open Sans Extrabold" panose="020B0606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76F136-BE09-7DED-4D13-FC3F027F4492}"/>
              </a:ext>
            </a:extLst>
          </p:cNvPr>
          <p:cNvSpPr txBox="1"/>
          <p:nvPr/>
        </p:nvSpPr>
        <p:spPr>
          <a:xfrm>
            <a:off x="756698" y="1634775"/>
            <a:ext cx="5339302" cy="2700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Name – Mandatory 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Type – Mandatory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Description – optional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Logic: Generation &amp; Delivery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900" b="1" dirty="0">
              <a:solidFill>
                <a:srgbClr val="0D19A3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2400" b="1" dirty="0">
              <a:solidFill>
                <a:srgbClr val="0D19A3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89103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6FD07B0B9C7734B9DD9EFF3EA3EF30C" ma:contentTypeVersion="13" ma:contentTypeDescription="Create a new document." ma:contentTypeScope="" ma:versionID="9e36c494a43236adfd0923a21b2be8b1">
  <xsd:schema xmlns:xsd="http://www.w3.org/2001/XMLSchema" xmlns:xs="http://www.w3.org/2001/XMLSchema" xmlns:p="http://schemas.microsoft.com/office/2006/metadata/properties" xmlns:ns3="716d0372-3495-421c-ba3f-f89b5a412076" xmlns:ns4="2fb6851e-77c8-49d5-9909-f5a37c42e7b5" targetNamespace="http://schemas.microsoft.com/office/2006/metadata/properties" ma:root="true" ma:fieldsID="25f044d063981f6b779121083cc922a0" ns3:_="" ns4:_="">
    <xsd:import namespace="716d0372-3495-421c-ba3f-f89b5a412076"/>
    <xsd:import namespace="2fb6851e-77c8-49d5-9909-f5a37c42e7b5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  <xsd:element ref="ns4:MediaServiceDateTaken" minOccurs="0"/>
                <xsd:element ref="ns4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6d0372-3495-421c-ba3f-f89b5a412076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fb6851e-77c8-49d5-9909-f5a37c42e7b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D1C8805-6DBB-44A2-B943-AE2308BDA8F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6d0372-3495-421c-ba3f-f89b5a412076"/>
    <ds:schemaRef ds:uri="2fb6851e-77c8-49d5-9909-f5a37c42e7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9EF1913-5835-413C-8810-6804A032B90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7A83B13-B630-4BED-B316-497F5132548F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purl.org/dc/terms/"/>
    <ds:schemaRef ds:uri="2fb6851e-77c8-49d5-9909-f5a37c42e7b5"/>
    <ds:schemaRef ds:uri="716d0372-3495-421c-ba3f-f89b5a412076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21919</TotalTime>
  <Words>1415</Words>
  <Application>Microsoft Office PowerPoint</Application>
  <PresentationFormat>Widescreen</PresentationFormat>
  <Paragraphs>272</Paragraphs>
  <Slides>25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Calibri</vt:lpstr>
      <vt:lpstr>Calibri Light</vt:lpstr>
      <vt:lpstr>Courier New</vt:lpstr>
      <vt:lpstr>Open Sans Extrabold</vt:lpstr>
      <vt:lpstr>Open Sans Semibold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Grace Al Jamil</dc:creator>
  <cp:lastModifiedBy>KASSEM FARAJ</cp:lastModifiedBy>
  <cp:revision>331</cp:revision>
  <dcterms:created xsi:type="dcterms:W3CDTF">2021-01-10T22:10:01Z</dcterms:created>
  <dcterms:modified xsi:type="dcterms:W3CDTF">2023-05-20T15:54:24Z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0x01010046FD07B0B9C7734B9DD9EFF3EA3EF30C</vt:lpwstr>
  </property>
</Properties>
</file>