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448" r:id="rId5"/>
    <p:sldId id="2462" r:id="rId6"/>
    <p:sldId id="259" r:id="rId7"/>
    <p:sldId id="2451" r:id="rId8"/>
    <p:sldId id="2450" r:id="rId9"/>
    <p:sldId id="2464" r:id="rId10"/>
    <p:sldId id="2465" r:id="rId11"/>
    <p:sldId id="2467" r:id="rId12"/>
    <p:sldId id="2468" r:id="rId13"/>
    <p:sldId id="2469" r:id="rId14"/>
    <p:sldId id="2457" r:id="rId15"/>
    <p:sldId id="2456" r:id="rId16"/>
    <p:sldId id="243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4" autoAdjust="0"/>
    <p:restoredTop sz="93792" autoAdjust="0"/>
  </p:normalViewPr>
  <p:slideViewPr>
    <p:cSldViewPr snapToGrid="0">
      <p:cViewPr>
        <p:scale>
          <a:sx n="62" d="100"/>
          <a:sy n="62" d="100"/>
        </p:scale>
        <p:origin x="40" y="56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6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6" y="2137157"/>
            <a:ext cx="11490325" cy="2006218"/>
          </a:xfrm>
        </p:spPr>
        <p:txBody>
          <a:bodyPr/>
          <a:lstStyle/>
          <a:p>
            <a:br>
              <a:rPr lang="en-US" dirty="0"/>
            </a:br>
            <a:r>
              <a:rPr lang="en-US" sz="2000" dirty="0"/>
              <a:t> </a:t>
            </a:r>
            <a:r>
              <a:rPr lang="en-US" sz="3000" b="0" i="0" dirty="0">
                <a:effectLst/>
                <a:latin typeface="Segoe UI" panose="020B0502040204020203" pitchFamily="34" charset="0"/>
              </a:rPr>
              <a:t>Predicting the City-Cycle Fuel Consumption in Miles per Gallon of a Car</a:t>
            </a:r>
            <a:br>
              <a:rPr lang="en-US" sz="2000" b="0" i="0" dirty="0">
                <a:effectLst/>
                <a:latin typeface="Segoe UI" panose="020B0502040204020203" pitchFamily="34" charset="0"/>
              </a:rPr>
            </a:b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10.22.2021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2905" y="-1405"/>
            <a:ext cx="4596216" cy="518795"/>
          </a:xfrm>
        </p:spPr>
        <p:txBody>
          <a:bodyPr/>
          <a:lstStyle/>
          <a:p>
            <a:r>
              <a:rPr lang="en-US" dirty="0"/>
              <a:t>Data science project </a:t>
            </a:r>
            <a:r>
              <a:rPr lang="en-US" cap="none" dirty="0"/>
              <a:t>Powered</a:t>
            </a:r>
            <a:r>
              <a:rPr lang="en-US" dirty="0"/>
              <a:t> </a:t>
            </a:r>
            <a:r>
              <a:rPr lang="en-US" cap="none" dirty="0"/>
              <a:t>by</a:t>
            </a:r>
            <a:endParaRPr lang="en-US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BB6F145-65A0-49EC-B84B-8F459714D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154" y="458684"/>
            <a:ext cx="1732677" cy="73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D947891-D21C-4DD9-878F-E909561FC5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5477" y="656155"/>
            <a:ext cx="1815783" cy="518795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245EEE5C-8B78-4927-9BCA-8FB81CC19FC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2381" y="725790"/>
            <a:ext cx="1226740" cy="3795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4BFD21-45D3-49FB-950C-D519E6451FAB}"/>
              </a:ext>
            </a:extLst>
          </p:cNvPr>
          <p:cNvSpPr txBox="1"/>
          <p:nvPr/>
        </p:nvSpPr>
        <p:spPr>
          <a:xfrm>
            <a:off x="350836" y="4704209"/>
            <a:ext cx="38525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Dilmperis Emmanouil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Feleskoura Vanesa 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Kampili Anastasia-Maria</a:t>
            </a:r>
            <a:endParaRPr lang="en-US" dirty="0">
              <a:solidFill>
                <a:srgbClr val="FFFFFF"/>
              </a:solidFill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Kastellos Anestis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Vaidomarkakis Panagiotis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3787"/>
            <a:ext cx="5367130" cy="794754"/>
          </a:xfrm>
        </p:spPr>
        <p:txBody>
          <a:bodyPr>
            <a:normAutofit/>
          </a:bodyPr>
          <a:lstStyle/>
          <a:p>
            <a:r>
              <a:rPr lang="en-US" sz="32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702165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next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378134"/>
            <a:ext cx="2377440" cy="365125"/>
          </a:xfrm>
        </p:spPr>
        <p:txBody>
          <a:bodyPr/>
          <a:lstStyle/>
          <a:p>
            <a:r>
              <a:rPr lang="en-US" spc="300" dirty="0"/>
              <a:t>LOOKING AHEAD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0945"/>
            <a:ext cx="5669280" cy="4208346"/>
          </a:xfrm>
        </p:spPr>
        <p:txBody>
          <a:bodyPr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OUR BUSINESS IS GOOD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Profits are up in the last quarter by 3%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WE’RE GETTING OUR WORK DONE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 finished the consolidation project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WE’RE DELIVERING FOR OUR CUSTOMERS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Customer satisfaction increased from 70 to 80%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OUR CUSTOMERS KEEP COMING BACK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 increased customer retention by 4%</a:t>
            </a:r>
          </a:p>
          <a:p>
            <a:endParaRPr lang="en-US" b="1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93645" y="-2667000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science project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Powered</a:t>
            </a:r>
            <a:r>
              <a:rPr kumimoji="0" lang="en-US" sz="18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</a:t>
            </a:r>
            <a:endParaRPr kumimoji="0" lang="en-US" sz="1800" b="0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0B1B3698-A546-4553-8720-A5EABC2B5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6316" y="5656787"/>
            <a:ext cx="1933230" cy="7318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FF06C35-C5E6-43E1-B659-E989467908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1325" y="5847366"/>
            <a:ext cx="1902640" cy="5182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FCBC8C9-2FB4-4574-B7EA-0E5BD7DED4F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3280" y="5845435"/>
            <a:ext cx="1436375" cy="44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4563" y="642928"/>
            <a:ext cx="5458654" cy="1435947"/>
          </a:xfrm>
        </p:spPr>
        <p:txBody>
          <a:bodyPr/>
          <a:lstStyle/>
          <a:p>
            <a:r>
              <a:rPr lang="en-US" dirty="0"/>
              <a:t>Contents/index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EXPLORATORY DATA ANALYSIS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PREPROCESSING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MODEL PRESENTATION</a:t>
            </a:r>
          </a:p>
          <a:p>
            <a:r>
              <a:rPr lang="en-US" dirty="0"/>
              <a:t>RESULTS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257425"/>
            <a:ext cx="5453269" cy="3988538"/>
          </a:xfrm>
        </p:spPr>
        <p:txBody>
          <a:bodyPr>
            <a:normAutofit/>
          </a:bodyPr>
          <a:lstStyle/>
          <a:p>
            <a:r>
              <a:rPr lang="en-US" dirty="0"/>
              <a:t>The automotive industry is extremely competitive. With increasing fuel prices and picky consumers, automobile makers are constantly optimizing their processes to increase fuel efficiency.</a:t>
            </a:r>
          </a:p>
          <a:p>
            <a:r>
              <a:rPr lang="en-US" dirty="0"/>
              <a:t>But, what if you could have a reliable estimator for a car’s mpg given some known specifications about the vehicle?</a:t>
            </a:r>
          </a:p>
          <a:p>
            <a:r>
              <a:rPr lang="en-US" dirty="0"/>
              <a:t>Then, you could beat a competitor to market by both having a more desirable vehicle that is also more efficient, reducing wasted R&amp;D costs and gaining large chunks of the market.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EXPLORATION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4393374"/>
            <a:ext cx="2834640" cy="365125"/>
          </a:xfrm>
        </p:spPr>
        <p:txBody>
          <a:bodyPr/>
          <a:lstStyle/>
          <a:p>
            <a:r>
              <a:rPr lang="en-US" dirty="0"/>
              <a:t>Let’s Dive 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3787"/>
            <a:ext cx="5367130" cy="794754"/>
          </a:xfrm>
        </p:spPr>
        <p:txBody>
          <a:bodyPr>
            <a:normAutofit/>
          </a:bodyPr>
          <a:lstStyle/>
          <a:p>
            <a:r>
              <a:rPr lang="en-US" sz="3200" dirty="0"/>
              <a:t>ATTRIBUTES 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E6350-BDB3-48B3-A282-9537AF276FCC}"/>
              </a:ext>
            </a:extLst>
          </p:cNvPr>
          <p:cNvSpPr txBox="1"/>
          <p:nvPr/>
        </p:nvSpPr>
        <p:spPr>
          <a:xfrm>
            <a:off x="1451421" y="1342328"/>
            <a:ext cx="90165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MPG:  	      Miles per Gallon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Cylinders: 	      Number of cylinders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Displacement: Volume of cc in every cylinder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Horsepower:    Power of the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Weight: 	      Weight in lbs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Acceleration:   0-60 mph in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Model year:     Production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Origin: 	      Production continent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Car Name: 	      Brand and model</a:t>
            </a:r>
          </a:p>
        </p:txBody>
      </p:sp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7C31BE-59A6-4310-A8EC-B3DCCC1A1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4" y="0"/>
            <a:ext cx="11550651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0" y="271265"/>
            <a:ext cx="3238500" cy="794754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264836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-10274"/>
            <a:ext cx="12192000" cy="68580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3787"/>
            <a:ext cx="5367130" cy="794754"/>
          </a:xfrm>
        </p:spPr>
        <p:txBody>
          <a:bodyPr>
            <a:normAutofit/>
          </a:bodyPr>
          <a:lstStyle/>
          <a:p>
            <a:r>
              <a:rPr lang="en-US" sz="3200" dirty="0"/>
              <a:t>Preprocessing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E6350-BDB3-48B3-A282-9537AF276FCC}"/>
              </a:ext>
            </a:extLst>
          </p:cNvPr>
          <p:cNvSpPr txBox="1"/>
          <p:nvPr/>
        </p:nvSpPr>
        <p:spPr>
          <a:xfrm>
            <a:off x="1587723" y="2382559"/>
            <a:ext cx="901655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Finding and replacing NaN(Not a Number)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Correct the list of brands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Encoding string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Scale values with min max scaler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Adding more columns like model </a:t>
            </a:r>
            <a:r>
              <a:rPr lang="en-US" sz="2600" dirty="0" err="1"/>
              <a:t>etc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06086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E423AF-68CC-4B53-A24F-568111BB9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11" y="366005"/>
            <a:ext cx="11291977" cy="622073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0" y="271265"/>
            <a:ext cx="3238500" cy="794754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4067145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-10274"/>
            <a:ext cx="12192000" cy="68580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3787"/>
            <a:ext cx="5367130" cy="794754"/>
          </a:xfrm>
        </p:spPr>
        <p:txBody>
          <a:bodyPr>
            <a:normAutofit/>
          </a:bodyPr>
          <a:lstStyle/>
          <a:p>
            <a:r>
              <a:rPr lang="en-US" sz="3200" dirty="0"/>
              <a:t>MODEL PRESENTATION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E6350-BDB3-48B3-A282-9537AF276FCC}"/>
              </a:ext>
            </a:extLst>
          </p:cNvPr>
          <p:cNvSpPr txBox="1"/>
          <p:nvPr/>
        </p:nvSpPr>
        <p:spPr>
          <a:xfrm>
            <a:off x="180163" y="2505849"/>
            <a:ext cx="8073409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Running the most common Regression algorithms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Finding best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Finding minimum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Best model so far: </a:t>
            </a:r>
            <a:r>
              <a:rPr lang="en-US" sz="2600" dirty="0" err="1"/>
              <a:t>ExtraTreesRegressor</a:t>
            </a:r>
            <a:r>
              <a:rPr lang="en-US" sz="2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Best scaler: </a:t>
            </a:r>
            <a:r>
              <a:rPr lang="en-US" sz="2600" dirty="0" err="1"/>
              <a:t>StandardScaler</a:t>
            </a:r>
            <a:r>
              <a:rPr lang="en-US" sz="2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Using </a:t>
            </a:r>
            <a:r>
              <a:rPr lang="en-US" sz="2600" dirty="0" err="1"/>
              <a:t>Lightgbm</a:t>
            </a:r>
            <a:r>
              <a:rPr lang="en-US" sz="2600" dirty="0"/>
              <a:t> algorithm, we were having more consistency at R</a:t>
            </a:r>
            <a:r>
              <a:rPr lang="en-US" sz="2600" baseline="30000" dirty="0"/>
              <a:t>2</a:t>
            </a:r>
            <a:r>
              <a:rPr lang="en-US" sz="2600" dirty="0"/>
              <a:t> loss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87D42E-8858-4FBC-83F7-2528D6469D77}"/>
              </a:ext>
            </a:extLst>
          </p:cNvPr>
          <p:cNvSpPr txBox="1"/>
          <p:nvPr/>
        </p:nvSpPr>
        <p:spPr>
          <a:xfrm>
            <a:off x="8816574" y="273787"/>
            <a:ext cx="31952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LinearRegression</a:t>
            </a:r>
            <a:r>
              <a:rPr lang="en-US" dirty="0"/>
              <a:t>()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SGDRegressor</a:t>
            </a:r>
            <a:r>
              <a:rPr lang="en-US" dirty="0"/>
              <a:t>()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KNeighborsRegressor</a:t>
            </a:r>
            <a:r>
              <a:rPr lang="en-US" dirty="0"/>
              <a:t>()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GaussianProcessRegressor</a:t>
            </a:r>
            <a:r>
              <a:rPr lang="en-US" dirty="0"/>
              <a:t>()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PLSRegression</a:t>
            </a:r>
            <a:r>
              <a:rPr lang="en-US" dirty="0"/>
              <a:t>()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DecisionTreeRegressor</a:t>
            </a:r>
            <a:r>
              <a:rPr lang="en-US" dirty="0"/>
              <a:t>()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ExtraTreeRegressor</a:t>
            </a:r>
            <a:r>
              <a:rPr lang="en-US" dirty="0"/>
              <a:t>()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AdaBoostRegressor</a:t>
            </a:r>
            <a:r>
              <a:rPr lang="en-US" dirty="0"/>
              <a:t>()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BaggingRegressor</a:t>
            </a:r>
            <a:r>
              <a:rPr lang="en-US" dirty="0"/>
              <a:t>()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ExtraTreesRegressor</a:t>
            </a:r>
            <a:r>
              <a:rPr lang="en-US" dirty="0"/>
              <a:t>()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GradientBoostingRegressor</a:t>
            </a:r>
            <a:r>
              <a:rPr lang="en-US" dirty="0"/>
              <a:t>()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RandomForestRegressor</a:t>
            </a:r>
            <a:r>
              <a:rPr lang="en-US" dirty="0"/>
              <a:t>()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SVR()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D3311FFD-D549-4205-A6E4-B8D7BE0FD65E}"/>
              </a:ext>
            </a:extLst>
          </p:cNvPr>
          <p:cNvCxnSpPr/>
          <p:nvPr/>
        </p:nvCxnSpPr>
        <p:spPr>
          <a:xfrm flipV="1">
            <a:off x="4688440" y="965771"/>
            <a:ext cx="3565132" cy="1540078"/>
          </a:xfrm>
          <a:prstGeom prst="curvedConnector3">
            <a:avLst>
              <a:gd name="adj1" fmla="val 4913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60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664</TotalTime>
  <Words>364</Words>
  <Application>Microsoft Office PowerPoint</Application>
  <PresentationFormat>Widescreen</PresentationFormat>
  <Paragraphs>84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Wingdings</vt:lpstr>
      <vt:lpstr>Office Theme</vt:lpstr>
      <vt:lpstr>  Predicting the City-Cycle Fuel Consumption in Miles per Gallon of a Car </vt:lpstr>
      <vt:lpstr>Contents/index</vt:lpstr>
      <vt:lpstr>INTRODUCTION</vt:lpstr>
      <vt:lpstr>DATA EXPLORATION</vt:lpstr>
      <vt:lpstr>ATTRIBUTES Description</vt:lpstr>
      <vt:lpstr>Power bi</vt:lpstr>
      <vt:lpstr>Preprocessing</vt:lpstr>
      <vt:lpstr>Power bi</vt:lpstr>
      <vt:lpstr>MODEL PRESENTATION</vt:lpstr>
      <vt:lpstr>RESULTS</vt:lpstr>
      <vt:lpstr>What’s next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Predicting the City-Cycle Fuel Consumption in Miles per Gallon of a Car </dc:title>
  <dc:creator>Panagiotis Vaidomarkakis</dc:creator>
  <cp:lastModifiedBy>Panagiotis Vaidomarkakis</cp:lastModifiedBy>
  <cp:revision>24</cp:revision>
  <dcterms:created xsi:type="dcterms:W3CDTF">2021-10-16T11:41:09Z</dcterms:created>
  <dcterms:modified xsi:type="dcterms:W3CDTF">2021-10-19T20:49:54Z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