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6" r:id="rId12"/>
    <p:sldId id="267" r:id="rId13"/>
    <p:sldId id="268" r:id="rId14"/>
    <p:sldId id="269" r:id="rId15"/>
    <p:sldId id="279" r:id="rId16"/>
    <p:sldId id="270" r:id="rId17"/>
    <p:sldId id="272" r:id="rId18"/>
    <p:sldId id="274" r:id="rId19"/>
    <p:sldId id="277" r:id="rId20"/>
  </p:sldIdLst>
  <p:sldSz cx="1260157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2F39E-C6BF-45E2-B400-4A99AF3D970E}" v="25" dt="2024-04-01T13:14:43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07" autoAdjust="0"/>
  </p:normalViewPr>
  <p:slideViewPr>
    <p:cSldViewPr>
      <p:cViewPr varScale="1">
        <p:scale>
          <a:sx n="69" d="100"/>
          <a:sy n="69" d="100"/>
        </p:scale>
        <p:origin x="-660" y="-102"/>
      </p:cViewPr>
      <p:guideLst>
        <p:guide orient="horz" pos="2160"/>
        <p:guide pos="3970"/>
      </p:guideLst>
    </p:cSldViewPr>
  </p:slideViewPr>
  <p:outlineViewPr>
    <p:cViewPr>
      <p:scale>
        <a:sx n="33" d="100"/>
        <a:sy n="33" d="100"/>
      </p:scale>
      <p:origin x="0" y="9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5932FE-342E-3B41-F927-EEB12259E4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C04383-A842-3DFB-269A-47CD316B86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37461BE-7047-4D3D-A48B-8DD2AD3B6498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397A681-0761-FD6D-D816-ED1A388DA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685800"/>
            <a:ext cx="6302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BD54D40-0F76-4E37-4352-721478B75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8FA301-D86A-C3CF-BBAA-DB3FD92C1A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6465DE-711F-BBBD-CC5A-9FA75462D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50D4DC-7A4E-4838-BDE9-5852CD242E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xmlns="" id="{494A4E26-E701-6572-7BCA-7953D7A16D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7813" y="685800"/>
            <a:ext cx="630237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xmlns="" id="{7312825C-4825-36BA-4A16-3F2F7F8D15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xmlns="" id="{F61BDE13-C28D-6287-DFC5-C5C0A06AA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7B2FC0-97CD-4CD1-AFA5-2A09BB07960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xmlns="" id="{34217C87-EDD0-49B8-6D3C-FA7B8E886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7813" y="685800"/>
            <a:ext cx="630237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xmlns="" id="{77D5672A-9B34-429B-672E-24212F8706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xmlns="" id="{C1A224D8-679C-F4C7-183F-C29F23756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7A88F8-DDB6-44DF-86EE-A2073BE861E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668" y="-8468"/>
            <a:ext cx="12639221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103" y="2404534"/>
            <a:ext cx="8029948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103" y="4050838"/>
            <a:ext cx="8029948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98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6" y="609600"/>
            <a:ext cx="8747943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6" y="4470400"/>
            <a:ext cx="874794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106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890" y="609600"/>
            <a:ext cx="836822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7419" y="3632200"/>
            <a:ext cx="7469167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4" y="4470400"/>
            <a:ext cx="874794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5238" y="790378"/>
            <a:ext cx="63024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99174" y="2886556"/>
            <a:ext cx="63024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6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4" y="1931988"/>
            <a:ext cx="874794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4" y="4527448"/>
            <a:ext cx="874794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641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890" y="609600"/>
            <a:ext cx="836822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0102" y="4013200"/>
            <a:ext cx="874794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4" y="4527448"/>
            <a:ext cx="874794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5238" y="790378"/>
            <a:ext cx="63024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99174" y="2886556"/>
            <a:ext cx="63024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0169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718" y="609600"/>
            <a:ext cx="873933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0102" y="4013200"/>
            <a:ext cx="874794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4" y="4527448"/>
            <a:ext cx="874794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731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132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7484" y="609604"/>
            <a:ext cx="1348925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0105" y="609604"/>
            <a:ext cx="715939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4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68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4" y="2700871"/>
            <a:ext cx="874794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4" y="4527448"/>
            <a:ext cx="874794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713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6" y="609600"/>
            <a:ext cx="8747943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107" y="2160589"/>
            <a:ext cx="425580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2247" y="2160590"/>
            <a:ext cx="4255801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23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609600"/>
            <a:ext cx="8747942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2160983"/>
            <a:ext cx="4259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737250"/>
            <a:ext cx="425933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8714" y="2160983"/>
            <a:ext cx="4259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8714" y="2737250"/>
            <a:ext cx="425933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1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609600"/>
            <a:ext cx="8747943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35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38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4" y="1498604"/>
            <a:ext cx="3845219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665" y="514929"/>
            <a:ext cx="4666382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4" y="2777069"/>
            <a:ext cx="3845219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31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800600"/>
            <a:ext cx="87479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0105" y="609600"/>
            <a:ext cx="874794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5367338"/>
            <a:ext cx="8747943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24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666" y="-8468"/>
            <a:ext cx="12639222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0105" y="609600"/>
            <a:ext cx="874794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2160590"/>
            <a:ext cx="874794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9123" y="6041367"/>
            <a:ext cx="942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0107" y="6041367"/>
            <a:ext cx="6371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1571" y="6041367"/>
            <a:ext cx="706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mathewthomas/ImageDenoisingGAN/blob/master/main.py" TargetMode="External"/><Relationship Id="rId7" Type="http://schemas.openxmlformats.org/officeDocument/2006/relationships/hyperlink" Target="https://github.com/manumathewthomas/ImageDenoisingGAN/blob/master/utils.py" TargetMode="External"/><Relationship Id="rId2" Type="http://schemas.openxmlformats.org/officeDocument/2006/relationships/hyperlink" Target="https://github.com/manumathewthomas/ImageDenoisingGAN?tab=readme-ov-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numathewthomas/ImageDenoisingGAN/blob/master/train.py" TargetMode="External"/><Relationship Id="rId5" Type="http://schemas.openxmlformats.org/officeDocument/2006/relationships/hyperlink" Target="https://github.com/manumathewthomas/ImageDenoisingGAN/blob/master/test.py" TargetMode="External"/><Relationship Id="rId4" Type="http://schemas.openxmlformats.org/officeDocument/2006/relationships/hyperlink" Target="https://github.com/manumathewthomas/ImageDenoisingGAN/blob/master/model.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xmlns="" id="{A3EDA510-D696-B5A4-31F9-6F965854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0" y="1214422"/>
            <a:ext cx="9845049" cy="1714511"/>
          </a:xfrm>
        </p:spPr>
        <p:txBody>
          <a:bodyPr anchor="ctr"/>
          <a:lstStyle/>
          <a:p>
            <a:pPr algn="ctr"/>
            <a:r>
              <a:rPr lang="en-IN" altLang="en-US" sz="32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IN" altLang="en-US" sz="3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unwanted noise</a:t>
            </a:r>
            <a:br>
              <a:rPr lang="en-IN" altLang="en-US" sz="3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altLang="en-US" sz="3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from real scene image using GAN</a:t>
            </a:r>
            <a:endParaRPr lang="en-US" altLang="en-US" sz="3200" b="1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xmlns="" id="{AB995BFA-A48B-9D71-EF06-CBACA378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15" y="3357562"/>
            <a:ext cx="4687939" cy="3187460"/>
          </a:xfrm>
        </p:spPr>
        <p:txBody>
          <a:bodyPr>
            <a:normAutofit fontScale="92500" lnSpcReduction="20000"/>
          </a:bodyPr>
          <a:lstStyle/>
          <a:p>
            <a:pPr algn="l" eaLnBrk="1" hangingPunct="1"/>
            <a:r>
              <a:rPr lang="en-IN" altLang="en-US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Created by:</a:t>
            </a:r>
            <a:endParaRPr lang="en-US" sz="28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en-I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A.KASTHOORI</a:t>
            </a:r>
            <a:endParaRPr lang="en-I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en-I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RegNo:912321104013</a:t>
            </a:r>
          </a:p>
          <a:p>
            <a:pPr algn="l" eaLnBrk="1" hangingPunct="1"/>
            <a:r>
              <a:rPr lang="en-IN" alt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Naanmudhalvan</a:t>
            </a:r>
            <a:r>
              <a:rPr lang="en-I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ID:au912321104013</a:t>
            </a:r>
            <a:endParaRPr lang="en-I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en-I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 - year, CSE</a:t>
            </a:r>
          </a:p>
          <a:p>
            <a:pPr algn="l"/>
            <a:r>
              <a:rPr lang="en-I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SACS </a:t>
            </a:r>
            <a:r>
              <a:rPr lang="en-I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MAVMM </a:t>
            </a:r>
            <a:r>
              <a:rPr lang="en-I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 COLLEGE,</a:t>
            </a:r>
            <a:endParaRPr lang="en-I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MADURAI.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en-I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en-IN" altLang="en-US" dirty="0">
              <a:solidFill>
                <a:schemeClr val="tx1"/>
              </a:solidFill>
            </a:endParaRPr>
          </a:p>
          <a:p>
            <a:pPr algn="l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C3EDE75F-60A0-2E20-F657-43EA0227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74638"/>
            <a:ext cx="9872687" cy="1143000"/>
          </a:xfrm>
        </p:spPr>
        <p:txBody>
          <a:bodyPr/>
          <a:lstStyle/>
          <a:p>
            <a:pPr algn="just" eaLnBrk="1" hangingPunct="1"/>
            <a:r>
              <a:rPr lang="en-IN" altLang="en-US" b="1" dirty="0" smtClean="0"/>
              <a:t>  </a:t>
            </a:r>
            <a:r>
              <a:rPr lang="en-IN" altLang="en-US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altLang="en-US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steps:</a:t>
            </a:r>
            <a:endParaRPr lang="en-US" alt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xmlns="" id="{E6961448-18B0-B097-777C-5A0AB9A4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33" y="1357298"/>
            <a:ext cx="11215765" cy="5214950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	Preprocess the images if necessary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	(e.g., resize, normalize pixel values).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Loss Function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Define the loss function for the GAN. Typically, it includes:</a:t>
            </a:r>
          </a:p>
          <a:p>
            <a:pPr lvl="2" eaLnBrk="1" hangingPunct="1">
              <a:buNone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Adversarial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en-US" sz="17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Measures how well the generator fools the discriminator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None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Perceptual loss:</a:t>
            </a: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Measures the difference in content between the generated clean images and the real clean images.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endParaRPr lang="en-US" altLang="en-US" sz="2400" dirty="0" smtClean="0"/>
          </a:p>
          <a:p>
            <a:pPr lvl="1" algn="just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80349EFF-518F-01C3-B067-E79FB294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290"/>
            <a:ext cx="11989300" cy="928710"/>
          </a:xfrm>
        </p:spPr>
        <p:txBody>
          <a:bodyPr/>
          <a:lstStyle/>
          <a:p>
            <a:pPr algn="just" eaLnBrk="1" hangingPunct="1"/>
            <a:r>
              <a:rPr lang="en-IN" altLang="en-US" b="1" dirty="0" smtClean="0"/>
              <a:t>  </a:t>
            </a:r>
            <a:r>
              <a:rPr lang="en-IN" altLang="en-US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steps:(contd..)</a:t>
            </a:r>
            <a:endParaRPr lang="en-US" alt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CFF99-00DA-0889-1A6D-A73F6CAD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85" y="1571612"/>
            <a:ext cx="11380797" cy="497205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Deploy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trained model to remove noise from new real scene images. Input the noisy images into the generator and obtain the cleaned images as output.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Optionally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perform additional post-processing steps such as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filters or refinement techniques to further enhance the quality of the cleaned images.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Iterative Improvement (Optional)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If the results are not satisfactory, consider iterative improvement by refining the GAN architecture, adjusting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or collecting more diverse training data.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77CC21C6-C1ED-4994-85DC-FE374825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51" y="214313"/>
            <a:ext cx="9648082" cy="1071562"/>
          </a:xfrm>
        </p:spPr>
        <p:txBody>
          <a:bodyPr/>
          <a:lstStyle/>
          <a:p>
            <a:pPr algn="l" eaLnBrk="1" hangingPunct="1"/>
            <a:r>
              <a:rPr lang="en-IN" altLang="en-US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Deployment steps:</a:t>
            </a:r>
            <a:endParaRPr lang="en-US" alt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FC4FFFAA-1650-3521-9AF2-78B6E44A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79" y="1600204"/>
            <a:ext cx="11282349" cy="4829175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Model Optimization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Before deployment, optimize the trained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GAN model for inference. This may involve techniques such as model pruning, quantization, or compression to reduce its size and computational requirements while maintaining performance.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Framework Selection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Choose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 deep learning framework suitable for deployment, such as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Lite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TensorFlow.js,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Mobile, or ONNX Runtime, depending on the target platform (e.g., mobile devices, web browsers, edge devices).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CED59B8D-9C8D-8033-F14C-66253022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51" y="214313"/>
            <a:ext cx="11321727" cy="1143000"/>
          </a:xfrm>
        </p:spPr>
        <p:txBody>
          <a:bodyPr/>
          <a:lstStyle/>
          <a:p>
            <a:pPr algn="l" eaLnBrk="1" hangingPunct="1"/>
            <a:r>
              <a:rPr lang="en-IN" altLang="en-US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Deployment steps</a:t>
            </a:r>
            <a:r>
              <a:rPr lang="en-IN" altLang="en-US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:(contd..)</a:t>
            </a:r>
            <a:endParaRPr lang="en-US" alt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850A32E8-E8F6-DE94-3781-17526CA4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51" y="1428754"/>
            <a:ext cx="11479247" cy="4829175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Model Conversion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Convert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trained GAN model to a format compatible with the chosen deployment framework. This may involve exporting the model to ONNX format or converting it to the framework-specific format.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Quality Assurance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Perform rigorous testing and validation of the deployed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model to ensure its correctness, robustness, and reliability in real-world scenarios. Evaluate the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performance on diverse datasets and under various conditions to assess its effectiveness.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7F86DBB3-E3F0-44E8-02DA-6DD58761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4313"/>
            <a:ext cx="10834124" cy="1143000"/>
          </a:xfrm>
        </p:spPr>
        <p:txBody>
          <a:bodyPr/>
          <a:lstStyle/>
          <a:p>
            <a:pPr algn="l" eaLnBrk="1" hangingPunct="1"/>
            <a:r>
              <a:rPr lang="en-IN" altLang="en-US" b="1" dirty="0" smtClean="0"/>
              <a:t>  </a:t>
            </a:r>
            <a:r>
              <a:rPr lang="en-IN" altLang="en-US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Deployment </a:t>
            </a:r>
            <a:r>
              <a:rPr lang="en-IN" altLang="en-US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steps:(</a:t>
            </a:r>
            <a:r>
              <a:rPr lang="en-IN" altLang="en-US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contd</a:t>
            </a:r>
            <a:r>
              <a:rPr lang="en-IN" altLang="en-US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..)</a:t>
            </a:r>
            <a:endParaRPr lang="en-US" altLang="en-US" i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878F42-0150-AF22-ED90-9E8EA076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82" y="1600200"/>
            <a:ext cx="11380797" cy="46863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Monitoring and Maintenance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 monitoring mechanisms to track the performance of the deployed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model over time. Monitor key metrics such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iInference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latency, throughput, and accuracy to detect any deviations from expected behavior.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Security and Privacy Considerations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 security and privacy concerns related to the deployment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model, such as data confidentiality, model robustness against adversarial attacks, and compliance with regulations (e.g., GDPR, HIPAA).</a:t>
            </a:r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IN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i="1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resul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50" y="2318113"/>
            <a:ext cx="8431249" cy="35663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3088744B-F434-9303-E064-AAAE0FAE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1971498" cy="1143000"/>
          </a:xfrm>
        </p:spPr>
        <p:txBody>
          <a:bodyPr/>
          <a:lstStyle/>
          <a:p>
            <a:pPr eaLnBrk="1" hangingPunct="1"/>
            <a:r>
              <a:rPr lang="en-IN" altLang="en-US" b="1" dirty="0" smtClean="0"/>
              <a:t>  </a:t>
            </a:r>
            <a:r>
              <a:rPr lang="en-IN" altLang="en-US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IN" altLang="en-US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:(contd..)</a:t>
            </a:r>
            <a:r>
              <a:rPr lang="en-I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Content Placeholder 3" descr="result2 (1).png">
            <a:extLst>
              <a:ext uri="{FF2B5EF4-FFF2-40B4-BE49-F238E27FC236}">
                <a16:creationId xmlns:a16="http://schemas.microsoft.com/office/drawing/2014/main" xmlns="" id="{5BDFE082-E746-4B64-2B9A-B1305986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3682" y="2160592"/>
            <a:ext cx="7781756" cy="3881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>
            <a:extLst>
              <a:ext uri="{FF2B5EF4-FFF2-40B4-BE49-F238E27FC236}">
                <a16:creationId xmlns:a16="http://schemas.microsoft.com/office/drawing/2014/main" xmlns="" id="{2791ACA1-7242-006D-FB82-1AFB2521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1971498" cy="1143000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  </a:t>
            </a:r>
            <a:r>
              <a:rPr lang="en-IN" altLang="en-US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Reference:</a:t>
            </a:r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6">
            <a:extLst>
              <a:ext uri="{FF2B5EF4-FFF2-40B4-BE49-F238E27FC236}">
                <a16:creationId xmlns:a16="http://schemas.microsoft.com/office/drawing/2014/main" xmlns="" id="{5DDE981F-A46E-54A0-1A31-67E9C02D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05" y="1714488"/>
            <a:ext cx="8747943" cy="4326875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https://github.com/manumathewthomas/ImageDenoisingGAN?tab=readme-ov-file#dataset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https://github.com/manumathewthomas/ImageDenoisingGAN/blob/master/main.py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github.com/manumathewthomas/ImageDenoisingGAN/blob/master/model.py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https://github.com/manumathewthomas/ImageDenoisingGAN/blob/master/test.py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https://github.com/manumathewthomas/ImageDenoisingGAN/blob/master/train.py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  <a:hlinkClick r:id="rId7"/>
              </a:rPr>
              <a:t>https://github.com/manumathewthomas/ImageDenoisingGAN/blob/master/utils.py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IN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097BA44A-CF41-B2C5-CBA1-8C4C5CE7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" y="214313"/>
            <a:ext cx="8860482" cy="1143000"/>
          </a:xfrm>
        </p:spPr>
        <p:txBody>
          <a:bodyPr/>
          <a:lstStyle/>
          <a:p>
            <a:pPr algn="l" eaLnBrk="1" hangingPunct="1"/>
            <a:r>
              <a:rPr lang="en-IN" altLang="en-US" i="1" u="sng" dirty="0">
                <a:solidFill>
                  <a:schemeClr val="tx1"/>
                </a:solidFill>
              </a:rPr>
              <a:t>Conclusion:</a:t>
            </a:r>
            <a:endParaRPr lang="en-US" altLang="en-US" i="1" u="sng" dirty="0">
              <a:solidFill>
                <a:schemeClr val="tx1"/>
              </a:solidFill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336DB490-4BAB-7422-DA42-E1B80AAB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			GAN-based approaches offer a promising avenue for removing unwanted noise from real scene images. Their ability to generate realistic and visually appealing denoised images, while preserving important details, makes them a valuable tool for various image processing applications, including photography, medical imaging, surveillance, and remote sensing.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6A4BA0F7-A4BC-E3B5-C055-408FFD22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238E3334-9A56-D214-C9BD-8CC9D2CC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4000" dirty="0"/>
              <a:t>                    </a:t>
            </a:r>
            <a:r>
              <a:rPr lang="en-IN" altLang="en-US" sz="4400" b="1" i="1" dirty="0">
                <a:solidFill>
                  <a:schemeClr val="tx1"/>
                </a:solidFill>
                <a:latin typeface="Algerian" panose="04020705040A02060702" pitchFamily="82" charset="0"/>
              </a:rPr>
              <a:t>Thank  You</a:t>
            </a:r>
            <a:endParaRPr lang="en-US" altLang="en-US" sz="4400" b="1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E9E65E57-8CDE-023D-B5D5-A6A2E5F9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64" y="418412"/>
            <a:ext cx="713878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outline:</a:t>
            </a:r>
            <a:endParaRPr lang="en-US" altLang="en-US" sz="4000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xmlns="" id="{DE644788-C30B-092E-DAE5-73002E08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eaLnBrk="1" hangingPunct="1"/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Proposed system/solution</a:t>
            </a:r>
          </a:p>
          <a:p>
            <a:pPr eaLnBrk="1" hangingPunct="1"/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System development approach</a:t>
            </a:r>
          </a:p>
          <a:p>
            <a:pPr eaLnBrk="1" hangingPunct="1"/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Algorithm and deployment</a:t>
            </a:r>
          </a:p>
          <a:p>
            <a:pPr eaLnBrk="1" hangingPunct="1"/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eaLnBrk="1" hangingPunct="1"/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eaLnBrk="1" hangingPunct="1"/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B788E865-A156-9949-02CA-94A43073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290"/>
            <a:ext cx="13801777" cy="1285875"/>
          </a:xfrm>
        </p:spPr>
        <p:txBody>
          <a:bodyPr/>
          <a:lstStyle/>
          <a:p>
            <a:pPr algn="just" eaLnBrk="1" hangingPunct="1"/>
            <a:r>
              <a:rPr lang="en-IN" altLang="en-US" b="1" dirty="0" smtClean="0"/>
              <a:t>   </a:t>
            </a:r>
            <a:r>
              <a:rPr lang="en-IN" altLang="en-US" sz="40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alt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statement:  </a:t>
            </a:r>
            <a:endParaRPr lang="en-US" altLang="en-US" sz="4000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D4B0A676-2759-C2FF-8EC4-407BE3DE732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7186835" y="6858000"/>
            <a:ext cx="984498" cy="1143000"/>
          </a:xfrm>
        </p:spPr>
        <p:txBody>
          <a:bodyPr anchor="b"/>
          <a:lstStyle/>
          <a:p>
            <a:pPr marL="457200" indent="-45720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3AC27F79-5D19-E744-1FD9-00ED8433D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52" y="1357315"/>
            <a:ext cx="915583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en-US" altLang="en-US" sz="2400" dirty="0">
                <a:latin typeface="Calibri" panose="020F0502020204030204" pitchFamily="34" charset="0"/>
              </a:rPr>
              <a:t>  	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The task is to develop a Generative Adversarial Network (GAN) model capable of removing unwanted noise from real scene images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 However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many of these images suffer from various types of noise, such as Gaussian noise, salt-and-pepper noise, and speckle noise, which degrade the visual quality and impede downstream image processing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tasks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75644AFA-A27B-3BA6-100F-500F4D00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95" y="285728"/>
            <a:ext cx="11671501" cy="928694"/>
          </a:xfrm>
        </p:spPr>
        <p:txBody>
          <a:bodyPr/>
          <a:lstStyle/>
          <a:p>
            <a:pPr eaLnBrk="1" hangingPunct="1"/>
            <a:r>
              <a:rPr lang="en-IN" altLang="en-US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system/solution:</a:t>
            </a:r>
            <a:endParaRPr lang="en-US" alt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AB197B56-B8F9-3E7D-FF14-07B700CD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802"/>
            <a:ext cx="12601575" cy="4929198"/>
          </a:xfrm>
        </p:spPr>
        <p:txBody>
          <a:bodyPr/>
          <a:lstStyle/>
          <a:p>
            <a:pPr algn="just">
              <a:buNone/>
            </a:pPr>
            <a:r>
              <a:rPr lang="en-US" altLang="en-US" sz="2400" dirty="0" smtClean="0"/>
              <a:t>              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We propose to address the problem of noise removal from real scene images using a GAN-based approach. The proposed model will consist of a generator network responsible for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input images and a discriminator network trained to distinguish between clean and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denoised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images.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C0A899-6D0B-9482-2A53-131D96DB2996}"/>
              </a:ext>
            </a:extLst>
          </p:cNvPr>
          <p:cNvSpPr/>
          <p:nvPr/>
        </p:nvSpPr>
        <p:spPr>
          <a:xfrm>
            <a:off x="0" y="2000240"/>
            <a:ext cx="126015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latin typeface="+mn-lt"/>
              <a:cs typeface="+mn-c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latin typeface="+mn-lt"/>
              <a:cs typeface="+mn-c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latin typeface="+mn-lt"/>
              <a:cs typeface="+mn-c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latin typeface="+mn-lt"/>
              <a:cs typeface="+mn-c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latin typeface="+mn-lt"/>
              <a:cs typeface="+mn-cs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1.Data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Collection and Preprocessing: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Collect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dataset of real scene images with various types and levels of noise. These images can include Gaussian noise, salt-and-pepper noise, speckle noise, etc.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Preprocess the images by resizing them to a standard size and normalizing pixel values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AB69B-D7D6-6891-935E-E231E60E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313"/>
            <a:ext cx="12230142" cy="1143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smtClean="0">
                <a:solidFill>
                  <a:schemeClr val="tx1"/>
                </a:solidFill>
              </a:rPr>
              <a:t>  </a:t>
            </a:r>
            <a:r>
              <a:rPr lang="en-IN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system/solution:(contd..)</a:t>
            </a:r>
            <a:endParaRPr 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A6F2D-83EF-E51C-BD49-B20F3D12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51" y="1500188"/>
            <a:ext cx="11420177" cy="4286250"/>
          </a:xfrm>
        </p:spPr>
        <p:txBody>
          <a:bodyPr rtlCol="0">
            <a:normAutofit fontScale="2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/>
              <a:t> </a:t>
            </a: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9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Architecture Selection: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	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   Choose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an appropriate GAN architecture for image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. Popular choices include Deep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GANs (DCGAN), Wasserstein GANs (WGAN), or Progressive GANs (PGAN).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Training:</a:t>
            </a:r>
            <a:endParaRPr lang="en-US" sz="96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Train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the GAN on the collected dataset. During training, the generator learns to produce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denoised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versions of noisy images, while the discriminator learns to distinguish between clean and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denoised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images.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539F2-86FD-8650-63D8-A5A01162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"/>
            <a:ext cx="12601575" cy="1116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  </a:t>
            </a:r>
            <a:r>
              <a:rPr lang="en-IN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system/solution:(contd..)</a:t>
            </a:r>
            <a:endParaRPr 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xmlns="" id="{23947D36-AA0D-BCC3-B73B-97E0DC87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52" y="1143000"/>
            <a:ext cx="11912426" cy="5572125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4.Evaluation: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		Evaluate the trained GAN on a separate validation dataset to assess its performance in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real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sceneimages.Quantitatively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performance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usingmetrics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such as Peak Signal-to-Noise Ratio (PSNR) and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Structural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Similarity Index(SSIM).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5.Deployment: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   			Once the GAN has been trained and evaluated satisfactorily, deploy it for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real scene images in practical applications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lvl="1" algn="just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65E094BC-0285-E5B0-8861-153FCABF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00" y="214313"/>
            <a:ext cx="11183897" cy="1143000"/>
          </a:xfrm>
        </p:spPr>
        <p:txBody>
          <a:bodyPr/>
          <a:lstStyle/>
          <a:p>
            <a:pPr eaLnBrk="1" hangingPunct="1"/>
            <a:r>
              <a:rPr lang="en-IN" altLang="en-US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Development Approach:</a:t>
            </a:r>
            <a:endParaRPr lang="en-US" alt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29B778-2CF9-9A8A-8197-38E4B621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51" y="1571629"/>
            <a:ext cx="11341418" cy="4525963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To develop a system for removing unwanted noise from real scene images using a GAN (Generative Adversarial Network), you'll need to follow a systematic approach. Here's a step-by-step guide.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Clearly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define the types of noise present in your   real scene images and specify the desired level of noise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reduction.Determine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target platform or application where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system will be deployed.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Dataset Splitting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Split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dataset into training, validation, and testing sets. Typically, you would allocate a larger portion of the data for training and smaller portions for validation and testing.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98A2C-9DD4-34BE-74DF-C3639DA0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317"/>
            <a:ext cx="12207778" cy="928687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IN" i="1" dirty="0" smtClean="0">
                <a:solidFill>
                  <a:schemeClr val="tx1"/>
                </a:solidFill>
              </a:rPr>
              <a:t>   </a:t>
            </a:r>
            <a:r>
              <a:rPr lang="en-IN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IN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Approach:(contd</a:t>
            </a:r>
            <a:r>
              <a:rPr lang="en-IN" sz="36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..) </a:t>
            </a:r>
            <a:endParaRPr lang="en-US" sz="3600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47682DC0-BA87-FC75-4BE2-9309237F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95" y="1357298"/>
            <a:ext cx="11518626" cy="485775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Model Training: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the chosen GAN architecture using a deep learning framework like 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. Train the GAN on the training dataset using appropriate loss functions, such as pixel-wise mean squared error (MSE) loss or adversarial loss.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Model Evaluation: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Visualize 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denoised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images alongside their corresponding clean versions to assess the perceptual quality of the results. Fine-tune the model based on validation results and iterate on the training process if necessary.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Testing 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Assess the performance of the trained model on the testing set to ensure generalization to unseen data.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C826CEB6-D2EB-FCF1-B594-99BF8325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11971497" cy="1143000"/>
          </a:xfrm>
        </p:spPr>
        <p:txBody>
          <a:bodyPr/>
          <a:lstStyle/>
          <a:p>
            <a:pPr eaLnBrk="1" hangingPunct="1"/>
            <a:r>
              <a:rPr lang="en-IN" altLang="en-US" b="1" dirty="0" smtClean="0">
                <a:solidFill>
                  <a:schemeClr val="tx1"/>
                </a:solidFill>
              </a:rPr>
              <a:t>   </a:t>
            </a:r>
            <a:r>
              <a:rPr lang="en-IN" altLang="en-US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altLang="en-US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deployment</a:t>
            </a:r>
            <a:r>
              <a:rPr lang="en-IN" altLang="en-US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altLang="en-US" i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xmlns="" id="{3797A1DC-FCE6-940C-7780-A46CAAF7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23" y="1643050"/>
            <a:ext cx="10604218" cy="3880773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IN" altLang="en-US" sz="2800" b="1" dirty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		Identify whether the real scene  images is noisy or not.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IN" altLang="en-US" sz="2800" b="1" dirty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		The real scene images.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IN" altLang="en-US" sz="2800" b="1" dirty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The primary objective of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using GANs is to reduce or eliminate unwanted noise from the real scene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321</Words>
  <Application>Microsoft Office PowerPoint</Application>
  <PresentationFormat>Custom</PresentationFormat>
  <Paragraphs>125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Removing unwanted noise  from real scene image using GAN</vt:lpstr>
      <vt:lpstr>Project outline:</vt:lpstr>
      <vt:lpstr>   Problem statement:  </vt:lpstr>
      <vt:lpstr>Proposed system/solution:</vt:lpstr>
      <vt:lpstr>   Proposed system/solution:(contd..)</vt:lpstr>
      <vt:lpstr>  Proposed system/solution:(contd..)</vt:lpstr>
      <vt:lpstr>System Development Approach:</vt:lpstr>
      <vt:lpstr>   System Development Approach:(contd..) </vt:lpstr>
      <vt:lpstr>   Algorithm and deployment: </vt:lpstr>
      <vt:lpstr>  Algorithm steps:</vt:lpstr>
      <vt:lpstr>  Algorithm steps:(contd..)</vt:lpstr>
      <vt:lpstr>Deployment steps:</vt:lpstr>
      <vt:lpstr>Deployment steps:(contd..)</vt:lpstr>
      <vt:lpstr>  Deployment steps:(contd..)</vt:lpstr>
      <vt:lpstr>Result:</vt:lpstr>
      <vt:lpstr>  Result:(contd..) </vt:lpstr>
      <vt:lpstr>  Reference: </vt:lpstr>
      <vt:lpstr>Conclusion:</vt:lpstr>
      <vt:lpstr>Slide 19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unwanted noise from real scene image using gan</dc:title>
  <dc:creator>ELCOT</dc:creator>
  <cp:lastModifiedBy>ELCOT</cp:lastModifiedBy>
  <cp:revision>107</cp:revision>
  <dcterms:created xsi:type="dcterms:W3CDTF">2024-03-30T13:35:53Z</dcterms:created>
  <dcterms:modified xsi:type="dcterms:W3CDTF">2024-04-02T21:38:06Z</dcterms:modified>
</cp:coreProperties>
</file>