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Black"/>
      <p:bold r:id="rId19"/>
      <p:boldItalic r:id="rId20"/>
    </p:embeddedFont>
    <p:embeddedFont>
      <p:font typeface="Roboto Thin"/>
      <p:regular r:id="rId21"/>
      <p:bold r:id="rId22"/>
      <p:italic r:id="rId23"/>
      <p:boldItalic r:id="rId24"/>
    </p:embeddedFont>
    <p:embeddedFont>
      <p:font typeface="Didact Gothic"/>
      <p:regular r:id="rId25"/>
    </p:embeddedFont>
    <p:embeddedFont>
      <p:font typeface="Roboto Mono Thin"/>
      <p:regular r:id="rId26"/>
      <p:bold r:id="rId27"/>
      <p:italic r:id="rId28"/>
      <p:boldItalic r:id="rId29"/>
    </p:embeddedFont>
    <p:embeddedFont>
      <p:font typeface="Roboto Light"/>
      <p:regular r:id="rId30"/>
      <p:bold r:id="rId31"/>
      <p:italic r:id="rId32"/>
      <p:boldItalic r:id="rId33"/>
    </p:embeddedFont>
    <p:embeddedFont>
      <p:font typeface="Bree Serif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1B0810-6CF4-4C00-A4E5-3C00339B7672}">
  <a:tblStyle styleId="{971B0810-6CF4-4C00-A4E5-3C00339B76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Italic.fntdata"/><Relationship Id="rId22" Type="http://schemas.openxmlformats.org/officeDocument/2006/relationships/font" Target="fonts/RobotoThin-bold.fntdata"/><Relationship Id="rId21" Type="http://schemas.openxmlformats.org/officeDocument/2006/relationships/font" Target="fonts/RobotoThin-regular.fntdata"/><Relationship Id="rId24" Type="http://schemas.openxmlformats.org/officeDocument/2006/relationships/font" Target="fonts/RobotoThin-boldItalic.fntdata"/><Relationship Id="rId23" Type="http://schemas.openxmlformats.org/officeDocument/2006/relationships/font" Target="fonts/RobotoTh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Thin-regular.fntdata"/><Relationship Id="rId25" Type="http://schemas.openxmlformats.org/officeDocument/2006/relationships/font" Target="fonts/DidactGothic-regular.fntdata"/><Relationship Id="rId28" Type="http://schemas.openxmlformats.org/officeDocument/2006/relationships/font" Target="fonts/RobotoMonoThin-italic.fntdata"/><Relationship Id="rId27" Type="http://schemas.openxmlformats.org/officeDocument/2006/relationships/font" Target="fonts/RobotoMonoThin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Thin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5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BreeSerif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Black-bold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1a61718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1a61718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1a61718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1a61718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b0c9f01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b0c9f01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1a61718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1a61718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1a61718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1a61718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1a61718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1a61718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3b85354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3b85354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19a86fd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19a86fd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19a86f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19a86f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Organize specifications over what database to use/ were to host database 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Meet with Frontend team to discuss what their needs are in terms of the backend API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1a61718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1a61718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1a61718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1a61718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5237375" y="3670025"/>
            <a:ext cx="3317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IoA Eco-Tourism Management Tool</a:t>
            </a:r>
            <a:endParaRPr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4/12/2022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83" y="911171"/>
            <a:ext cx="3934650" cy="101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9"/>
          <p:cNvGrpSpPr/>
          <p:nvPr/>
        </p:nvGrpSpPr>
        <p:grpSpPr>
          <a:xfrm>
            <a:off x="870764" y="2132708"/>
            <a:ext cx="2723084" cy="2143922"/>
            <a:chOff x="6644304" y="3073628"/>
            <a:chExt cx="576302" cy="511871"/>
          </a:xfrm>
        </p:grpSpPr>
        <p:sp>
          <p:nvSpPr>
            <p:cNvPr id="109" name="Google Shape;109;p19"/>
            <p:cNvSpPr/>
            <p:nvPr/>
          </p:nvSpPr>
          <p:spPr>
            <a:xfrm>
              <a:off x="6644304" y="3073628"/>
              <a:ext cx="576302" cy="511871"/>
            </a:xfrm>
            <a:custGeom>
              <a:rect b="b" l="l" r="r" t="t"/>
              <a:pathLst>
                <a:path extrusionOk="0" h="88751" w="99879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9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111" name="Google Shape;111;p19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rect b="b" l="l" r="r" t="t"/>
                <a:pathLst>
                  <a:path extrusionOk="0" h="54723" w="41379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9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rect b="b" l="l" r="r" t="t"/>
                <a:pathLst>
                  <a:path extrusionOk="0" h="36872" w="33022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9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rect b="b" l="l" r="r" t="t"/>
                <a:pathLst>
                  <a:path extrusionOk="0" h="26421" w="10062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9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rect b="b" l="l" r="r" t="t"/>
                <a:pathLst>
                  <a:path extrusionOk="0" h="2026" w="8234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9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rect b="b" l="l" r="r" t="t"/>
                <a:pathLst>
                  <a:path extrusionOk="0" h="2467" w="6602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" name="Google Shape;116;p19"/>
            <p:cNvSpPr/>
            <p:nvPr/>
          </p:nvSpPr>
          <p:spPr>
            <a:xfrm>
              <a:off x="6867451" y="3073651"/>
              <a:ext cx="102383" cy="56919"/>
            </a:xfrm>
            <a:custGeom>
              <a:rect b="b" l="l" r="r" t="t"/>
              <a:pathLst>
                <a:path extrusionOk="0" h="9869" w="17744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7069097" y="3119476"/>
              <a:ext cx="78535" cy="76898"/>
            </a:xfrm>
            <a:custGeom>
              <a:rect b="b" l="l" r="r" t="t"/>
              <a:pathLst>
                <a:path extrusionOk="0" h="13333" w="13611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6946266" y="3181844"/>
              <a:ext cx="21095" cy="14742"/>
            </a:xfrm>
            <a:custGeom>
              <a:rect b="b" l="l" r="r" t="t"/>
              <a:pathLst>
                <a:path extrusionOk="0" h="2556" w="3656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Goals - Backend Administration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767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3"/>
              <a:buFont typeface="Calibri"/>
              <a:buAutoNum type="arabicPeriod"/>
            </a:pPr>
            <a:r>
              <a:rPr lang="en" sz="20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 support for </a:t>
            </a:r>
            <a:r>
              <a:rPr b="1" lang="en" sz="2032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White Label Functionality</a:t>
            </a:r>
            <a:r>
              <a:rPr lang="en" sz="20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branding specific tour operators.</a:t>
            </a:r>
            <a:br>
              <a:rPr lang="en" sz="20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3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767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3"/>
              <a:buFont typeface="Calibri"/>
              <a:buAutoNum type="arabicPeriod"/>
            </a:pPr>
            <a:r>
              <a:rPr lang="en" sz="20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Searchable Database of travelers, booking dates, COVID Health Status.</a:t>
            </a:r>
            <a:br>
              <a:rPr lang="en" sz="20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3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767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3"/>
              <a:buFont typeface="Calibri"/>
              <a:buAutoNum type="arabicPeriod"/>
            </a:pPr>
            <a:r>
              <a:rPr lang="en" sz="20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for administrator to </a:t>
            </a:r>
            <a:r>
              <a:rPr b="1" lang="en" sz="2032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assign traveler</a:t>
            </a:r>
            <a:r>
              <a:rPr lang="en" sz="20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specific tour operators.</a:t>
            </a:r>
            <a:br>
              <a:rPr lang="en" sz="20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3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767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3"/>
              <a:buFont typeface="Calibri"/>
              <a:buAutoNum type="arabicPeriod"/>
            </a:pPr>
            <a:r>
              <a:rPr lang="en" sz="20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support for implementing </a:t>
            </a:r>
            <a:r>
              <a:rPr b="1" lang="en" sz="2032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COVID protocols</a:t>
            </a:r>
            <a:r>
              <a:rPr lang="en" sz="20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" sz="20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3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767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3"/>
              <a:buFont typeface="Calibri"/>
              <a:buAutoNum type="arabicPeriod"/>
            </a:pPr>
            <a:r>
              <a:rPr lang="en" sz="20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for </a:t>
            </a:r>
            <a:r>
              <a:rPr b="1" lang="en" sz="2032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secure</a:t>
            </a:r>
            <a:r>
              <a:rPr lang="en" sz="203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 and mobile access.</a:t>
            </a:r>
            <a:endParaRPr sz="203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01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p29"/>
          <p:cNvGraphicFramePr/>
          <p:nvPr/>
        </p:nvGraphicFramePr>
        <p:xfrm>
          <a:off x="1206000" y="1045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{971B0810-6CF4-4C00-A4E5-3C00339B7672}</a:tableStyleId>
              </a:tblPr>
              <a:tblGrid>
                <a:gridCol w="3394775"/>
                <a:gridCol w="3394775"/>
              </a:tblGrid>
              <a:tr h="98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Week 3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Requirement Analysis with Frontend team to organize specifications over what database to use, and where to host the database.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Week 4 - Week 5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Designing database schemas and setting up databases - local or cloud?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Week 6 - Week 7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Start Implementing the API functions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Week 8 - Week 9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Security Analysis &amp; Features implementation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Week 10 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High Level testing of the application with Front End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Week 11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Wrap up, Video &amp; Paper presentation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29"/>
          <p:cNvSpPr txBox="1"/>
          <p:nvPr>
            <p:ph type="title"/>
          </p:nvPr>
        </p:nvSpPr>
        <p:spPr>
          <a:xfrm>
            <a:off x="272100" y="27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215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2988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1400400" y="1931575"/>
            <a:ext cx="6343200" cy="21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+ Mobile application that will </a:t>
            </a:r>
            <a:r>
              <a:rPr b="1" lang="en" sz="2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help community tour operators</a:t>
            </a: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collect, track and store tourist related health and contact information to enforce local COVID protocols, and log reservations accordingly.</a:t>
            </a: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138" y="1102750"/>
            <a:ext cx="7513724" cy="38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ctrTitle"/>
          </p:nvPr>
        </p:nvSpPr>
        <p:spPr>
          <a:xfrm>
            <a:off x="5237375" y="4181150"/>
            <a:ext cx="3335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Eco-Tourism Management Tool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Frontend Team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Project Overview 4/12/2022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Project Specifications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ReactJS and React Native web + mobile framework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50" y="1740987"/>
            <a:ext cx="2490174" cy="130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450" y="1969349"/>
            <a:ext cx="3102399" cy="8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5564" y="1809200"/>
            <a:ext cx="2137661" cy="12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763938" y="3342325"/>
            <a:ext cx="19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Receive User Input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548675" y="3342325"/>
            <a:ext cx="24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Customizable look and feel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789100" y="3342325"/>
            <a:ext cx="18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Multi-Lingual Support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Goals - Frontend and Mobile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426400" y="1083775"/>
            <a:ext cx="70185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Simple online questionnaire for end user traveler, </a:t>
            </a:r>
            <a:r>
              <a:rPr lang="en" sz="1600">
                <a:solidFill>
                  <a:schemeClr val="accent1"/>
                </a:solidFill>
              </a:rPr>
              <a:t>accessible via web browser, tablet, and mobile devices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Customized </a:t>
            </a:r>
            <a:r>
              <a:rPr lang="en" sz="1600">
                <a:solidFill>
                  <a:schemeClr val="accent1"/>
                </a:solidFill>
              </a:rPr>
              <a:t>White Label functionality</a:t>
            </a:r>
            <a:r>
              <a:rPr lang="en" sz="1600">
                <a:solidFill>
                  <a:schemeClr val="lt1"/>
                </a:solidFill>
              </a:rPr>
              <a:t> to include look and feel/branding for specific tour operator.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Generate a QR Code to be scanned upon arrival for tour.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Multi-language functionality: English; Spanish &amp; French (primary North American languages)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18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aphicFrame>
        <p:nvGraphicFramePr>
          <p:cNvPr id="160" name="Google Shape;160;p25"/>
          <p:cNvGraphicFramePr/>
          <p:nvPr/>
        </p:nvGraphicFramePr>
        <p:xfrm>
          <a:off x="967450" y="1144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{971B0810-6CF4-4C00-A4E5-3C00339B7672}</a:tableStyleId>
              </a:tblPr>
              <a:tblGrid>
                <a:gridCol w="3604550"/>
                <a:gridCol w="3604550"/>
              </a:tblGrid>
              <a:tr h="7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Week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Design UI/prototype and discuss database specifications with backend team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Week 4 - Week 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Code Sprint - Implement working front end MVP (UI/UX, Questionnaire, QR Codes)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Week 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UX tests &amp; feedback collection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Week 9-10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Fine-tuning based on feedback, integration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testing of the application with back 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Week 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Wrap up, Video &amp; Paper presentation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ctrTitle"/>
          </p:nvPr>
        </p:nvSpPr>
        <p:spPr>
          <a:xfrm>
            <a:off x="5175200" y="4229700"/>
            <a:ext cx="3486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Eco-Tourism Management Tool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Backend Team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Overview 4/12/2022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Project Specifications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searchable database</a:t>
            </a: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containing information on travelers, booking dates, and COVID health statuses.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Create working API</a:t>
            </a:r>
            <a:r>
              <a:rPr lang="en" sz="20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that is available for Frontend Team to utilize in their user interface.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 </a:t>
            </a:r>
            <a:r>
              <a:rPr b="1"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security features</a:t>
            </a: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into backend for secure data access.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