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 Black"/>
      <p:bold r:id="rId23"/>
      <p:boldItalic r:id="rId24"/>
    </p:embeddedFont>
    <p:embeddedFont>
      <p:font typeface="Roboto Thin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Didact Gothic"/>
      <p:regular r:id="rId33"/>
    </p:embeddedFont>
    <p:embeddedFont>
      <p:font typeface="Roboto Mono Thin"/>
      <p:regular r:id="rId34"/>
      <p:bold r:id="rId35"/>
      <p:italic r:id="rId36"/>
      <p:boldItalic r:id="rId37"/>
    </p:embeddedFont>
    <p:embeddedFont>
      <p:font typeface="Roboto Light"/>
      <p:regular r:id="rId38"/>
      <p:bold r:id="rId39"/>
      <p:italic r:id="rId40"/>
      <p:boldItalic r:id="rId41"/>
    </p:embeddedFont>
    <p:embeddedFont>
      <p:font typeface="Bree Serif"/>
      <p:regular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3178C6-0C08-45E2-B13D-A00463E01D78}">
  <a:tblStyle styleId="{893178C6-0C08-45E2-B13D-A00463E01D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5998988-A29E-414B-B610-DFDD7BC62E8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italic.fntdata"/><Relationship Id="rId20" Type="http://schemas.openxmlformats.org/officeDocument/2006/relationships/slide" Target="slides/slide14.xml"/><Relationship Id="rId42" Type="http://schemas.openxmlformats.org/officeDocument/2006/relationships/font" Target="fonts/BreeSerif-regular.fntdata"/><Relationship Id="rId41" Type="http://schemas.openxmlformats.org/officeDocument/2006/relationships/font" Target="fonts/RobotoLight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Black-boldItalic.fntdata"/><Relationship Id="rId23" Type="http://schemas.openxmlformats.org/officeDocument/2006/relationships/font" Target="fonts/RobotoBlack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Thin-bold.fntdata"/><Relationship Id="rId25" Type="http://schemas.openxmlformats.org/officeDocument/2006/relationships/font" Target="fonts/RobotoThin-regular.fntdata"/><Relationship Id="rId28" Type="http://schemas.openxmlformats.org/officeDocument/2006/relationships/font" Target="fonts/RobotoThin-boldItalic.fntdata"/><Relationship Id="rId27" Type="http://schemas.openxmlformats.org/officeDocument/2006/relationships/font" Target="fonts/RobotoThin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33" Type="http://schemas.openxmlformats.org/officeDocument/2006/relationships/font" Target="fonts/DidactGothic-regular.fntdata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35" Type="http://schemas.openxmlformats.org/officeDocument/2006/relationships/font" Target="fonts/RobotoMonoThin-bold.fntdata"/><Relationship Id="rId12" Type="http://schemas.openxmlformats.org/officeDocument/2006/relationships/slide" Target="slides/slide6.xml"/><Relationship Id="rId34" Type="http://schemas.openxmlformats.org/officeDocument/2006/relationships/font" Target="fonts/RobotoMonoThin-regular.fntdata"/><Relationship Id="rId15" Type="http://schemas.openxmlformats.org/officeDocument/2006/relationships/slide" Target="slides/slide9.xml"/><Relationship Id="rId37" Type="http://schemas.openxmlformats.org/officeDocument/2006/relationships/font" Target="fonts/RobotoMonoThin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MonoThin-italic.fntdata"/><Relationship Id="rId17" Type="http://schemas.openxmlformats.org/officeDocument/2006/relationships/slide" Target="slides/slide11.xml"/><Relationship Id="rId39" Type="http://schemas.openxmlformats.org/officeDocument/2006/relationships/font" Target="fonts/RobotoLight-bold.fntdata"/><Relationship Id="rId16" Type="http://schemas.openxmlformats.org/officeDocument/2006/relationships/slide" Target="slides/slide10.xml"/><Relationship Id="rId38" Type="http://schemas.openxmlformats.org/officeDocument/2006/relationships/font" Target="fonts/RobotoLight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7eb9e29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7eb9e29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691c379e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691c379e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691c379e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691c379e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691c379e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691c379e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803b9041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803b9041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7ea85f83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7ea85f83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7ea85f8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7ea85f8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6ec27a3e1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6ec27a3e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San Diego Zoo and Wildlife Alliance maintains large amounts of land, hosting over 3,500 animals.</a:t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Need an interface to manage and monitor the health of these sensors.</a:t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691c379e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691c379e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691c379e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691c379e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691c379e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691c379e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691c379e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691c379e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691c379e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691c379e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691c379e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691c379e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691c379e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691c379e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SDZWA Sensor Dashboard</a:t>
            </a:r>
            <a:endParaRPr/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Update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5, 2022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00" y="1457325"/>
            <a:ext cx="222885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/>
        </p:nvSpPr>
        <p:spPr>
          <a:xfrm>
            <a:off x="563750" y="447100"/>
            <a:ext cx="748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Sensor Dashboard Backend Goals 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765375" y="2719525"/>
            <a:ext cx="1954800" cy="431100"/>
          </a:xfrm>
          <a:prstGeom prst="rect">
            <a:avLst/>
          </a:prstGeom>
          <a:noFill/>
          <a:ln cap="flat" cmpd="sng" w="9525">
            <a:solidFill>
              <a:srgbClr val="FBFB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Metadata Schema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5701700" y="2786350"/>
            <a:ext cx="2481600" cy="431100"/>
          </a:xfrm>
          <a:prstGeom prst="rect">
            <a:avLst/>
          </a:prstGeom>
          <a:noFill/>
          <a:ln cap="flat" cmpd="sng" w="9525">
            <a:solidFill>
              <a:srgbClr val="FBFB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Administrative Schema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4" name="Google Shape;184;p27"/>
          <p:cNvCxnSpPr>
            <a:stCxn id="182" idx="2"/>
            <a:endCxn id="185" idx="0"/>
          </p:cNvCxnSpPr>
          <p:nvPr/>
        </p:nvCxnSpPr>
        <p:spPr>
          <a:xfrm>
            <a:off x="1742775" y="3150625"/>
            <a:ext cx="0" cy="1010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7"/>
          <p:cNvCxnSpPr>
            <a:stCxn id="183" idx="2"/>
            <a:endCxn id="187" idx="0"/>
          </p:cNvCxnSpPr>
          <p:nvPr/>
        </p:nvCxnSpPr>
        <p:spPr>
          <a:xfrm>
            <a:off x="6942500" y="3217450"/>
            <a:ext cx="0" cy="9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7"/>
          <p:cNvSpPr txBox="1"/>
          <p:nvPr/>
        </p:nvSpPr>
        <p:spPr>
          <a:xfrm>
            <a:off x="521025" y="4161175"/>
            <a:ext cx="244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Goal : Sensor Health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4877750" y="4161175"/>
            <a:ext cx="412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Goal : Administrative Access to dashboard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125" y="1065525"/>
            <a:ext cx="4129500" cy="1471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ctrTitle"/>
          </p:nvPr>
        </p:nvSpPr>
        <p:spPr>
          <a:xfrm>
            <a:off x="275050" y="387975"/>
            <a:ext cx="38130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Quarter Plan</a:t>
            </a:r>
            <a:endParaRPr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35900"/>
            <a:ext cx="853440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ctrTitle"/>
          </p:nvPr>
        </p:nvSpPr>
        <p:spPr>
          <a:xfrm>
            <a:off x="311700" y="644550"/>
            <a:ext cx="38130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200" name="Google Shape;200;p29"/>
          <p:cNvSpPr txBox="1"/>
          <p:nvPr/>
        </p:nvSpPr>
        <p:spPr>
          <a:xfrm>
            <a:off x="1263350" y="1524375"/>
            <a:ext cx="69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BFBFB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01" name="Google Shape;201;p29"/>
          <p:cNvPicPr preferRelativeResize="0"/>
          <p:nvPr/>
        </p:nvPicPr>
        <p:blipFill rotWithShape="1">
          <a:blip r:embed="rId3">
            <a:alphaModFix/>
          </a:blip>
          <a:srcRect b="0" l="0" r="18844" t="0"/>
          <a:stretch/>
        </p:blipFill>
        <p:spPr>
          <a:xfrm>
            <a:off x="832675" y="1398975"/>
            <a:ext cx="4796774" cy="171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 txBox="1"/>
          <p:nvPr/>
        </p:nvSpPr>
        <p:spPr>
          <a:xfrm>
            <a:off x="5675800" y="1416675"/>
            <a:ext cx="230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BFBFB"/>
                </a:solidFill>
                <a:latin typeface="Roboto Light"/>
                <a:ea typeface="Roboto Light"/>
                <a:cs typeface="Roboto Light"/>
                <a:sym typeface="Roboto Light"/>
              </a:rPr>
              <a:t>Server hosting on Docker implemented</a:t>
            </a:r>
            <a:endParaRPr>
              <a:solidFill>
                <a:srgbClr val="FBFBFB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1514550" y="3632450"/>
            <a:ext cx="325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BFBFB"/>
                </a:solidFill>
                <a:latin typeface="Roboto Light"/>
                <a:ea typeface="Roboto Light"/>
                <a:cs typeface="Roboto Light"/>
                <a:sym typeface="Roboto Light"/>
              </a:rPr>
              <a:t>Next step is to implement Object Relational Mappings and SQLite database hosting on the server</a:t>
            </a:r>
            <a:endParaRPr>
              <a:solidFill>
                <a:srgbClr val="FBFBFB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8850" y="3503775"/>
            <a:ext cx="1651325" cy="12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ctrTitle"/>
          </p:nvPr>
        </p:nvSpPr>
        <p:spPr>
          <a:xfrm>
            <a:off x="0" y="653900"/>
            <a:ext cx="38130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Up</a:t>
            </a:r>
            <a:endParaRPr/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050" y="653900"/>
            <a:ext cx="4984877" cy="435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0"/>
          <p:cNvSpPr txBox="1"/>
          <p:nvPr/>
        </p:nvSpPr>
        <p:spPr>
          <a:xfrm>
            <a:off x="416275" y="1877025"/>
            <a:ext cx="3279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Priorities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Web app visualization and integration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Database functionality and integration 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Class deliverables &amp; collaboration 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/>
        </p:nvSpPr>
        <p:spPr>
          <a:xfrm>
            <a:off x="343850" y="447100"/>
            <a:ext cx="8552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High - Level Roadmap to our MVP</a:t>
            </a:r>
            <a:endParaRPr b="1"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453800" y="1314525"/>
            <a:ext cx="844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STEP 1</a:t>
            </a: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: Set up the SQLite database &amp; Docker containers.  ✅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453800" y="2171550"/>
            <a:ext cx="844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STEP 2:</a:t>
            </a: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Use ORM (Object Relationship Mapping) to build the schemas. ✅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453800" y="3028575"/>
            <a:ext cx="844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STEP 3</a:t>
            </a: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: Write the REST APIs for frontend access. 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453800" y="3885600"/>
            <a:ext cx="844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STEP 4</a:t>
            </a: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: Write generic API templates for sensor health.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7" name="Google Shape;227;p32"/>
          <p:cNvGraphicFramePr/>
          <p:nvPr/>
        </p:nvGraphicFramePr>
        <p:xfrm>
          <a:off x="882538" y="60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{893178C6-0C08-45E2-B13D-A00463E01D78}</a:tableStyleId>
              </a:tblPr>
              <a:tblGrid>
                <a:gridCol w="1570850"/>
                <a:gridCol w="1570850"/>
                <a:gridCol w="1570850"/>
                <a:gridCol w="1570850"/>
                <a:gridCol w="1570850"/>
              </a:tblGrid>
              <a:tr h="58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Week 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Milestone 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Team members working on Milestone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In - charge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Maximum Buffer Time - Manage risks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7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Generic React App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Frontend Team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-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 days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Registration/ Authentication flow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Frontend Team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Malcom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 days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7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Dashboard Tile View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Frontend Team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Ahmed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5 days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Graphing + Data Visualization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Frontend Team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Brandon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7 days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Integration work with back end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Backend Team + Frontend Team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-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7 days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Complete System Integration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Backend Team +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Frontend Team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Brandon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 days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Report, Video Recording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Backend Team +</a:t>
                      </a:r>
                      <a:br>
                        <a:rPr lang="en" sz="1100">
                          <a:solidFill>
                            <a:schemeClr val="dk1"/>
                          </a:solidFill>
                        </a:rPr>
                      </a:b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Frontend Team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Brandon / Akshaya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 day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Final Demo,</a:t>
                      </a:r>
                      <a:br>
                        <a:rPr lang="en" sz="1100">
                          <a:solidFill>
                            <a:schemeClr val="dk1"/>
                          </a:solidFill>
                        </a:rPr>
                      </a:br>
                      <a:r>
                        <a:rPr lang="en" sz="1100">
                          <a:solidFill>
                            <a:schemeClr val="dk1"/>
                          </a:solidFill>
                        </a:rPr>
                        <a:t>Wrap up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Backend Team +</a:t>
                      </a:r>
                      <a:br>
                        <a:rPr lang="en" sz="1100">
                          <a:solidFill>
                            <a:schemeClr val="dk1"/>
                          </a:solidFill>
                        </a:rPr>
                      </a:b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Frontend Team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Brandon / Akshaya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-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3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4" name="Google Shape;234;p33"/>
          <p:cNvGraphicFramePr/>
          <p:nvPr/>
        </p:nvGraphicFramePr>
        <p:xfrm>
          <a:off x="354138" y="1043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{C5998988-A29E-414B-B610-DFDD7BC62E8F}</a:tableStyleId>
              </a:tblPr>
              <a:tblGrid>
                <a:gridCol w="831275"/>
                <a:gridCol w="2749525"/>
                <a:gridCol w="1577575"/>
                <a:gridCol w="1577575"/>
                <a:gridCol w="1577575"/>
              </a:tblGrid>
              <a:tr h="38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Week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Milestone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Team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In-charge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Max. Buffer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FBFBFB"/>
                    </a:solidFill>
                  </a:tcPr>
                </a:tc>
              </a:tr>
              <a:tr h="34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Set up database schema for sensors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Backend Team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Akshaya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 days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BFBFB"/>
                    </a:solidFill>
                  </a:tcPr>
                </a:tc>
              </a:tr>
              <a:tr h="46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Creating generic API templates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Backend Team + Frontend Team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Ethan 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 days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BFBFB"/>
                    </a:solidFill>
                  </a:tcPr>
                </a:tc>
              </a:tr>
              <a:tr h="46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Integration with frontend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Backend Team + Frontend Team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Jiping 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 days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BFBFB"/>
                    </a:solidFill>
                  </a:tcPr>
                </a:tc>
              </a:tr>
              <a:tr h="37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API templates for processing sensor data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Backend Team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Ethan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 days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BFBFB"/>
                    </a:solidFill>
                  </a:tcPr>
                </a:tc>
              </a:tr>
              <a:tr h="38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API templates to check sensor conditions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Backend Team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Jiping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 days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BFBFB"/>
                    </a:solidFill>
                  </a:tcPr>
                </a:tc>
              </a:tr>
              <a:tr h="46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Complete System Integration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Backend Team + Frontend Team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Brandon / Akshaya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 day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BFBFB"/>
                    </a:solidFill>
                  </a:tcPr>
                </a:tc>
              </a:tr>
              <a:tr h="38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 &amp; 11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Final Demo, Report and Video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Backend Team + Frontend Team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Brandon / Akshaya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BFBF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>
            <a:off x="311700" y="644550"/>
            <a:ext cx="38130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419975" y="1228075"/>
            <a:ext cx="53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802" y="1266125"/>
            <a:ext cx="4489449" cy="2611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377325" y="1294200"/>
            <a:ext cx="3813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Researchers at the Zoo manage a variety of sensors including IP cameras, weather stations, and microphones. 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There is currently no centralized method of collection, storage, or visualization of data from these sensors.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5529725" y="3988725"/>
            <a:ext cx="2169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BFBFB"/>
                </a:solidFill>
                <a:latin typeface="Roboto Light"/>
                <a:ea typeface="Roboto Light"/>
                <a:cs typeface="Roboto Light"/>
                <a:sym typeface="Roboto Light"/>
              </a:rPr>
              <a:t>San Diego Zoo Safari Park covers 1,800 acres.</a:t>
            </a:r>
            <a:endParaRPr sz="700">
              <a:solidFill>
                <a:srgbClr val="FBFBFB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ctrTitle"/>
          </p:nvPr>
        </p:nvSpPr>
        <p:spPr>
          <a:xfrm>
            <a:off x="311700" y="644550"/>
            <a:ext cx="38130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1505400" y="1882975"/>
            <a:ext cx="61332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 application that can help researchers </a:t>
            </a:r>
            <a:r>
              <a:rPr lang="en" sz="2300">
                <a:solidFill>
                  <a:srgbClr val="48FFD5"/>
                </a:solidFill>
                <a:latin typeface="Calibri"/>
                <a:ea typeface="Calibri"/>
                <a:cs typeface="Calibri"/>
                <a:sym typeface="Calibri"/>
              </a:rPr>
              <a:t>view and manage</a:t>
            </a:r>
            <a:r>
              <a:rPr lang="en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tile dashboard displaying audio, video, and numerical data from various sensors in the San Diego Zoo Wildlife Alliance</a:t>
            </a:r>
            <a:endParaRPr>
              <a:solidFill>
                <a:srgbClr val="FBFBFB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ctrTitle"/>
          </p:nvPr>
        </p:nvSpPr>
        <p:spPr>
          <a:xfrm>
            <a:off x="311700" y="644550"/>
            <a:ext cx="38130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Picture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3550"/>
            <a:ext cx="8839199" cy="325595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430750" y="3603350"/>
            <a:ext cx="25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Zoo Sensor Network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3843150" y="2888375"/>
            <a:ext cx="108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Data Store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4572000" y="1541625"/>
            <a:ext cx="108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6198725" y="1884525"/>
            <a:ext cx="108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App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5324050" y="4314625"/>
            <a:ext cx="108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Deployment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5555975" y="3346600"/>
            <a:ext cx="108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APIs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7094875" y="2946400"/>
            <a:ext cx="108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Device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7906500" y="2946400"/>
            <a:ext cx="108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38" name="Google Shape;138;p22"/>
          <p:cNvSpPr txBox="1"/>
          <p:nvPr>
            <p:ph idx="16" type="ctrTitle"/>
          </p:nvPr>
        </p:nvSpPr>
        <p:spPr>
          <a:xfrm>
            <a:off x="1355788" y="2469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 with user accounts &amp; tokenized invites</a:t>
            </a:r>
            <a:endParaRPr/>
          </a:p>
        </p:txBody>
      </p:sp>
      <p:sp>
        <p:nvSpPr>
          <p:cNvPr id="139" name="Google Shape;139;p22"/>
          <p:cNvSpPr txBox="1"/>
          <p:nvPr>
            <p:ph idx="17" type="ctrTitle"/>
          </p:nvPr>
        </p:nvSpPr>
        <p:spPr>
          <a:xfrm>
            <a:off x="1355788" y="326083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Configurable  Dashboard tile view for Sensor Data</a:t>
            </a:r>
            <a:endParaRPr/>
          </a:p>
        </p:txBody>
      </p:sp>
      <p:sp>
        <p:nvSpPr>
          <p:cNvPr id="140" name="Google Shape;140;p22"/>
          <p:cNvSpPr txBox="1"/>
          <p:nvPr>
            <p:ph idx="18" type="ctrTitle"/>
          </p:nvPr>
        </p:nvSpPr>
        <p:spPr>
          <a:xfrm>
            <a:off x="1355788" y="40519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Ability to add, remove, edit individual sensor display </a:t>
            </a:r>
            <a:endParaRPr/>
          </a:p>
        </p:txBody>
      </p:sp>
      <p:sp>
        <p:nvSpPr>
          <p:cNvPr id="141" name="Google Shape;141;p22"/>
          <p:cNvSpPr txBox="1"/>
          <p:nvPr>
            <p:ph idx="19" type="ctrTitle"/>
          </p:nvPr>
        </p:nvSpPr>
        <p:spPr>
          <a:xfrm>
            <a:off x="5496863" y="23491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administrative backend for sensor data</a:t>
            </a:r>
            <a:endParaRPr/>
          </a:p>
        </p:txBody>
      </p:sp>
      <p:sp>
        <p:nvSpPr>
          <p:cNvPr id="142" name="Google Shape;142;p22"/>
          <p:cNvSpPr txBox="1"/>
          <p:nvPr>
            <p:ph idx="20" type="ctrTitle"/>
          </p:nvPr>
        </p:nvSpPr>
        <p:spPr>
          <a:xfrm>
            <a:off x="5496863" y="32536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&amp; use APIs for serving data in various formats</a:t>
            </a:r>
            <a:endParaRPr/>
          </a:p>
        </p:txBody>
      </p:sp>
      <p:sp>
        <p:nvSpPr>
          <p:cNvPr id="143" name="Google Shape;143;p22"/>
          <p:cNvSpPr txBox="1"/>
          <p:nvPr>
            <p:ph idx="21" type="ctrTitle"/>
          </p:nvPr>
        </p:nvSpPr>
        <p:spPr>
          <a:xfrm>
            <a:off x="5496863" y="41582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Ensure data security for sensor and user information</a:t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1391525" y="1474700"/>
            <a:ext cx="20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BFBFB"/>
                </a:solidFill>
                <a:latin typeface="Roboto"/>
                <a:ea typeface="Roboto"/>
                <a:cs typeface="Roboto"/>
                <a:sym typeface="Roboto"/>
              </a:rPr>
              <a:t>Front End</a:t>
            </a:r>
            <a:endParaRPr b="1">
              <a:solidFill>
                <a:srgbClr val="FBFBF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5496875" y="1474700"/>
            <a:ext cx="20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BFBFB"/>
                </a:solidFill>
                <a:latin typeface="Roboto"/>
                <a:ea typeface="Roboto"/>
                <a:cs typeface="Roboto"/>
                <a:sym typeface="Roboto"/>
              </a:rPr>
              <a:t>Back End</a:t>
            </a:r>
            <a:endParaRPr b="1">
              <a:solidFill>
                <a:srgbClr val="FBFBF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hat is React JS? | Ironhack Blog"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036" y="1773025"/>
            <a:ext cx="1441714" cy="60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qlite Logo, HD Png Download - kindpng"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5138" y="3747850"/>
            <a:ext cx="1407488" cy="6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SDZWA Sensor Dashboard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  <p:sp>
        <p:nvSpPr>
          <p:cNvPr id="153" name="Google Shape;153;p23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Update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5, 2022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00" y="1457325"/>
            <a:ext cx="222885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ctrTitle"/>
          </p:nvPr>
        </p:nvSpPr>
        <p:spPr>
          <a:xfrm>
            <a:off x="311700" y="644550"/>
            <a:ext cx="38130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Quarter Plan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75" y="1149325"/>
            <a:ext cx="8582025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ctrTitle"/>
          </p:nvPr>
        </p:nvSpPr>
        <p:spPr>
          <a:xfrm>
            <a:off x="311700" y="644550"/>
            <a:ext cx="38130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199275"/>
            <a:ext cx="5367648" cy="257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 rotWithShape="1">
          <a:blip r:embed="rId4">
            <a:alphaModFix/>
          </a:blip>
          <a:srcRect b="0" l="0" r="46811" t="0"/>
          <a:stretch/>
        </p:blipFill>
        <p:spPr>
          <a:xfrm>
            <a:off x="5606425" y="3050350"/>
            <a:ext cx="3537577" cy="209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5800875" y="1224925"/>
            <a:ext cx="325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BFBFB"/>
                </a:solidFill>
                <a:latin typeface="Roboto Light"/>
                <a:ea typeface="Roboto Light"/>
                <a:cs typeface="Roboto Light"/>
                <a:sym typeface="Roboto Light"/>
              </a:rPr>
              <a:t>Registration &amp; Login Pages have been implemented in React.</a:t>
            </a:r>
            <a:endParaRPr>
              <a:solidFill>
                <a:srgbClr val="FBFBFB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1320600" y="4228900"/>
            <a:ext cx="325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BFBFB"/>
                </a:solidFill>
                <a:latin typeface="Roboto Light"/>
                <a:ea typeface="Roboto Light"/>
                <a:cs typeface="Roboto Light"/>
                <a:sym typeface="Roboto Light"/>
              </a:rPr>
              <a:t>Dashboard Page in progress, working on graphing real data and adding more tiles.</a:t>
            </a:r>
            <a:endParaRPr>
              <a:solidFill>
                <a:srgbClr val="FBFBFB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SDZWA Sensor Dashboard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175" name="Google Shape;175;p26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Update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5, 2022</a:t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00" y="1457325"/>
            <a:ext cx="222885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0E2A47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