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78" y="-28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94545" y="2537925"/>
            <a:ext cx="4801330" cy="1766315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030436" y="3624024"/>
            <a:ext cx="5534461" cy="48291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6861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6861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023" y="-1356"/>
            <a:ext cx="7774423" cy="100597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96489" y="2532548"/>
            <a:ext cx="4803343" cy="17710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033729" y="3620179"/>
            <a:ext cx="5533949" cy="482803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9516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5014" y="1609344"/>
            <a:ext cx="2720340" cy="54449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278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5014" y="1609344"/>
            <a:ext cx="2720340" cy="804672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5014" y="2496044"/>
            <a:ext cx="2720340" cy="45598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46169" y="1746172"/>
            <a:ext cx="10058400" cy="6566061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67191" y="2311619"/>
            <a:ext cx="4430268" cy="1597826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120" y="3841071"/>
            <a:ext cx="3236612" cy="48762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03261" y="3304965"/>
            <a:ext cx="4925546" cy="91419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24502" y="0"/>
            <a:ext cx="6047899" cy="100584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883660"/>
            <a:ext cx="3036094" cy="617474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404100"/>
            <a:ext cx="3036094" cy="26543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70517" y="2519002"/>
            <a:ext cx="4663440" cy="1272251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1958" y="3198109"/>
            <a:ext cx="5182063" cy="1086307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024" y="7407595"/>
            <a:ext cx="3038118" cy="265080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023" y="7408562"/>
            <a:ext cx="7774423" cy="2649840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9516" y="536448"/>
            <a:ext cx="6392799" cy="804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516" y="1614255"/>
            <a:ext cx="6392799" cy="5250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70993" y="8609991"/>
            <a:ext cx="1849831" cy="295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9887" y="9218179"/>
            <a:ext cx="4015740" cy="4023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pc="-5"/>
              <a:t>©2016 Capgemini. </a:t>
            </a:r>
            <a:r>
              <a:rPr lang="en-US"/>
              <a:t>All </a:t>
            </a:r>
            <a:r>
              <a:rPr lang="en-US" spc="-5"/>
              <a:t>rights reserved.</a:t>
            </a:r>
            <a:endParaRPr lang="en-US" spc="-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0882" y="9050539"/>
            <a:ext cx="427482" cy="737616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/>
              <a:t>The </a:t>
            </a:r>
            <a:r>
              <a:rPr lang="en-US" spc="-5"/>
              <a:t>information contained </a:t>
            </a:r>
            <a:r>
              <a:rPr lang="en-US"/>
              <a:t>in this </a:t>
            </a:r>
            <a:r>
              <a:rPr lang="en-US" spc="-5"/>
              <a:t>document </a:t>
            </a:r>
            <a:r>
              <a:rPr lang="en-US" spc="-10"/>
              <a:t>is </a:t>
            </a:r>
            <a:r>
              <a:rPr lang="en-US" spc="-5"/>
              <a:t>proprietary and confidential. </a:t>
            </a:r>
            <a:r>
              <a:rPr lang="en-US"/>
              <a:t>For Capgemini </a:t>
            </a:r>
            <a:r>
              <a:rPr lang="en-US" spc="-5"/>
              <a:t>only. </a:t>
            </a:r>
            <a:r>
              <a:rPr lang="en-US">
                <a:solidFill>
                  <a:srgbClr val="808080"/>
                </a:solidFill>
              </a:rPr>
              <a:t>| </a:t>
            </a:r>
            <a:fld id="{81D60167-4931-47E6-BA6A-407CBD079E47}" type="slidenum">
              <a:rPr lang="en-US" b="1" smtClean="0">
                <a:latin typeface="Arial"/>
                <a:cs typeface="Arial"/>
              </a:rPr>
              <a:t>‹#›</a:t>
            </a:fld>
            <a:r>
              <a:rPr lang="en-US" b="1">
                <a:latin typeface="Arial"/>
                <a:cs typeface="Arial"/>
              </a:rPr>
              <a:t> </a:t>
            </a:r>
            <a:r>
              <a:rPr lang="en-US"/>
              <a:t>/</a:t>
            </a:r>
            <a:r>
              <a:rPr lang="en-US" spc="114"/>
              <a:t> </a:t>
            </a:r>
            <a:r>
              <a:rPr lang="en-US" spc="-5"/>
              <a:t>24</a:t>
            </a:r>
            <a:endParaRPr lang="en-US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space.ig.capgemini.com/sitepages/index.aspx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18" Type="http://schemas.openxmlformats.org/officeDocument/2006/relationships/slide" Target="slide19.xml"/><Relationship Id="rId3" Type="http://schemas.openxmlformats.org/officeDocument/2006/relationships/slide" Target="slide3.xml"/><Relationship Id="rId21" Type="http://schemas.openxmlformats.org/officeDocument/2006/relationships/slide" Target="slide22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17" Type="http://schemas.openxmlformats.org/officeDocument/2006/relationships/slide" Target="slide18.xml"/><Relationship Id="rId2" Type="http://schemas.openxmlformats.org/officeDocument/2006/relationships/slide" Target="slide2.xml"/><Relationship Id="rId16" Type="http://schemas.openxmlformats.org/officeDocument/2006/relationships/slide" Target="slide17.xml"/><Relationship Id="rId20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19" Type="http://schemas.openxmlformats.org/officeDocument/2006/relationships/slide" Target="slide2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Relationship Id="rId22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opencart.co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emo.opencart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8230" y="685647"/>
            <a:ext cx="3500754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 marR="5080" indent="-32384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058350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8"/>
                </a:lnTo>
                <a:lnTo>
                  <a:pt x="5523865" y="18288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265" marR="5080" algn="ctr">
              <a:lnSpc>
                <a:spcPts val="2760"/>
              </a:lnSpc>
              <a:spcBef>
                <a:spcPts val="290"/>
              </a:spcBef>
            </a:pPr>
            <a:r>
              <a:rPr dirty="0"/>
              <a:t>Test </a:t>
            </a:r>
            <a:r>
              <a:rPr spc="-5" dirty="0"/>
              <a:t>Automation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Advanced  Selenium</a:t>
            </a:r>
          </a:p>
          <a:p>
            <a:pPr marL="459105" algn="ctr">
              <a:lnSpc>
                <a:spcPts val="1540"/>
              </a:lnSpc>
            </a:pPr>
            <a:r>
              <a:rPr sz="1400" spc="-5" dirty="0"/>
              <a:t>Lab Book Version</a:t>
            </a:r>
            <a:r>
              <a:rPr sz="1400" spc="5" dirty="0"/>
              <a:t> </a:t>
            </a:r>
            <a:r>
              <a:rPr sz="1400" dirty="0"/>
              <a:t>2.0</a:t>
            </a:r>
            <a:endParaRPr sz="1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247650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5: Create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15" dirty="0">
                <a:latin typeface="Arial"/>
                <a:cs typeface="Arial"/>
              </a:rPr>
              <a:t>new </a:t>
            </a:r>
            <a:r>
              <a:rPr sz="1400" b="1" spc="-5" dirty="0">
                <a:latin typeface="Arial"/>
                <a:cs typeface="Arial"/>
              </a:rPr>
              <a:t>account (using</a:t>
            </a:r>
            <a:r>
              <a:rPr sz="1400" b="1" spc="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Selenium</a:t>
            </a:r>
            <a:endParaRPr sz="1400">
              <a:latin typeface="Arial"/>
              <a:cs typeface="Arial"/>
            </a:endParaRPr>
          </a:p>
          <a:p>
            <a:pPr marL="481965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Webdriver)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231389"/>
          <a:ext cx="5099049" cy="7132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71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Understanding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scenario from end to end and automating the</a:t>
                      </a:r>
                      <a:r>
                        <a:rPr sz="10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same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297180" indent="-229235">
                        <a:lnSpc>
                          <a:spcPct val="100000"/>
                        </a:lnSpc>
                        <a:spcBef>
                          <a:spcPts val="805"/>
                        </a:spcBef>
                        <a:buSzPct val="120000"/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Analyze the requirement and perform validations</a:t>
                      </a:r>
                      <a:r>
                        <a:rPr sz="10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accordingly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531366" y="3104133"/>
            <a:ext cx="5081270" cy="5845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Basic URL: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 dirty="0">
              <a:latin typeface="Arial"/>
              <a:cs typeface="Arial"/>
            </a:endParaRPr>
          </a:p>
          <a:p>
            <a:pPr marL="12700" marR="107314">
              <a:lnSpc>
                <a:spcPct val="191800"/>
              </a:lnSpc>
              <a:spcBef>
                <a:spcPts val="114"/>
              </a:spcBef>
            </a:pPr>
            <a:r>
              <a:rPr sz="1100" b="1" dirty="0">
                <a:latin typeface="Arial"/>
                <a:cs typeface="Arial"/>
              </a:rPr>
              <a:t>Please ensure </a:t>
            </a:r>
            <a:r>
              <a:rPr sz="1100" b="1" spc="-5" dirty="0">
                <a:latin typeface="Arial"/>
                <a:cs typeface="Arial"/>
              </a:rPr>
              <a:t>that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variables have </a:t>
            </a:r>
            <a:r>
              <a:rPr sz="1100" b="1" dirty="0">
                <a:latin typeface="Arial"/>
                <a:cs typeface="Arial"/>
              </a:rPr>
              <a:t>to be </a:t>
            </a:r>
            <a:r>
              <a:rPr sz="1100" b="1" spc="-5" dirty="0">
                <a:latin typeface="Arial"/>
                <a:cs typeface="Arial"/>
              </a:rPr>
              <a:t>defined </a:t>
            </a:r>
            <a:r>
              <a:rPr sz="1100" b="1" dirty="0">
                <a:latin typeface="Arial"/>
                <a:cs typeface="Arial"/>
              </a:rPr>
              <a:t>before </a:t>
            </a:r>
            <a:r>
              <a:rPr sz="1100" b="1" spc="-5" dirty="0">
                <a:latin typeface="Arial"/>
                <a:cs typeface="Arial"/>
              </a:rPr>
              <a:t>it </a:t>
            </a:r>
            <a:r>
              <a:rPr sz="1100" b="1" dirty="0">
                <a:latin typeface="Arial"/>
                <a:cs typeface="Arial"/>
              </a:rPr>
              <a:t>is being used.  Part </a:t>
            </a:r>
            <a:r>
              <a:rPr sz="1100" b="1" spc="-10" dirty="0">
                <a:latin typeface="Arial"/>
                <a:cs typeface="Arial"/>
              </a:rPr>
              <a:t>1: </a:t>
            </a:r>
            <a:r>
              <a:rPr sz="1100" b="1" spc="-5" dirty="0">
                <a:latin typeface="Arial"/>
                <a:cs typeface="Arial"/>
              </a:rPr>
              <a:t>Launch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Application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Launch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Firefox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'Title'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page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'My </a:t>
            </a:r>
            <a:r>
              <a:rPr sz="1100" dirty="0">
                <a:latin typeface="Arial"/>
                <a:cs typeface="Arial"/>
              </a:rPr>
              <a:t>Account'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'Register' from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‘Register Account’ page </a:t>
            </a:r>
            <a:r>
              <a:rPr sz="1100" spc="-10" dirty="0">
                <a:latin typeface="Arial"/>
                <a:cs typeface="Arial"/>
              </a:rPr>
              <a:t>will </a:t>
            </a:r>
            <a:r>
              <a:rPr sz="1100" spc="-5" dirty="0">
                <a:latin typeface="Arial"/>
                <a:cs typeface="Arial"/>
              </a:rPr>
              <a:t>open up, 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heading ‘Register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Account’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'Continue' button </a:t>
            </a:r>
            <a:r>
              <a:rPr sz="1100" dirty="0">
                <a:latin typeface="Arial"/>
                <a:cs typeface="Arial"/>
              </a:rPr>
              <a:t>at the </a:t>
            </a:r>
            <a:r>
              <a:rPr sz="1100" spc="-5" dirty="0">
                <a:latin typeface="Arial"/>
                <a:cs typeface="Arial"/>
              </a:rPr>
              <a:t>bottom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page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warning message 'Warning: </a:t>
            </a:r>
            <a:r>
              <a:rPr sz="1100" dirty="0">
                <a:latin typeface="Arial"/>
                <a:cs typeface="Arial"/>
              </a:rPr>
              <a:t>You must </a:t>
            </a:r>
            <a:r>
              <a:rPr sz="1100" spc="-10" dirty="0">
                <a:latin typeface="Arial"/>
                <a:cs typeface="Arial"/>
              </a:rPr>
              <a:t>agree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5" dirty="0">
                <a:latin typeface="Arial"/>
                <a:cs typeface="Arial"/>
              </a:rPr>
              <a:t>Privacy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Policy!'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 dirty="0">
              <a:latin typeface="Arial"/>
              <a:cs typeface="Arial"/>
            </a:endParaRPr>
          </a:p>
          <a:p>
            <a:pPr marL="12700" marR="263525">
              <a:lnSpc>
                <a:spcPct val="191800"/>
              </a:lnSpc>
              <a:spcBef>
                <a:spcPts val="5"/>
              </a:spcBef>
            </a:pPr>
            <a:r>
              <a:rPr sz="1100" b="1" spc="-5" dirty="0">
                <a:latin typeface="Arial"/>
                <a:cs typeface="Arial"/>
              </a:rPr>
              <a:t>Automate and validate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5" dirty="0">
                <a:latin typeface="Arial"/>
                <a:cs typeface="Arial"/>
              </a:rPr>
              <a:t>different sections </a:t>
            </a:r>
            <a:r>
              <a:rPr sz="1100" b="1" spc="-10" dirty="0">
                <a:latin typeface="Arial"/>
                <a:cs typeface="Arial"/>
              </a:rPr>
              <a:t>of </a:t>
            </a:r>
            <a:r>
              <a:rPr sz="1100" b="1" spc="-5" dirty="0">
                <a:latin typeface="Arial"/>
                <a:cs typeface="Arial"/>
              </a:rPr>
              <a:t>‘Register </a:t>
            </a:r>
            <a:r>
              <a:rPr sz="1100" b="1" spc="-10" dirty="0">
                <a:latin typeface="Arial"/>
                <a:cs typeface="Arial"/>
              </a:rPr>
              <a:t>Account’ </a:t>
            </a:r>
            <a:r>
              <a:rPr sz="1100" b="1" spc="-5" dirty="0">
                <a:latin typeface="Arial"/>
                <a:cs typeface="Arial"/>
              </a:rPr>
              <a:t>page:  </a:t>
            </a:r>
            <a:r>
              <a:rPr sz="1100" b="1" dirty="0">
                <a:latin typeface="Arial"/>
                <a:cs typeface="Arial"/>
              </a:rPr>
              <a:t>Part </a:t>
            </a:r>
            <a:r>
              <a:rPr sz="1100" b="1" spc="-10" dirty="0">
                <a:latin typeface="Arial"/>
                <a:cs typeface="Arial"/>
              </a:rPr>
              <a:t>2: </a:t>
            </a:r>
            <a:r>
              <a:rPr sz="1100" b="1" spc="-5" dirty="0">
                <a:latin typeface="Arial"/>
                <a:cs typeface="Arial"/>
              </a:rPr>
              <a:t>For </a:t>
            </a:r>
            <a:r>
              <a:rPr sz="1100" b="1" dirty="0">
                <a:latin typeface="Arial"/>
                <a:cs typeface="Arial"/>
              </a:rPr>
              <a:t>'Your </a:t>
            </a:r>
            <a:r>
              <a:rPr sz="1100" b="1" spc="-5" dirty="0">
                <a:latin typeface="Arial"/>
                <a:cs typeface="Arial"/>
              </a:rPr>
              <a:t>Personal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Details'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data in 'First Name' text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box</a:t>
            </a:r>
          </a:p>
          <a:p>
            <a:pPr marL="469900" marR="148590" indent="-22860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33 </a:t>
            </a:r>
            <a:r>
              <a:rPr sz="1100" spc="-5" dirty="0">
                <a:latin typeface="Arial"/>
                <a:cs typeface="Arial"/>
              </a:rPr>
              <a:t>characters can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entered in 'First Name' text </a:t>
            </a:r>
            <a:r>
              <a:rPr sz="1100" dirty="0">
                <a:latin typeface="Arial"/>
                <a:cs typeface="Arial"/>
              </a:rPr>
              <a:t>box by </a:t>
            </a:r>
            <a:r>
              <a:rPr sz="1100" spc="-5" dirty="0">
                <a:latin typeface="Arial"/>
                <a:cs typeface="Arial"/>
              </a:rPr>
              <a:t>clicking 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'Continue'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button.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0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If not, verify error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message.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data in 'Last </a:t>
            </a:r>
            <a:r>
              <a:rPr sz="1100" spc="-10" dirty="0">
                <a:latin typeface="Arial"/>
                <a:cs typeface="Arial"/>
              </a:rPr>
              <a:t>Name' </a:t>
            </a:r>
            <a:r>
              <a:rPr sz="1100" spc="-5" dirty="0">
                <a:latin typeface="Arial"/>
                <a:cs typeface="Arial"/>
              </a:rPr>
              <a:t>text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box</a:t>
            </a:r>
          </a:p>
          <a:p>
            <a:pPr marL="469900" marR="146050" indent="-228600">
              <a:lnSpc>
                <a:spcPts val="1260"/>
              </a:lnSpc>
              <a:spcBef>
                <a:spcPts val="7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33 </a:t>
            </a:r>
            <a:r>
              <a:rPr sz="1100" spc="-5" dirty="0">
                <a:latin typeface="Arial"/>
                <a:cs typeface="Arial"/>
              </a:rPr>
              <a:t>characters can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entered in 'First Name' text </a:t>
            </a:r>
            <a:r>
              <a:rPr sz="1100" dirty="0">
                <a:latin typeface="Arial"/>
                <a:cs typeface="Arial"/>
              </a:rPr>
              <a:t>box by </a:t>
            </a:r>
            <a:r>
              <a:rPr sz="1100" spc="-5" dirty="0">
                <a:latin typeface="Arial"/>
                <a:cs typeface="Arial"/>
              </a:rPr>
              <a:t>clicking 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'Continue'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button.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1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If not, verify error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message.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10" dirty="0">
                <a:latin typeface="Arial"/>
                <a:cs typeface="Arial"/>
              </a:rPr>
              <a:t>valid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'E-mail'.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ts val="129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'Telephone' which </a:t>
            </a:r>
            <a:r>
              <a:rPr sz="110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3 and 32 </a:t>
            </a:r>
            <a:r>
              <a:rPr sz="1100" spc="-5" dirty="0">
                <a:latin typeface="Arial"/>
                <a:cs typeface="Arial"/>
              </a:rPr>
              <a:t>characters.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Part </a:t>
            </a:r>
            <a:r>
              <a:rPr sz="1100" b="1" spc="-10" dirty="0">
                <a:latin typeface="Arial"/>
                <a:cs typeface="Arial"/>
              </a:rPr>
              <a:t>3: </a:t>
            </a:r>
            <a:r>
              <a:rPr sz="1100" b="1" spc="-5" dirty="0">
                <a:latin typeface="Arial"/>
                <a:cs typeface="Arial"/>
              </a:rPr>
              <a:t>For </a:t>
            </a:r>
            <a:r>
              <a:rPr sz="1100" b="1" dirty="0">
                <a:latin typeface="Arial"/>
                <a:cs typeface="Arial"/>
              </a:rPr>
              <a:t>'Your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Address'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 dirty="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'Address </a:t>
            </a:r>
            <a:r>
              <a:rPr sz="1100" spc="-10" dirty="0">
                <a:latin typeface="Arial"/>
                <a:cs typeface="Arial"/>
              </a:rPr>
              <a:t>1' </a:t>
            </a:r>
            <a:r>
              <a:rPr sz="1100" spc="-5" dirty="0">
                <a:latin typeface="Arial"/>
                <a:cs typeface="Arial"/>
              </a:rPr>
              <a:t>which should </a:t>
            </a:r>
            <a:r>
              <a:rPr sz="1100" dirty="0">
                <a:latin typeface="Arial"/>
                <a:cs typeface="Arial"/>
              </a:rPr>
              <a:t>contain </a:t>
            </a:r>
            <a:r>
              <a:rPr sz="1100" spc="-5" dirty="0">
                <a:latin typeface="Arial"/>
                <a:cs typeface="Arial"/>
              </a:rPr>
              <a:t>characters between </a:t>
            </a:r>
            <a:r>
              <a:rPr sz="1100" dirty="0">
                <a:latin typeface="Arial"/>
                <a:cs typeface="Arial"/>
              </a:rPr>
              <a:t>3 and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128</a:t>
            </a:r>
          </a:p>
          <a:p>
            <a:pPr marL="469900" indent="-228600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'City' which </a:t>
            </a:r>
            <a:r>
              <a:rPr sz="1100" dirty="0">
                <a:latin typeface="Arial"/>
                <a:cs typeface="Arial"/>
              </a:rPr>
              <a:t>should </a:t>
            </a:r>
            <a:r>
              <a:rPr sz="1100" spc="-5" dirty="0">
                <a:latin typeface="Arial"/>
                <a:cs typeface="Arial"/>
              </a:rPr>
              <a:t>contain characters between </a:t>
            </a:r>
            <a:r>
              <a:rPr sz="1100" dirty="0">
                <a:latin typeface="Arial"/>
                <a:cs typeface="Arial"/>
              </a:rPr>
              <a:t>2 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128</a:t>
            </a: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'Post </a:t>
            </a:r>
            <a:r>
              <a:rPr sz="1100" spc="-5" dirty="0">
                <a:latin typeface="Arial"/>
                <a:cs typeface="Arial"/>
              </a:rPr>
              <a:t>Code' which </a:t>
            </a:r>
            <a:r>
              <a:rPr sz="1100" dirty="0">
                <a:latin typeface="Arial"/>
                <a:cs typeface="Arial"/>
              </a:rPr>
              <a:t>should contain </a:t>
            </a:r>
            <a:r>
              <a:rPr sz="1100" spc="-5" dirty="0">
                <a:latin typeface="Arial"/>
                <a:cs typeface="Arial"/>
              </a:rPr>
              <a:t>characters between </a:t>
            </a:r>
            <a:r>
              <a:rPr sz="1100" dirty="0">
                <a:latin typeface="Arial"/>
                <a:cs typeface="Arial"/>
              </a:rPr>
              <a:t>2 and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9966" y="685647"/>
            <a:ext cx="4586605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spcBef>
                <a:spcPts val="755"/>
              </a:spcBef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'India' from 'Country'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buAutoNum type="arabicPeriod" startAt="4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'Region/State' from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1366" y="2197354"/>
            <a:ext cx="4603115" cy="212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Part </a:t>
            </a:r>
            <a:r>
              <a:rPr sz="1100" b="1" spc="-10" dirty="0">
                <a:latin typeface="Arial"/>
                <a:cs typeface="Arial"/>
              </a:rPr>
              <a:t>4: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'Password'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'Password' which </a:t>
            </a:r>
            <a:r>
              <a:rPr sz="1100" dirty="0">
                <a:latin typeface="Arial"/>
                <a:cs typeface="Arial"/>
              </a:rPr>
              <a:t>must be </a:t>
            </a:r>
            <a:r>
              <a:rPr sz="1100" spc="-5" dirty="0">
                <a:latin typeface="Arial"/>
                <a:cs typeface="Arial"/>
              </a:rPr>
              <a:t>between </a:t>
            </a:r>
            <a:r>
              <a:rPr sz="1100" dirty="0">
                <a:latin typeface="Arial"/>
                <a:cs typeface="Arial"/>
              </a:rPr>
              <a:t>4 and 20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characters.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'Password Confirm'.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Part </a:t>
            </a:r>
            <a:r>
              <a:rPr sz="1100" b="1" spc="-10" dirty="0">
                <a:latin typeface="Arial"/>
                <a:cs typeface="Arial"/>
              </a:rPr>
              <a:t>4: </a:t>
            </a:r>
            <a:r>
              <a:rPr sz="1100" b="1" spc="-5" dirty="0">
                <a:latin typeface="Arial"/>
                <a:cs typeface="Arial"/>
              </a:rPr>
              <a:t>For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'Newsletter'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469900" indent="-228600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'Yes' Radio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checkbox for 'I </a:t>
            </a:r>
            <a:r>
              <a:rPr sz="1100" spc="-10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read and </a:t>
            </a:r>
            <a:r>
              <a:rPr sz="1100" spc="-5" dirty="0">
                <a:latin typeface="Arial"/>
                <a:cs typeface="Arial"/>
              </a:rPr>
              <a:t>agree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the Privacy Policy'.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'Continue'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message </a:t>
            </a:r>
            <a:r>
              <a:rPr sz="1100" spc="-5" dirty="0">
                <a:latin typeface="Arial"/>
                <a:cs typeface="Arial"/>
              </a:rPr>
              <a:t>'Your Account Has Been Created!'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'Continue'</a:t>
            </a:r>
            <a:endParaRPr sz="1100">
              <a:latin typeface="Arial"/>
              <a:cs typeface="Arial"/>
            </a:endParaRPr>
          </a:p>
          <a:p>
            <a:pPr marL="469900" indent="-228600">
              <a:lnSpc>
                <a:spcPts val="129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10" dirty="0">
                <a:latin typeface="Arial"/>
                <a:cs typeface="Arial"/>
              </a:rPr>
              <a:t>link </a:t>
            </a:r>
            <a:r>
              <a:rPr sz="1100" spc="-5" dirty="0">
                <a:latin typeface="Arial"/>
                <a:cs typeface="Arial"/>
              </a:rPr>
              <a:t>'View your </a:t>
            </a:r>
            <a:r>
              <a:rPr sz="1100" dirty="0">
                <a:latin typeface="Arial"/>
                <a:cs typeface="Arial"/>
              </a:rPr>
              <a:t>order </a:t>
            </a:r>
            <a:r>
              <a:rPr sz="1100" spc="-5" dirty="0">
                <a:latin typeface="Arial"/>
                <a:cs typeface="Arial"/>
              </a:rPr>
              <a:t>history' under 'My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Orders'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65074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81280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6: Validations </a:t>
            </a: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Selenium (using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Selenium</a:t>
            </a:r>
            <a:endParaRPr sz="1400">
              <a:latin typeface="Arial"/>
              <a:cs typeface="Arial"/>
            </a:endParaRPr>
          </a:p>
          <a:p>
            <a:pPr marL="431800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Webdriver)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59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7180" indent="-229235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296545" algn="l"/>
                          <a:tab pos="297180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Understanding the scenario from end to end and automating the</a:t>
                      </a:r>
                      <a:r>
                        <a:rPr sz="1000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59153" y="2797809"/>
            <a:ext cx="5283200" cy="470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Basic URL: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 marR="8890">
              <a:lnSpc>
                <a:spcPts val="1260"/>
              </a:lnSpc>
            </a:pPr>
            <a:r>
              <a:rPr sz="1100" b="1" spc="-10" dirty="0">
                <a:latin typeface="Arial"/>
                <a:cs typeface="Arial"/>
              </a:rPr>
              <a:t>After </a:t>
            </a:r>
            <a:r>
              <a:rPr sz="1100" b="1" spc="-5" dirty="0">
                <a:latin typeface="Arial"/>
                <a:cs typeface="Arial"/>
              </a:rPr>
              <a:t>login </a:t>
            </a:r>
            <a:r>
              <a:rPr sz="1100" b="1" dirty="0">
                <a:latin typeface="Arial"/>
                <a:cs typeface="Arial"/>
              </a:rPr>
              <a:t>on </a:t>
            </a:r>
            <a:r>
              <a:rPr sz="1100" b="1" spc="-5" dirty="0">
                <a:latin typeface="Arial"/>
                <a:cs typeface="Arial"/>
              </a:rPr>
              <a:t>the ‘Open Cart’, create </a:t>
            </a:r>
            <a:r>
              <a:rPr sz="1100" b="1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test script following </a:t>
            </a:r>
            <a:r>
              <a:rPr sz="1100" b="1" dirty="0">
                <a:latin typeface="Arial"/>
                <a:cs typeface="Arial"/>
              </a:rPr>
              <a:t>the </a:t>
            </a:r>
            <a:r>
              <a:rPr sz="1100" b="1" spc="-10" dirty="0">
                <a:latin typeface="Arial"/>
                <a:cs typeface="Arial"/>
              </a:rPr>
              <a:t>below  </a:t>
            </a:r>
            <a:r>
              <a:rPr sz="1100" b="1" dirty="0">
                <a:latin typeface="Arial"/>
                <a:cs typeface="Arial"/>
              </a:rPr>
              <a:t>mentioned</a:t>
            </a:r>
            <a:r>
              <a:rPr sz="1100" b="1" spc="-5" dirty="0">
                <a:latin typeface="Arial"/>
                <a:cs typeface="Arial"/>
              </a:rPr>
              <a:t> steps: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Login with credentials created in </a:t>
            </a:r>
            <a:r>
              <a:rPr sz="1100" dirty="0">
                <a:latin typeface="Arial"/>
                <a:cs typeface="Arial"/>
              </a:rPr>
              <a:t>Lab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Go to </a:t>
            </a:r>
            <a:r>
              <a:rPr sz="1100" spc="-5" dirty="0">
                <a:latin typeface="Arial"/>
                <a:cs typeface="Arial"/>
              </a:rPr>
              <a:t>'Components' </a:t>
            </a:r>
            <a:r>
              <a:rPr sz="1100" dirty="0">
                <a:latin typeface="Arial"/>
                <a:cs typeface="Arial"/>
              </a:rPr>
              <a:t>tab and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click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'Monitors'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</a:t>
            </a:r>
            <a:r>
              <a:rPr sz="1100" dirty="0">
                <a:latin typeface="Arial"/>
                <a:cs typeface="Arial"/>
              </a:rPr>
              <a:t>25 </a:t>
            </a:r>
            <a:r>
              <a:rPr sz="1100" spc="-5" dirty="0">
                <a:latin typeface="Arial"/>
                <a:cs typeface="Arial"/>
              </a:rPr>
              <a:t>from 'Show'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'Add to </a:t>
            </a:r>
            <a:r>
              <a:rPr sz="1100" spc="-5" dirty="0">
                <a:latin typeface="Arial"/>
                <a:cs typeface="Arial"/>
              </a:rPr>
              <a:t>cart'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first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item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'Specification'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tab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details present </a:t>
            </a:r>
            <a:r>
              <a:rPr sz="1100" dirty="0">
                <a:latin typeface="Arial"/>
                <a:cs typeface="Arial"/>
              </a:rPr>
              <a:t>on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page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'Add to </a:t>
            </a:r>
            <a:r>
              <a:rPr sz="1100" spc="5" dirty="0">
                <a:latin typeface="Arial"/>
                <a:cs typeface="Arial"/>
              </a:rPr>
              <a:t>Wish </a:t>
            </a:r>
            <a:r>
              <a:rPr sz="1100" spc="-5" dirty="0">
                <a:latin typeface="Arial"/>
                <a:cs typeface="Arial"/>
              </a:rPr>
              <a:t>list'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message </a:t>
            </a:r>
            <a:r>
              <a:rPr sz="1100" spc="-5" dirty="0">
                <a:latin typeface="Arial"/>
                <a:cs typeface="Arial"/>
              </a:rPr>
              <a:t>'Success: </a:t>
            </a:r>
            <a:r>
              <a:rPr sz="1100" dirty="0">
                <a:latin typeface="Arial"/>
                <a:cs typeface="Arial"/>
              </a:rPr>
              <a:t>You </a:t>
            </a:r>
            <a:r>
              <a:rPr sz="1100" spc="-10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added </a:t>
            </a:r>
            <a:r>
              <a:rPr sz="1100" spc="-5" dirty="0">
                <a:latin typeface="Arial"/>
                <a:cs typeface="Arial"/>
              </a:rPr>
              <a:t>Apple Cinema </a:t>
            </a:r>
            <a:r>
              <a:rPr sz="1100" dirty="0">
                <a:latin typeface="Arial"/>
                <a:cs typeface="Arial"/>
              </a:rPr>
              <a:t>30" to </a:t>
            </a:r>
            <a:r>
              <a:rPr sz="1100" spc="-5" dirty="0">
                <a:latin typeface="Arial"/>
                <a:cs typeface="Arial"/>
              </a:rPr>
              <a:t>your </a:t>
            </a:r>
            <a:r>
              <a:rPr sz="1100" spc="-10" dirty="0">
                <a:latin typeface="Arial"/>
                <a:cs typeface="Arial"/>
              </a:rPr>
              <a:t>wish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list!'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'Mobile' in </a:t>
            </a:r>
            <a:r>
              <a:rPr sz="1100" dirty="0">
                <a:latin typeface="Arial"/>
                <a:cs typeface="Arial"/>
              </a:rPr>
              <a:t>' </a:t>
            </a:r>
            <a:r>
              <a:rPr sz="1100" spc="-5" dirty="0">
                <a:latin typeface="Arial"/>
                <a:cs typeface="Arial"/>
              </a:rPr>
              <a:t>Search' text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'Search'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'Search </a:t>
            </a:r>
            <a:r>
              <a:rPr sz="1100" dirty="0">
                <a:latin typeface="Arial"/>
                <a:cs typeface="Arial"/>
              </a:rPr>
              <a:t>in </a:t>
            </a:r>
            <a:r>
              <a:rPr sz="1100" spc="-5" dirty="0">
                <a:latin typeface="Arial"/>
                <a:cs typeface="Arial"/>
              </a:rPr>
              <a:t>product descriptions' check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10" dirty="0">
                <a:latin typeface="Arial"/>
                <a:cs typeface="Arial"/>
              </a:rPr>
              <a:t>link </a:t>
            </a:r>
            <a:r>
              <a:rPr sz="1100" spc="-5" dirty="0">
                <a:latin typeface="Arial"/>
                <a:cs typeface="Arial"/>
              </a:rPr>
              <a:t>'HTC </a:t>
            </a:r>
            <a:r>
              <a:rPr sz="1100" dirty="0">
                <a:latin typeface="Arial"/>
                <a:cs typeface="Arial"/>
              </a:rPr>
              <a:t>Touch </a:t>
            </a:r>
            <a:r>
              <a:rPr sz="1100" spc="-5" dirty="0">
                <a:latin typeface="Arial"/>
                <a:cs typeface="Arial"/>
              </a:rPr>
              <a:t>HD' </a:t>
            </a:r>
            <a:r>
              <a:rPr sz="1100" dirty="0">
                <a:latin typeface="Arial"/>
                <a:cs typeface="Arial"/>
              </a:rPr>
              <a:t>for the </a:t>
            </a:r>
            <a:r>
              <a:rPr sz="1100" spc="-5" dirty="0">
                <a:latin typeface="Arial"/>
                <a:cs typeface="Arial"/>
              </a:rPr>
              <a:t>mobile 'HTC </a:t>
            </a:r>
            <a:r>
              <a:rPr sz="1100" dirty="0">
                <a:latin typeface="Arial"/>
                <a:cs typeface="Arial"/>
              </a:rPr>
              <a:t>Touch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HD'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Clear </a:t>
            </a:r>
            <a:r>
              <a:rPr sz="1100" dirty="0">
                <a:latin typeface="Arial"/>
                <a:cs typeface="Arial"/>
              </a:rPr>
              <a:t>'1' </a:t>
            </a:r>
            <a:r>
              <a:rPr sz="1100" spc="-5" dirty="0">
                <a:latin typeface="Arial"/>
                <a:cs typeface="Arial"/>
              </a:rPr>
              <a:t>from 'Qty'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enter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'3'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'Add to </a:t>
            </a:r>
            <a:r>
              <a:rPr sz="1100" spc="-5" dirty="0">
                <a:latin typeface="Arial"/>
                <a:cs typeface="Arial"/>
              </a:rPr>
              <a:t>Cart'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marR="5080" indent="-228600">
              <a:lnSpc>
                <a:spcPts val="1270"/>
              </a:lnSpc>
              <a:spcBef>
                <a:spcPts val="5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success </a:t>
            </a:r>
            <a:r>
              <a:rPr sz="1100" spc="-5" dirty="0">
                <a:latin typeface="Arial"/>
                <a:cs typeface="Arial"/>
              </a:rPr>
              <a:t>message </a:t>
            </a:r>
            <a:r>
              <a:rPr sz="1100" dirty="0">
                <a:latin typeface="Arial"/>
                <a:cs typeface="Arial"/>
              </a:rPr>
              <a:t>'Success: You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added HTC Touch </a:t>
            </a:r>
            <a:r>
              <a:rPr sz="1100" spc="-5" dirty="0">
                <a:latin typeface="Arial"/>
                <a:cs typeface="Arial"/>
              </a:rPr>
              <a:t>HD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your  shopping cart!'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0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'View </a:t>
            </a:r>
            <a:r>
              <a:rPr sz="1100" dirty="0">
                <a:latin typeface="Arial"/>
                <a:cs typeface="Arial"/>
              </a:rPr>
              <a:t>cart' </a:t>
            </a:r>
            <a:r>
              <a:rPr sz="1100" spc="-5" dirty="0">
                <a:latin typeface="Arial"/>
                <a:cs typeface="Arial"/>
              </a:rPr>
              <a:t>button adjacent </a:t>
            </a:r>
            <a:r>
              <a:rPr sz="1100" dirty="0">
                <a:latin typeface="Arial"/>
                <a:cs typeface="Arial"/>
              </a:rPr>
              <a:t>to search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Mobile </a:t>
            </a:r>
            <a:r>
              <a:rPr sz="1100" dirty="0">
                <a:latin typeface="Arial"/>
                <a:cs typeface="Arial"/>
              </a:rPr>
              <a:t>name </a:t>
            </a:r>
            <a:r>
              <a:rPr sz="1100" spc="-5" dirty="0">
                <a:latin typeface="Arial"/>
                <a:cs typeface="Arial"/>
              </a:rPr>
              <a:t>added </a:t>
            </a:r>
            <a:r>
              <a:rPr sz="1100" dirty="0">
                <a:latin typeface="Arial"/>
                <a:cs typeface="Arial"/>
              </a:rPr>
              <a:t>to 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cart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'Checkout'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'My </a:t>
            </a:r>
            <a:r>
              <a:rPr sz="1100" dirty="0">
                <a:latin typeface="Arial"/>
                <a:cs typeface="Arial"/>
              </a:rPr>
              <a:t>Account'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'Logout' from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dropdown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'Account </a:t>
            </a:r>
            <a:r>
              <a:rPr sz="1100" spc="-5" dirty="0">
                <a:latin typeface="Arial"/>
                <a:cs typeface="Arial"/>
              </a:rPr>
              <a:t>Logout'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heading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'Continue'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82790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182245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7: </a:t>
            </a:r>
            <a:r>
              <a:rPr sz="1400" b="1" spc="-10" dirty="0">
                <a:latin typeface="Arial"/>
                <a:cs typeface="Arial"/>
              </a:rPr>
              <a:t>Alert </a:t>
            </a:r>
            <a:r>
              <a:rPr sz="1400" b="1" spc="-5" dirty="0">
                <a:latin typeface="Arial"/>
                <a:cs typeface="Arial"/>
              </a:rPr>
              <a:t>and window handling (using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Selenium</a:t>
            </a:r>
            <a:endParaRPr sz="1400">
              <a:latin typeface="Arial"/>
              <a:cs typeface="Arial"/>
            </a:endParaRPr>
          </a:p>
          <a:p>
            <a:pPr marL="254000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Webdriver)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59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alert handling and window handling basics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selenium</a:t>
                      </a:r>
                      <a:r>
                        <a:rPr sz="1000" spc="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webdriver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9153" y="2988310"/>
            <a:ext cx="4575810" cy="276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Base URL: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https://ispace.ig.capgemini.com/sitepages/index.aspx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Launch 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URL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Go to </a:t>
            </a:r>
            <a:r>
              <a:rPr sz="1100" spc="-5" dirty="0">
                <a:latin typeface="Arial"/>
                <a:cs typeface="Arial"/>
              </a:rPr>
              <a:t>'Application'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checkbox </a:t>
            </a:r>
            <a:r>
              <a:rPr sz="1100" spc="-5" dirty="0">
                <a:latin typeface="Arial"/>
                <a:cs typeface="Arial"/>
              </a:rPr>
              <a:t>'Stationery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Request'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new title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‘Stationary’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‘Stationery’ tab, </a:t>
            </a:r>
            <a:r>
              <a:rPr sz="1100" spc="-10" dirty="0">
                <a:latin typeface="Arial"/>
                <a:cs typeface="Arial"/>
              </a:rPr>
              <a:t>click </a:t>
            </a:r>
            <a:r>
              <a:rPr sz="1100" spc="-5" dirty="0">
                <a:latin typeface="Arial"/>
                <a:cs typeface="Arial"/>
              </a:rPr>
              <a:t>on 'Submit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collect your Stationery </a:t>
            </a:r>
            <a:r>
              <a:rPr sz="1100" dirty="0">
                <a:latin typeface="Arial"/>
                <a:cs typeface="Arial"/>
              </a:rPr>
              <a:t>&gt;&gt;&gt;'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alert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shown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below.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text </a:t>
            </a:r>
            <a:r>
              <a:rPr sz="1100" dirty="0">
                <a:latin typeface="Arial"/>
                <a:cs typeface="Arial"/>
              </a:rPr>
              <a:t>on the </a:t>
            </a:r>
            <a:r>
              <a:rPr sz="1100" spc="-5" dirty="0">
                <a:latin typeface="Arial"/>
                <a:cs typeface="Arial"/>
              </a:rPr>
              <a:t>alert 'Please </a:t>
            </a:r>
            <a:r>
              <a:rPr sz="1100" dirty="0">
                <a:latin typeface="Arial"/>
                <a:cs typeface="Arial"/>
              </a:rPr>
              <a:t>add </a:t>
            </a:r>
            <a:r>
              <a:rPr sz="1100" spc="-5" dirty="0">
                <a:latin typeface="Arial"/>
                <a:cs typeface="Arial"/>
              </a:rPr>
              <a:t>product(s)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cart'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if 'Ok' button is present </a:t>
            </a:r>
            <a:r>
              <a:rPr sz="1100" dirty="0">
                <a:latin typeface="Arial"/>
                <a:cs typeface="Arial"/>
              </a:rPr>
              <a:t>on 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alert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'Ok'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on ‘Photocopy’ tab, click on ‘Save Request’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Switch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alert and </a:t>
            </a:r>
            <a:r>
              <a:rPr sz="1100" spc="-1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text </a:t>
            </a:r>
            <a:r>
              <a:rPr sz="1100" dirty="0">
                <a:latin typeface="Arial"/>
                <a:cs typeface="Arial"/>
              </a:rPr>
              <a:t>‘No changes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made’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Verify if ‘Ok’ button is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present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on ‘Ok’ button present 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alert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on </a:t>
            </a:r>
            <a:r>
              <a:rPr sz="1100" spc="-10" dirty="0">
                <a:latin typeface="Arial"/>
                <a:cs typeface="Arial"/>
              </a:rPr>
              <a:t>‘Logout’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241300" indent="-228600">
              <a:lnSpc>
                <a:spcPts val="129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Close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‘Stationery’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window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08173" y="6077076"/>
            <a:ext cx="2955925" cy="1460500"/>
            <a:chOff x="2408173" y="6077076"/>
            <a:chExt cx="2955925" cy="1460500"/>
          </a:xfrm>
        </p:grpSpPr>
        <p:sp>
          <p:nvSpPr>
            <p:cNvPr id="8" name="object 8"/>
            <p:cNvSpPr/>
            <p:nvPr/>
          </p:nvSpPr>
          <p:spPr>
            <a:xfrm>
              <a:off x="2414269" y="6082029"/>
              <a:ext cx="2942589" cy="1447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8174" y="6077076"/>
              <a:ext cx="2955925" cy="1460500"/>
            </a:xfrm>
            <a:custGeom>
              <a:avLst/>
              <a:gdLst/>
              <a:ahLst/>
              <a:cxnLst/>
              <a:rect l="l" t="t" r="r" b="b"/>
              <a:pathLst>
                <a:path w="2955925" h="1460500">
                  <a:moveTo>
                    <a:pt x="2955658" y="1453908"/>
                  </a:moveTo>
                  <a:lnTo>
                    <a:pt x="2949575" y="1453908"/>
                  </a:lnTo>
                  <a:lnTo>
                    <a:pt x="6096" y="1453908"/>
                  </a:lnTo>
                  <a:lnTo>
                    <a:pt x="0" y="1453908"/>
                  </a:lnTo>
                  <a:lnTo>
                    <a:pt x="0" y="1459992"/>
                  </a:lnTo>
                  <a:lnTo>
                    <a:pt x="6096" y="1459992"/>
                  </a:lnTo>
                  <a:lnTo>
                    <a:pt x="2949575" y="1459992"/>
                  </a:lnTo>
                  <a:lnTo>
                    <a:pt x="2955658" y="1459992"/>
                  </a:lnTo>
                  <a:lnTo>
                    <a:pt x="2955658" y="1453908"/>
                  </a:lnTo>
                  <a:close/>
                </a:path>
                <a:path w="2955925" h="1460500">
                  <a:moveTo>
                    <a:pt x="2955658" y="0"/>
                  </a:moveTo>
                  <a:lnTo>
                    <a:pt x="2949575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453896"/>
                  </a:lnTo>
                  <a:lnTo>
                    <a:pt x="6096" y="1453896"/>
                  </a:lnTo>
                  <a:lnTo>
                    <a:pt x="6096" y="6096"/>
                  </a:lnTo>
                  <a:lnTo>
                    <a:pt x="2949575" y="6096"/>
                  </a:lnTo>
                  <a:lnTo>
                    <a:pt x="2949575" y="1453896"/>
                  </a:lnTo>
                  <a:lnTo>
                    <a:pt x="2955658" y="1453896"/>
                  </a:lnTo>
                  <a:lnTo>
                    <a:pt x="2955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777105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131445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8: WebDriver </a:t>
            </a:r>
            <a:r>
              <a:rPr sz="1400" b="1" dirty="0">
                <a:latin typeface="Arial"/>
                <a:cs typeface="Arial"/>
              </a:rPr>
              <a:t>with </a:t>
            </a:r>
            <a:r>
              <a:rPr sz="1400" b="1" spc="-5" dirty="0">
                <a:latin typeface="Arial"/>
                <a:cs typeface="Arial"/>
              </a:rPr>
              <a:t>JUnit/TestNG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(using</a:t>
            </a:r>
            <a:endParaRPr sz="1400">
              <a:latin typeface="Arial"/>
              <a:cs typeface="Arial"/>
            </a:endParaRPr>
          </a:p>
          <a:p>
            <a:pPr marL="2076450" marR="5080">
              <a:lnSpc>
                <a:spcPts val="1610"/>
              </a:lnSpc>
              <a:spcBef>
                <a:spcPts val="80"/>
              </a:spcBef>
              <a:tabLst>
                <a:tab pos="3016885" algn="l"/>
              </a:tabLst>
            </a:pPr>
            <a:r>
              <a:rPr sz="1400" b="1" spc="-5" dirty="0">
                <a:latin typeface="Arial"/>
                <a:cs typeface="Arial"/>
              </a:rPr>
              <a:t>Selenium	</a:t>
            </a:r>
            <a:r>
              <a:rPr sz="1400" b="1" spc="-10" dirty="0">
                <a:latin typeface="Arial"/>
                <a:cs typeface="Arial"/>
              </a:rPr>
              <a:t>Webdriver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Junit  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2193289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260345"/>
          <a:ext cx="5099049" cy="59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write webdriver automation testcases using Junit and</a:t>
                      </a:r>
                      <a:r>
                        <a:rPr sz="1000" spc="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59153" y="3192907"/>
            <a:ext cx="5247640" cy="203453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5080" indent="-228600">
              <a:lnSpc>
                <a:spcPts val="1270"/>
              </a:lnSpc>
              <a:spcBef>
                <a:spcPts val="185"/>
              </a:spcBef>
              <a:buFont typeface="Arial"/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</a:t>
            </a:r>
            <a:r>
              <a:rPr sz="1100" spc="-5" dirty="0">
                <a:latin typeface="Arial"/>
                <a:cs typeface="Arial"/>
              </a:rPr>
              <a:t>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task using Selenium  WebDriver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JUnit.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230"/>
              </a:lnSpc>
            </a:pPr>
            <a:r>
              <a:rPr sz="1100" spc="-5" dirty="0">
                <a:latin typeface="Arial"/>
                <a:cs typeface="Arial"/>
              </a:rPr>
              <a:t>[</a:t>
            </a:r>
            <a:r>
              <a:rPr sz="1100" b="1" spc="-5" dirty="0">
                <a:latin typeface="Arial"/>
                <a:cs typeface="Arial"/>
              </a:rPr>
              <a:t>NOTE: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verifications 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using JUnit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Assertions]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/>
              <a:cs typeface="Arial"/>
            </a:endParaRPr>
          </a:p>
          <a:p>
            <a:pPr marL="241300" marR="5080" indent="-228600">
              <a:lnSpc>
                <a:spcPts val="1270"/>
              </a:lnSpc>
              <a:buFont typeface="Arial"/>
              <a:buAutoNum type="arabicPeriod" startAt="2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</a:t>
            </a:r>
            <a:r>
              <a:rPr sz="1100" spc="-5" dirty="0">
                <a:latin typeface="Arial"/>
                <a:cs typeface="Arial"/>
              </a:rPr>
              <a:t>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task using Selenium  WebDriver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TestNG.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205"/>
              </a:lnSpc>
            </a:pPr>
            <a:r>
              <a:rPr sz="1100" spc="-5" dirty="0">
                <a:latin typeface="Arial"/>
                <a:cs typeface="Arial"/>
              </a:rPr>
              <a:t>[</a:t>
            </a:r>
            <a:r>
              <a:rPr sz="1100" b="1" spc="-5" dirty="0">
                <a:latin typeface="Arial"/>
                <a:cs typeface="Arial"/>
              </a:rPr>
              <a:t>NOTE: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verifications 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using TestNG Assertions.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Testcases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ts val="1295"/>
              </a:lnSpc>
            </a:pPr>
            <a:r>
              <a:rPr sz="1100" spc="-5" dirty="0">
                <a:latin typeface="Arial"/>
                <a:cs typeface="Arial"/>
              </a:rPr>
              <a:t>should have </a:t>
            </a:r>
            <a:r>
              <a:rPr sz="1100" dirty="0">
                <a:latin typeface="Arial"/>
                <a:cs typeface="Arial"/>
              </a:rPr>
              <a:t>proper </a:t>
            </a:r>
            <a:r>
              <a:rPr sz="1100" spc="-5" dirty="0">
                <a:latin typeface="Arial"/>
                <a:cs typeface="Arial"/>
              </a:rPr>
              <a:t>TestNG Reporter logging </a:t>
            </a:r>
            <a:r>
              <a:rPr sz="110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well.]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 dirty="0">
              <a:latin typeface="Arial"/>
              <a:cs typeface="Arial"/>
            </a:endParaRPr>
          </a:p>
          <a:p>
            <a:pPr marL="241300" marR="136525" indent="-228600" algn="just">
              <a:lnSpc>
                <a:spcPts val="1380"/>
              </a:lnSpc>
              <a:spcBef>
                <a:spcPts val="5"/>
              </a:spcBef>
              <a:buSzPct val="91666"/>
              <a:buFont typeface="Arial"/>
              <a:buAutoNum type="arabicPeriod" startAt="3"/>
              <a:tabLst>
                <a:tab pos="241300" algn="l"/>
              </a:tabLst>
            </a:pPr>
            <a:r>
              <a:rPr sz="1200" spc="-5" dirty="0">
                <a:latin typeface="Arial"/>
                <a:cs typeface="Arial"/>
              </a:rPr>
              <a:t>Create one </a:t>
            </a:r>
            <a:r>
              <a:rPr sz="1200" dirty="0">
                <a:latin typeface="Arial"/>
                <a:cs typeface="Arial"/>
              </a:rPr>
              <a:t>TestNG </a:t>
            </a:r>
            <a:r>
              <a:rPr sz="1200" spc="-5" dirty="0">
                <a:latin typeface="Arial"/>
                <a:cs typeface="Arial"/>
              </a:rPr>
              <a:t>test </a:t>
            </a:r>
            <a:r>
              <a:rPr sz="1200" dirty="0">
                <a:latin typeface="Arial"/>
                <a:cs typeface="Arial"/>
              </a:rPr>
              <a:t>suite for </a:t>
            </a:r>
            <a:r>
              <a:rPr sz="1200" spc="-5" dirty="0">
                <a:latin typeface="Arial"/>
                <a:cs typeface="Arial"/>
              </a:rPr>
              <a:t>both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testcases created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question  number 2 along with </a:t>
            </a:r>
            <a:r>
              <a:rPr sz="1200" b="1" dirty="0">
                <a:latin typeface="Arial"/>
                <a:cs typeface="Arial"/>
              </a:rPr>
              <a:t>testing.xml </a:t>
            </a:r>
            <a:r>
              <a:rPr sz="1200" spc="-5" dirty="0">
                <a:latin typeface="Arial"/>
                <a:cs typeface="Arial"/>
              </a:rPr>
              <a:t>and execute the </a:t>
            </a:r>
            <a:r>
              <a:rPr sz="1200" dirty="0">
                <a:latin typeface="Arial"/>
                <a:cs typeface="Arial"/>
              </a:rPr>
              <a:t>test </a:t>
            </a:r>
            <a:r>
              <a:rPr sz="1200" spc="-5" dirty="0">
                <a:latin typeface="Arial"/>
                <a:cs typeface="Arial"/>
              </a:rPr>
              <a:t>suite. Provide </a:t>
            </a:r>
            <a:r>
              <a:rPr sz="1200" dirty="0">
                <a:latin typeface="Arial"/>
                <a:cs typeface="Arial"/>
              </a:rPr>
              <a:t>the  </a:t>
            </a:r>
            <a:r>
              <a:rPr sz="1200" b="1" spc="-5" dirty="0">
                <a:latin typeface="Arial"/>
                <a:cs typeface="Arial"/>
              </a:rPr>
              <a:t>Reports </a:t>
            </a:r>
            <a:r>
              <a:rPr sz="1200" spc="-5" dirty="0">
                <a:latin typeface="Arial"/>
                <a:cs typeface="Arial"/>
              </a:rPr>
              <a:t>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well.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65074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2076450" marR="5080" indent="-2064385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9: Advance Selenium (Chrome Driver and </a:t>
            </a:r>
            <a:r>
              <a:rPr sz="1400" b="1" dirty="0">
                <a:latin typeface="Arial"/>
                <a:cs typeface="Arial"/>
              </a:rPr>
              <a:t>IE  </a:t>
            </a:r>
            <a:r>
              <a:rPr sz="1400" b="1" spc="-5" dirty="0">
                <a:latin typeface="Arial"/>
                <a:cs typeface="Arial"/>
              </a:rPr>
              <a:t>Driver)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write webdriver automation testcases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for Chrome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browser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59153" y="3061461"/>
            <a:ext cx="4898390" cy="8661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5080" indent="-228600">
              <a:lnSpc>
                <a:spcPts val="1260"/>
              </a:lnSpc>
              <a:spcBef>
                <a:spcPts val="195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make </a:t>
            </a:r>
            <a:r>
              <a:rPr sz="1100" spc="-5" dirty="0">
                <a:latin typeface="Arial"/>
                <a:cs typeface="Arial"/>
              </a:rPr>
              <a:t>necessary changes to  execute </a:t>
            </a:r>
            <a:r>
              <a:rPr sz="1100" dirty="0">
                <a:latin typeface="Arial"/>
                <a:cs typeface="Arial"/>
              </a:rPr>
              <a:t>the same flow on both </a:t>
            </a:r>
            <a:r>
              <a:rPr sz="1100" spc="-5" dirty="0">
                <a:latin typeface="Arial"/>
                <a:cs typeface="Arial"/>
              </a:rPr>
              <a:t>Chrome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Internet Explorer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browser.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410"/>
              </a:lnSpc>
              <a:buSzPct val="91666"/>
              <a:buAutoNum type="arabicPeriod"/>
              <a:tabLst>
                <a:tab pos="241300" algn="l"/>
              </a:tabLst>
            </a:pPr>
            <a:r>
              <a:rPr sz="1200" dirty="0">
                <a:latin typeface="Arial"/>
                <a:cs typeface="Arial"/>
              </a:rPr>
              <a:t>Consider </a:t>
            </a:r>
            <a:r>
              <a:rPr sz="1200" spc="-10" dirty="0">
                <a:latin typeface="Arial"/>
                <a:cs typeface="Arial"/>
              </a:rPr>
              <a:t>the </a:t>
            </a:r>
            <a:r>
              <a:rPr sz="1200" spc="-5" dirty="0">
                <a:latin typeface="Arial"/>
                <a:cs typeface="Arial"/>
              </a:rPr>
              <a:t>Question number 1 and make </a:t>
            </a:r>
            <a:r>
              <a:rPr sz="1200" dirty="0">
                <a:latin typeface="Arial"/>
                <a:cs typeface="Arial"/>
              </a:rPr>
              <a:t>it JUnit test </a:t>
            </a:r>
            <a:r>
              <a:rPr sz="1200" spc="-5" dirty="0">
                <a:latin typeface="Arial"/>
                <a:cs typeface="Arial"/>
              </a:rPr>
              <a:t>case.</a:t>
            </a:r>
            <a:endParaRPr sz="1200" dirty="0">
              <a:latin typeface="Arial"/>
              <a:cs typeface="Arial"/>
            </a:endParaRPr>
          </a:p>
          <a:p>
            <a:pPr marL="241300">
              <a:lnSpc>
                <a:spcPts val="1290"/>
              </a:lnSpc>
            </a:pPr>
            <a:r>
              <a:rPr sz="1100" spc="-5" dirty="0">
                <a:latin typeface="Arial"/>
                <a:cs typeface="Arial"/>
              </a:rPr>
              <a:t>[</a:t>
            </a:r>
            <a:r>
              <a:rPr sz="1100" b="1" spc="-5" dirty="0">
                <a:latin typeface="Arial"/>
                <a:cs typeface="Arial"/>
              </a:rPr>
              <a:t>NOTE: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verifications should </a:t>
            </a:r>
            <a:r>
              <a:rPr sz="1100" dirty="0">
                <a:latin typeface="Arial"/>
                <a:cs typeface="Arial"/>
              </a:rPr>
              <a:t>be </a:t>
            </a:r>
            <a:r>
              <a:rPr sz="1100" spc="-5" dirty="0">
                <a:latin typeface="Arial"/>
                <a:cs typeface="Arial"/>
              </a:rPr>
              <a:t>using JUnit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Assertions]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650740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10: </a:t>
            </a:r>
            <a:r>
              <a:rPr sz="1400" b="1" spc="-10" dirty="0">
                <a:latin typeface="Arial"/>
                <a:cs typeface="Arial"/>
              </a:rPr>
              <a:t>Advance </a:t>
            </a:r>
            <a:r>
              <a:rPr sz="1400" b="1" spc="-5" dirty="0">
                <a:latin typeface="Arial"/>
                <a:cs typeface="Arial"/>
              </a:rPr>
              <a:t>Selenium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(RemoteWebDriver)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1851914"/>
          <a:ext cx="5099049" cy="5974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6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execute Selenium scripts using</a:t>
                      </a:r>
                      <a:r>
                        <a:rPr sz="10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RemoteWebDriver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120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59153" y="2784094"/>
            <a:ext cx="5100320" cy="13188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1300" marR="5080" indent="-228600">
              <a:lnSpc>
                <a:spcPct val="95900"/>
              </a:lnSpc>
              <a:spcBef>
                <a:spcPts val="155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make </a:t>
            </a:r>
            <a:r>
              <a:rPr sz="1100" spc="-5" dirty="0">
                <a:latin typeface="Arial"/>
                <a:cs typeface="Arial"/>
              </a:rPr>
              <a:t>necessary changes to  execute </a:t>
            </a:r>
            <a:r>
              <a:rPr sz="1100" dirty="0">
                <a:latin typeface="Arial"/>
                <a:cs typeface="Arial"/>
              </a:rPr>
              <a:t>the same flow </a:t>
            </a:r>
            <a:r>
              <a:rPr sz="1100" spc="-5" dirty="0">
                <a:latin typeface="Arial"/>
                <a:cs typeface="Arial"/>
              </a:rPr>
              <a:t>using RemoteWebDriver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Selenium Grid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Firefox,  </a:t>
            </a:r>
            <a:r>
              <a:rPr sz="1100" dirty="0">
                <a:latin typeface="Arial"/>
                <a:cs typeface="Arial"/>
              </a:rPr>
              <a:t>Chrome </a:t>
            </a:r>
            <a:r>
              <a:rPr sz="1100" spc="-5" dirty="0">
                <a:latin typeface="Arial"/>
                <a:cs typeface="Arial"/>
              </a:rPr>
              <a:t>and Internet Explorer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browser.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265"/>
              </a:lnSpc>
            </a:pPr>
            <a:r>
              <a:rPr sz="1100" b="1" spc="-5" dirty="0">
                <a:latin typeface="Arial"/>
                <a:cs typeface="Arial"/>
              </a:rPr>
              <a:t>[NOTE: </a:t>
            </a:r>
            <a:r>
              <a:rPr sz="1100" b="1" dirty="0">
                <a:latin typeface="Arial"/>
                <a:cs typeface="Arial"/>
              </a:rPr>
              <a:t>Set </a:t>
            </a:r>
            <a:r>
              <a:rPr sz="1100" b="1" spc="-5" dirty="0">
                <a:latin typeface="Arial"/>
                <a:cs typeface="Arial"/>
              </a:rPr>
              <a:t>Platform, BrowserName </a:t>
            </a:r>
            <a:r>
              <a:rPr sz="1100" b="1" dirty="0">
                <a:latin typeface="Arial"/>
                <a:cs typeface="Arial"/>
              </a:rPr>
              <a:t>and </a:t>
            </a:r>
            <a:r>
              <a:rPr sz="1100" b="1" spc="-5" dirty="0">
                <a:latin typeface="Arial"/>
                <a:cs typeface="Arial"/>
              </a:rPr>
              <a:t>Version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DesiredCapabilities]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241300" marR="27305" indent="-228600">
              <a:lnSpc>
                <a:spcPct val="95900"/>
              </a:lnSpc>
              <a:spcBef>
                <a:spcPts val="5"/>
              </a:spcBef>
              <a:buFont typeface="Arial"/>
              <a:buAutoNum type="arabicPeriod" startAt="2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4 and take </a:t>
            </a:r>
            <a:r>
              <a:rPr sz="1100" spc="-5" dirty="0">
                <a:latin typeface="Arial"/>
                <a:cs typeface="Arial"/>
              </a:rPr>
              <a:t>screenshot after </a:t>
            </a:r>
            <a:r>
              <a:rPr sz="1100" dirty="0">
                <a:latin typeface="Arial"/>
                <a:cs typeface="Arial"/>
              </a:rPr>
              <a:t>each </a:t>
            </a:r>
            <a:r>
              <a:rPr sz="1100" spc="-5" dirty="0">
                <a:latin typeface="Arial"/>
                <a:cs typeface="Arial"/>
              </a:rPr>
              <a:t>steps.  Save 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screenshots inside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5" dirty="0">
                <a:latin typeface="Arial"/>
                <a:cs typeface="Arial"/>
              </a:rPr>
              <a:t>folder called </a:t>
            </a:r>
            <a:r>
              <a:rPr sz="1100" dirty="0">
                <a:latin typeface="Arial"/>
                <a:cs typeface="Arial"/>
              </a:rPr>
              <a:t>‘</a:t>
            </a:r>
            <a:r>
              <a:rPr sz="1100" b="1" dirty="0">
                <a:latin typeface="Arial"/>
                <a:cs typeface="Arial"/>
              </a:rPr>
              <a:t>Screenshots</a:t>
            </a:r>
            <a:r>
              <a:rPr sz="1100" dirty="0">
                <a:latin typeface="Arial"/>
                <a:cs typeface="Arial"/>
              </a:rPr>
              <a:t>’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root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the  Java project.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85775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161925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11: </a:t>
            </a:r>
            <a:r>
              <a:rPr sz="1400" b="1" spc="-5" dirty="0">
                <a:latin typeface="Arial"/>
                <a:cs typeface="Arial"/>
              </a:rPr>
              <a:t>Advance Selenium (Page object </a:t>
            </a:r>
            <a:r>
              <a:rPr sz="1400" b="1" dirty="0">
                <a:latin typeface="Arial"/>
                <a:cs typeface="Arial"/>
              </a:rPr>
              <a:t>Model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2126615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Page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Factory)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8825" y="1989073"/>
          <a:ext cx="5100319" cy="81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DE840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DE840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9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use page object model and page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factory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make the</a:t>
                      </a:r>
                      <a:r>
                        <a:rPr sz="12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test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maintenance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easy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algn="ctr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7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121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359153" y="3134613"/>
            <a:ext cx="4979670" cy="102616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1300" marR="5080" lvl="1" indent="-228600">
              <a:lnSpc>
                <a:spcPts val="1260"/>
              </a:lnSpc>
              <a:spcBef>
                <a:spcPts val="195"/>
              </a:spcBef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</a:t>
            </a:r>
            <a:r>
              <a:rPr sz="1100" spc="-5" dirty="0">
                <a:latin typeface="Arial"/>
                <a:cs typeface="Arial"/>
              </a:rPr>
              <a:t>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task using page 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model.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ts val="1360"/>
              </a:lnSpc>
            </a:pPr>
            <a:r>
              <a:rPr sz="1200" spc="-5" dirty="0">
                <a:latin typeface="Arial"/>
                <a:cs typeface="Arial"/>
              </a:rPr>
              <a:t>Hints </a:t>
            </a:r>
            <a:r>
              <a:rPr sz="1200" dirty="0">
                <a:latin typeface="Arial"/>
                <a:cs typeface="Arial"/>
              </a:rPr>
              <a:t>: </a:t>
            </a:r>
            <a:r>
              <a:rPr sz="1200" spc="-5" dirty="0">
                <a:latin typeface="Arial"/>
                <a:cs typeface="Arial"/>
              </a:rPr>
              <a:t>create one </a:t>
            </a:r>
            <a:r>
              <a:rPr sz="1200" spc="-10" dirty="0">
                <a:latin typeface="Arial"/>
                <a:cs typeface="Arial"/>
              </a:rPr>
              <a:t>class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locators and other classes </a:t>
            </a:r>
            <a:r>
              <a:rPr sz="1200" dirty="0">
                <a:latin typeface="Arial"/>
                <a:cs typeface="Arial"/>
              </a:rPr>
              <a:t>for Test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241300" marR="5080" lvl="1" indent="-228600">
              <a:lnSpc>
                <a:spcPts val="1260"/>
              </a:lnSpc>
              <a:buAutoNum type="arabicPeriod" startAt="2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3 &amp; Lab 4, </a:t>
            </a:r>
            <a:r>
              <a:rPr sz="1100" spc="-5" dirty="0">
                <a:latin typeface="Arial"/>
                <a:cs typeface="Arial"/>
              </a:rPr>
              <a:t>complete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task using page  </a:t>
            </a:r>
            <a:r>
              <a:rPr sz="1100" dirty="0">
                <a:latin typeface="Arial"/>
                <a:cs typeface="Arial"/>
              </a:rPr>
              <a:t>object model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page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factory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98665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290195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12: </a:t>
            </a:r>
            <a:r>
              <a:rPr sz="1400" b="1" spc="-5" dirty="0">
                <a:latin typeface="Arial"/>
                <a:cs typeface="Arial"/>
              </a:rPr>
              <a:t>Advance Selenium (Object Repository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2126615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Properties File)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59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create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Object Repository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using Properties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122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87753" y="2973070"/>
            <a:ext cx="5024755" cy="21075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79400" marR="5080" indent="-228600">
              <a:lnSpc>
                <a:spcPts val="1270"/>
              </a:lnSpc>
              <a:spcBef>
                <a:spcPts val="185"/>
              </a:spcBef>
              <a:buAutoNum type="arabicPeriod"/>
              <a:tabLst>
                <a:tab pos="279400" algn="l"/>
              </a:tabLst>
            </a:pPr>
            <a:r>
              <a:rPr sz="1100" spc="-5" dirty="0">
                <a:latin typeface="Arial"/>
                <a:cs typeface="Arial"/>
              </a:rPr>
              <a:t>Consider </a:t>
            </a:r>
            <a:r>
              <a:rPr sz="1100" dirty="0">
                <a:latin typeface="Arial"/>
                <a:cs typeface="Arial"/>
              </a:rPr>
              <a:t>the flow </a:t>
            </a:r>
            <a:r>
              <a:rPr sz="1100" spc="-5" dirty="0">
                <a:latin typeface="Arial"/>
                <a:cs typeface="Arial"/>
              </a:rPr>
              <a:t>mentioned </a:t>
            </a:r>
            <a:r>
              <a:rPr sz="1100" dirty="0">
                <a:latin typeface="Arial"/>
                <a:cs typeface="Arial"/>
              </a:rPr>
              <a:t>in Lab </a:t>
            </a:r>
            <a:r>
              <a:rPr sz="1100" spc="-10" dirty="0">
                <a:latin typeface="Arial"/>
                <a:cs typeface="Arial"/>
              </a:rPr>
              <a:t>4, </a:t>
            </a:r>
            <a:r>
              <a:rPr sz="1100" dirty="0">
                <a:latin typeface="Arial"/>
                <a:cs typeface="Arial"/>
              </a:rPr>
              <a:t>complete </a:t>
            </a:r>
            <a:r>
              <a:rPr sz="1100" spc="-5" dirty="0">
                <a:latin typeface="Arial"/>
                <a:cs typeface="Arial"/>
              </a:rPr>
              <a:t>the task using properties file 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repository.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Arial"/>
                <a:cs typeface="Arial"/>
              </a:rPr>
              <a:t>Steps to </a:t>
            </a:r>
            <a:r>
              <a:rPr sz="1200" spc="-5" dirty="0">
                <a:latin typeface="Arial"/>
                <a:cs typeface="Arial"/>
              </a:rPr>
              <a:t>create Properties File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eclipse</a:t>
            </a:r>
            <a:endParaRPr sz="1200">
              <a:latin typeface="Arial"/>
              <a:cs typeface="Arial"/>
            </a:endParaRPr>
          </a:p>
          <a:p>
            <a:pPr marL="411480" lvl="1" indent="-170815">
              <a:lnSpc>
                <a:spcPts val="1380"/>
              </a:lnSpc>
              <a:buAutoNum type="arabicPeriod"/>
              <a:tabLst>
                <a:tab pos="412115" algn="l"/>
              </a:tabLst>
            </a:pPr>
            <a:r>
              <a:rPr sz="1200" spc="-5" dirty="0">
                <a:latin typeface="Arial"/>
                <a:cs typeface="Arial"/>
              </a:rPr>
              <a:t>Create java</a:t>
            </a:r>
            <a:r>
              <a:rPr sz="1200" dirty="0">
                <a:latin typeface="Arial"/>
                <a:cs typeface="Arial"/>
              </a:rPr>
              <a:t> project</a:t>
            </a:r>
            <a:endParaRPr sz="1200">
              <a:latin typeface="Arial"/>
              <a:cs typeface="Arial"/>
            </a:endParaRPr>
          </a:p>
          <a:p>
            <a:pPr marL="411480" lvl="1" indent="-170815">
              <a:lnSpc>
                <a:spcPts val="1380"/>
              </a:lnSpc>
              <a:buAutoNum type="arabicPeriod"/>
              <a:tabLst>
                <a:tab pos="412115" algn="l"/>
              </a:tabLst>
            </a:pPr>
            <a:r>
              <a:rPr sz="1200" spc="-5" dirty="0">
                <a:latin typeface="Arial"/>
                <a:cs typeface="Arial"/>
              </a:rPr>
              <a:t>Add Selenium webdriver jar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 marL="411480" lvl="1" indent="-170815">
              <a:lnSpc>
                <a:spcPts val="1380"/>
              </a:lnSpc>
              <a:buAutoNum type="arabicPeriod"/>
              <a:tabLst>
                <a:tab pos="412115" algn="l"/>
              </a:tabLst>
            </a:pPr>
            <a:r>
              <a:rPr sz="1200" spc="-5" dirty="0">
                <a:latin typeface="Arial"/>
                <a:cs typeface="Arial"/>
              </a:rPr>
              <a:t>Right click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project and create </a:t>
            </a:r>
            <a:r>
              <a:rPr sz="1200" dirty="0">
                <a:latin typeface="Arial"/>
                <a:cs typeface="Arial"/>
              </a:rPr>
              <a:t>folder –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“configuration”</a:t>
            </a:r>
            <a:endParaRPr sz="1200">
              <a:latin typeface="Arial"/>
              <a:cs typeface="Arial"/>
            </a:endParaRPr>
          </a:p>
          <a:p>
            <a:pPr marL="241300" marR="334010" lvl="1">
              <a:lnSpc>
                <a:spcPts val="1380"/>
              </a:lnSpc>
              <a:spcBef>
                <a:spcPts val="65"/>
              </a:spcBef>
              <a:buAutoNum type="arabicPeriod"/>
              <a:tabLst>
                <a:tab pos="412115" algn="l"/>
              </a:tabLst>
            </a:pPr>
            <a:r>
              <a:rPr sz="1200" spc="-5" dirty="0">
                <a:latin typeface="Arial"/>
                <a:cs typeface="Arial"/>
              </a:rPr>
              <a:t>Right click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configuration folder -&gt; New </a:t>
            </a:r>
            <a:r>
              <a:rPr sz="1200" dirty="0">
                <a:latin typeface="Arial"/>
                <a:cs typeface="Arial"/>
              </a:rPr>
              <a:t>-&gt; </a:t>
            </a:r>
            <a:r>
              <a:rPr sz="1200" spc="-5" dirty="0">
                <a:latin typeface="Arial"/>
                <a:cs typeface="Arial"/>
              </a:rPr>
              <a:t>File and </a:t>
            </a:r>
            <a:r>
              <a:rPr sz="1200" spc="-10" dirty="0">
                <a:latin typeface="Arial"/>
                <a:cs typeface="Arial"/>
              </a:rPr>
              <a:t>give </a:t>
            </a:r>
            <a:r>
              <a:rPr sz="1200" spc="-5" dirty="0">
                <a:latin typeface="Arial"/>
                <a:cs typeface="Arial"/>
              </a:rPr>
              <a:t>a </a:t>
            </a:r>
            <a:r>
              <a:rPr sz="1200" dirty="0">
                <a:latin typeface="Arial"/>
                <a:cs typeface="Arial"/>
              </a:rPr>
              <a:t>file  </a:t>
            </a:r>
            <a:r>
              <a:rPr sz="1200" spc="-5" dirty="0">
                <a:latin typeface="Arial"/>
                <a:cs typeface="Arial"/>
              </a:rPr>
              <a:t>name </a:t>
            </a:r>
            <a:r>
              <a:rPr sz="1200" dirty="0">
                <a:latin typeface="Arial"/>
                <a:cs typeface="Arial"/>
              </a:rPr>
              <a:t>– </a:t>
            </a:r>
            <a:r>
              <a:rPr sz="1200" spc="-5" dirty="0">
                <a:latin typeface="Arial"/>
                <a:cs typeface="Arial"/>
              </a:rPr>
              <a:t>“config.property”</a:t>
            </a:r>
            <a:endParaRPr sz="1200">
              <a:latin typeface="Arial"/>
              <a:cs typeface="Arial"/>
            </a:endParaRPr>
          </a:p>
          <a:p>
            <a:pPr marL="411480" lvl="1" indent="-170815">
              <a:lnSpc>
                <a:spcPts val="1345"/>
              </a:lnSpc>
              <a:buAutoNum type="arabicPeriod"/>
              <a:tabLst>
                <a:tab pos="412115" algn="l"/>
              </a:tabLst>
            </a:pPr>
            <a:r>
              <a:rPr sz="1200" spc="-5" dirty="0">
                <a:latin typeface="Arial"/>
                <a:cs typeface="Arial"/>
              </a:rPr>
              <a:t>Enter keys and values in property</a:t>
            </a:r>
            <a:r>
              <a:rPr sz="1200" dirty="0">
                <a:latin typeface="Arial"/>
                <a:cs typeface="Arial"/>
              </a:rPr>
              <a:t> 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Find below example properties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1600" y="5243829"/>
            <a:ext cx="5483225" cy="168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98729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29083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2126615" marR="5080" indent="-211455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13: </a:t>
            </a:r>
            <a:r>
              <a:rPr sz="1400" b="1" spc="-5" dirty="0">
                <a:latin typeface="Arial"/>
                <a:cs typeface="Arial"/>
              </a:rPr>
              <a:t>Advance Selenium (Object Repository </a:t>
            </a:r>
            <a:r>
              <a:rPr sz="1400" b="1" dirty="0">
                <a:latin typeface="Arial"/>
                <a:cs typeface="Arial"/>
              </a:rPr>
              <a:t>using  XML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597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55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create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Object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repository using XML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file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6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123</a:t>
                      </a:r>
                      <a:r>
                        <a:rPr sz="1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25854" y="2973069"/>
            <a:ext cx="4688205" cy="19615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138430">
              <a:lnSpc>
                <a:spcPts val="1380"/>
              </a:lnSpc>
              <a:spcBef>
                <a:spcPts val="195"/>
              </a:spcBef>
            </a:pPr>
            <a:r>
              <a:rPr sz="1200" b="1" spc="-5" dirty="0">
                <a:latin typeface="Arial"/>
                <a:cs typeface="Arial"/>
              </a:rPr>
              <a:t>Consider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flow mentioned </a:t>
            </a:r>
            <a:r>
              <a:rPr sz="1200" b="1" dirty="0">
                <a:latin typeface="Arial"/>
                <a:cs typeface="Arial"/>
              </a:rPr>
              <a:t>in Lab </a:t>
            </a:r>
            <a:r>
              <a:rPr sz="1200" b="1" spc="-5" dirty="0">
                <a:latin typeface="Arial"/>
                <a:cs typeface="Arial"/>
              </a:rPr>
              <a:t>4, complete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task using  </a:t>
            </a:r>
            <a:r>
              <a:rPr sz="1200" b="1" dirty="0">
                <a:latin typeface="Arial"/>
                <a:cs typeface="Arial"/>
              </a:rPr>
              <a:t>properties </a:t>
            </a:r>
            <a:r>
              <a:rPr sz="1200" b="1" spc="-5" dirty="0">
                <a:latin typeface="Arial"/>
                <a:cs typeface="Arial"/>
              </a:rPr>
              <a:t>file object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repository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203200">
              <a:lnSpc>
                <a:spcPts val="1410"/>
              </a:lnSpc>
            </a:pPr>
            <a:r>
              <a:rPr sz="1200" dirty="0">
                <a:latin typeface="Arial"/>
                <a:cs typeface="Arial"/>
              </a:rPr>
              <a:t>Steps to </a:t>
            </a:r>
            <a:r>
              <a:rPr sz="1200" spc="-5" dirty="0">
                <a:latin typeface="Arial"/>
                <a:cs typeface="Arial"/>
              </a:rPr>
              <a:t>create XML file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eclipse</a:t>
            </a:r>
            <a:endParaRPr sz="1200">
              <a:latin typeface="Arial"/>
              <a:cs typeface="Arial"/>
            </a:endParaRPr>
          </a:p>
          <a:p>
            <a:pPr marL="373380" indent="-170815">
              <a:lnSpc>
                <a:spcPts val="1380"/>
              </a:lnSpc>
              <a:buAutoNum type="arabicPeriod"/>
              <a:tabLst>
                <a:tab pos="374015" algn="l"/>
              </a:tabLst>
            </a:pPr>
            <a:r>
              <a:rPr sz="1200" spc="-5" dirty="0">
                <a:latin typeface="Arial"/>
                <a:cs typeface="Arial"/>
              </a:rPr>
              <a:t>Create Java</a:t>
            </a:r>
            <a:r>
              <a:rPr sz="1200" dirty="0">
                <a:latin typeface="Arial"/>
                <a:cs typeface="Arial"/>
              </a:rPr>
              <a:t> project</a:t>
            </a:r>
            <a:endParaRPr sz="1200">
              <a:latin typeface="Arial"/>
              <a:cs typeface="Arial"/>
            </a:endParaRPr>
          </a:p>
          <a:p>
            <a:pPr marL="203200" marR="492125">
              <a:lnSpc>
                <a:spcPts val="1380"/>
              </a:lnSpc>
              <a:spcBef>
                <a:spcPts val="70"/>
              </a:spcBef>
              <a:buAutoNum type="arabicPeriod"/>
              <a:tabLst>
                <a:tab pos="374015" algn="l"/>
              </a:tabLst>
            </a:pPr>
            <a:r>
              <a:rPr sz="1200" spc="-5" dirty="0">
                <a:latin typeface="Arial"/>
                <a:cs typeface="Arial"/>
              </a:rPr>
              <a:t>Right click </a:t>
            </a:r>
            <a:r>
              <a:rPr sz="1200" dirty="0">
                <a:latin typeface="Arial"/>
                <a:cs typeface="Arial"/>
              </a:rPr>
              <a:t>on </a:t>
            </a:r>
            <a:r>
              <a:rPr sz="1200" spc="-5" dirty="0">
                <a:latin typeface="Arial"/>
                <a:cs typeface="Arial"/>
              </a:rPr>
              <a:t>project -&gt; New </a:t>
            </a:r>
            <a:r>
              <a:rPr sz="1200" dirty="0">
                <a:latin typeface="Arial"/>
                <a:cs typeface="Arial"/>
              </a:rPr>
              <a:t>-&gt; Other </a:t>
            </a:r>
            <a:r>
              <a:rPr sz="1200" spc="-5" dirty="0">
                <a:latin typeface="Arial"/>
                <a:cs typeface="Arial"/>
              </a:rPr>
              <a:t>-&gt; XML </a:t>
            </a:r>
            <a:r>
              <a:rPr sz="1200" dirty="0">
                <a:latin typeface="Arial"/>
                <a:cs typeface="Arial"/>
              </a:rPr>
              <a:t>- </a:t>
            </a:r>
            <a:r>
              <a:rPr sz="1200" spc="-10" dirty="0">
                <a:latin typeface="Arial"/>
                <a:cs typeface="Arial"/>
              </a:rPr>
              <a:t>XML </a:t>
            </a:r>
            <a:r>
              <a:rPr sz="1200" spc="-5" dirty="0">
                <a:latin typeface="Arial"/>
                <a:cs typeface="Arial"/>
              </a:rPr>
              <a:t>File  3.Name xml </a:t>
            </a:r>
            <a:r>
              <a:rPr sz="1200" dirty="0">
                <a:latin typeface="Arial"/>
                <a:cs typeface="Arial"/>
              </a:rPr>
              <a:t>file - </a:t>
            </a:r>
            <a:r>
              <a:rPr sz="1200" spc="-5" dirty="0">
                <a:latin typeface="Arial"/>
                <a:cs typeface="Arial"/>
              </a:rPr>
              <a:t>ObjectRepository.XML</a:t>
            </a:r>
            <a:endParaRPr sz="1200">
              <a:latin typeface="Arial"/>
              <a:cs typeface="Arial"/>
            </a:endParaRPr>
          </a:p>
          <a:p>
            <a:pPr marL="330835" indent="-128270">
              <a:lnSpc>
                <a:spcPts val="1315"/>
              </a:lnSpc>
              <a:buSzPct val="91666"/>
              <a:buAutoNum type="arabicPeriod" startAt="4"/>
              <a:tabLst>
                <a:tab pos="331470" algn="l"/>
              </a:tabLst>
            </a:pPr>
            <a:r>
              <a:rPr sz="1200" dirty="0">
                <a:latin typeface="Arial"/>
                <a:cs typeface="Arial"/>
              </a:rPr>
              <a:t>Write </a:t>
            </a:r>
            <a:r>
              <a:rPr sz="1200" spc="-10" dirty="0">
                <a:latin typeface="Arial"/>
                <a:cs typeface="Arial"/>
              </a:rPr>
              <a:t>XML</a:t>
            </a:r>
            <a:r>
              <a:rPr sz="1200" spc="-5" dirty="0">
                <a:latin typeface="Arial"/>
                <a:cs typeface="Arial"/>
              </a:rPr>
              <a:t> code</a:t>
            </a:r>
            <a:endParaRPr sz="1200">
              <a:latin typeface="Arial"/>
              <a:cs typeface="Arial"/>
            </a:endParaRPr>
          </a:p>
          <a:p>
            <a:pPr marL="330835" indent="-128270">
              <a:lnSpc>
                <a:spcPts val="1410"/>
              </a:lnSpc>
              <a:buSzPct val="91666"/>
              <a:buAutoNum type="arabicPeriod" startAt="4"/>
              <a:tabLst>
                <a:tab pos="331470" algn="l"/>
              </a:tabLst>
            </a:pPr>
            <a:r>
              <a:rPr sz="1200" spc="-5" dirty="0">
                <a:latin typeface="Arial"/>
                <a:cs typeface="Arial"/>
              </a:rPr>
              <a:t>Import jaxen.jar and dom4j-1.6.jar </a:t>
            </a:r>
            <a:r>
              <a:rPr sz="1200" dirty="0">
                <a:latin typeface="Arial"/>
                <a:cs typeface="Arial"/>
              </a:rPr>
              <a:t>file </a:t>
            </a:r>
            <a:r>
              <a:rPr sz="1200" spc="-5" dirty="0">
                <a:latin typeface="Arial"/>
                <a:cs typeface="Arial"/>
              </a:rPr>
              <a:t>in eclipse to read </a:t>
            </a:r>
            <a:r>
              <a:rPr sz="1200" spc="-10" dirty="0">
                <a:latin typeface="Arial"/>
                <a:cs typeface="Arial"/>
              </a:rPr>
              <a:t>XML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Find below example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10" dirty="0">
                <a:latin typeface="Arial"/>
                <a:cs typeface="Arial"/>
              </a:rPr>
              <a:t>XML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8800" y="5097779"/>
            <a:ext cx="5485130" cy="160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566" y="1784857"/>
            <a:ext cx="5295265" cy="27940"/>
          </a:xfrm>
          <a:custGeom>
            <a:avLst/>
            <a:gdLst/>
            <a:ahLst/>
            <a:cxnLst/>
            <a:rect l="l" t="t" r="r" b="b"/>
            <a:pathLst>
              <a:path w="5295265" h="27939">
                <a:moveTo>
                  <a:pt x="5295265" y="0"/>
                </a:moveTo>
                <a:lnTo>
                  <a:pt x="0" y="0"/>
                </a:lnTo>
                <a:lnTo>
                  <a:pt x="0" y="27431"/>
                </a:lnTo>
                <a:lnTo>
                  <a:pt x="5295265" y="27431"/>
                </a:lnTo>
                <a:lnTo>
                  <a:pt x="5295265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753" y="685647"/>
            <a:ext cx="5051425" cy="658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marR="2971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21653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Table of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Contents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Document Revision History 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................................................................................................ </a:t>
            </a:r>
            <a:r>
              <a:rPr sz="1000" i="1" spc="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2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Table  of Contents </a:t>
            </a:r>
            <a:r>
              <a:rPr sz="1000" i="1" spc="-10" dirty="0">
                <a:latin typeface="Arial"/>
                <a:cs typeface="Arial"/>
                <a:hlinkClick r:id="rId2" action="ppaction://hlinksldjump"/>
              </a:rPr>
              <a:t>...............................................................................................................</a:t>
            </a:r>
            <a:r>
              <a:rPr sz="1000" i="1" spc="8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2" action="ppaction://hlinksldjump"/>
              </a:rPr>
              <a:t>3</a:t>
            </a:r>
            <a:endParaRPr sz="1000">
              <a:latin typeface="Arial"/>
              <a:cs typeface="Arial"/>
            </a:endParaRPr>
          </a:p>
          <a:p>
            <a:pPr marL="12700" marR="6350">
              <a:lnSpc>
                <a:spcPct val="143000"/>
              </a:lnSpc>
              <a:spcBef>
                <a:spcPts val="10"/>
              </a:spcBef>
            </a:pP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Getting Started </a:t>
            </a:r>
            <a:r>
              <a:rPr sz="1000" i="1" spc="-10" dirty="0">
                <a:latin typeface="Arial"/>
                <a:cs typeface="Arial"/>
                <a:hlinkClick r:id="rId3" action="ppaction://hlinksldjump"/>
              </a:rPr>
              <a:t>................................................................................................................... </a:t>
            </a:r>
            <a:r>
              <a:rPr sz="1000" i="1" spc="-5" dirty="0">
                <a:latin typeface="Arial"/>
                <a:cs typeface="Arial"/>
                <a:hlinkClick r:id="rId3" action="ppaction://hlinksldjump"/>
              </a:rPr>
              <a:t>4 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Lab Demo 1: Example (Basic Selenium IDE Flow) </a:t>
            </a:r>
            <a:r>
              <a:rPr sz="1000" i="1" spc="-10" dirty="0">
                <a:latin typeface="Arial"/>
                <a:cs typeface="Arial"/>
                <a:hlinkClick r:id="rId4" action="ppaction://hlinksldjump"/>
              </a:rPr>
              <a:t>............................................................</a:t>
            </a:r>
            <a:r>
              <a:rPr sz="1000" i="1" spc="14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4" action="ppaction://hlinksldjump"/>
              </a:rPr>
              <a:t>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Lab Demo: Example (Selenium IDE) (Cont.) </a:t>
            </a:r>
            <a:r>
              <a:rPr sz="1000" i="1" spc="-10" dirty="0">
                <a:latin typeface="Arial"/>
                <a:cs typeface="Arial"/>
                <a:hlinkClick r:id="rId5" action="ppaction://hlinksldjump"/>
              </a:rPr>
              <a:t>..................................................................... </a:t>
            </a:r>
            <a:r>
              <a:rPr sz="1000" i="1" spc="3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5" action="ppaction://hlinksldjump"/>
              </a:rPr>
              <a:t>6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6" action="ppaction://hlinksldjump"/>
              </a:rPr>
              <a:t>Lab Demo: Example (Selenium IDE) (Cont.) </a:t>
            </a:r>
            <a:r>
              <a:rPr sz="1000" i="1" spc="-10" dirty="0">
                <a:latin typeface="Arial"/>
                <a:cs typeface="Arial"/>
                <a:hlinkClick r:id="rId6" action="ppaction://hlinksldjump"/>
              </a:rPr>
              <a:t>..................................................................... </a:t>
            </a:r>
            <a:r>
              <a:rPr sz="1000" i="1" spc="3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6" action="ppaction://hlinksldjump"/>
              </a:rPr>
              <a:t>7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i="1" spc="-5" dirty="0">
                <a:latin typeface="Arial"/>
                <a:cs typeface="Arial"/>
                <a:hlinkClick r:id="rId7" action="ppaction://hlinksldjump"/>
              </a:rPr>
              <a:t>Lab Demo 2: Learning Selenium IDE (Modifications) </a:t>
            </a:r>
            <a:r>
              <a:rPr sz="1000" i="1" spc="-10" dirty="0">
                <a:latin typeface="Arial"/>
                <a:cs typeface="Arial"/>
                <a:hlinkClick r:id="rId7" action="ppaction://hlinksldjump"/>
              </a:rPr>
              <a:t>........................................................</a:t>
            </a:r>
            <a:r>
              <a:rPr sz="1000" i="1" spc="229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7" action="ppaction://hlinksldjump"/>
              </a:rPr>
              <a:t>8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Lab Demo 3:  Learning Selenium IDE(Basic Flow) </a:t>
            </a:r>
            <a:r>
              <a:rPr sz="1000" i="1" spc="-10" dirty="0">
                <a:latin typeface="Arial"/>
                <a:cs typeface="Arial"/>
                <a:hlinkClick r:id="rId8" action="ppaction://hlinksldjump"/>
              </a:rPr>
              <a:t>............................................................</a:t>
            </a:r>
            <a:r>
              <a:rPr sz="1000" i="1" spc="155" dirty="0">
                <a:latin typeface="Arial"/>
                <a:cs typeface="Arial"/>
                <a:hlinkClick r:id="rId8" action="ppaction://hlinksldjump"/>
              </a:rPr>
              <a:t> </a:t>
            </a:r>
            <a:r>
              <a:rPr sz="1000" i="1" spc="-5" dirty="0">
                <a:latin typeface="Arial"/>
                <a:cs typeface="Arial"/>
                <a:hlinkClick r:id="rId8" action="ppaction://hlinksldjump"/>
              </a:rPr>
              <a:t>9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i="1" spc="-5" dirty="0">
                <a:latin typeface="Arial"/>
                <a:cs typeface="Arial"/>
                <a:hlinkClick r:id="rId9" action="ppaction://hlinksldjump"/>
              </a:rPr>
              <a:t>Lab Demo 4: Learning Selenium IDE(Performing Validations) </a:t>
            </a:r>
            <a:r>
              <a:rPr sz="1000" i="1" spc="-10" dirty="0">
                <a:latin typeface="Arial"/>
                <a:cs typeface="Arial"/>
                <a:hlinkClick r:id="rId9" action="ppaction://hlinksldjump"/>
              </a:rPr>
              <a:t>........................................</a:t>
            </a:r>
            <a:r>
              <a:rPr sz="1000" i="1" spc="105" dirty="0">
                <a:latin typeface="Arial"/>
                <a:cs typeface="Arial"/>
                <a:hlinkClick r:id="rId9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9" action="ppaction://hlinksldjump"/>
              </a:rPr>
              <a:t>10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000" i="1" spc="-5" dirty="0">
                <a:latin typeface="Arial"/>
                <a:cs typeface="Arial"/>
                <a:hlinkClick r:id="rId10" action="ppaction://hlinksldjump"/>
              </a:rPr>
              <a:t>Lab Demo 5:  Create a new account (using Selenium Webdriver)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..................................</a:t>
            </a:r>
            <a:r>
              <a:rPr sz="1000" i="1" spc="165" dirty="0">
                <a:latin typeface="Arial"/>
                <a:cs typeface="Arial"/>
                <a:hlinkClick r:id="rId10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0" action="ppaction://hlinksldjump"/>
              </a:rPr>
              <a:t>11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i="1" spc="-5" dirty="0">
                <a:latin typeface="Arial"/>
                <a:cs typeface="Arial"/>
                <a:hlinkClick r:id="rId11" action="ppaction://hlinksldjump"/>
              </a:rPr>
              <a:t>Lab Demo 6: Validations in Selenium (using Selenium Webdriver).................................</a:t>
            </a:r>
            <a:r>
              <a:rPr sz="1000" i="1" spc="150" dirty="0">
                <a:latin typeface="Arial"/>
                <a:cs typeface="Arial"/>
                <a:hlinkClick r:id="rId1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1" action="ppaction://hlinksldjump"/>
              </a:rPr>
              <a:t>13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44000"/>
              </a:lnSpc>
            </a:pP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Lab Demo 7: Alert </a:t>
            </a:r>
            <a:r>
              <a:rPr sz="1000" i="1" dirty="0">
                <a:latin typeface="Arial"/>
                <a:cs typeface="Arial"/>
                <a:hlinkClick r:id="rId12" action="ppaction://hlinksldjump"/>
              </a:rPr>
              <a:t>and </a:t>
            </a:r>
            <a:r>
              <a:rPr sz="1000" i="1" spc="-5" dirty="0">
                <a:latin typeface="Arial"/>
                <a:cs typeface="Arial"/>
                <a:hlinkClick r:id="rId12" action="ppaction://hlinksldjump"/>
              </a:rPr>
              <a:t>window handling (using Selenium Webdriver) </a:t>
            </a:r>
            <a:r>
              <a:rPr sz="1000" i="1" spc="-10" dirty="0">
                <a:latin typeface="Arial"/>
                <a:cs typeface="Arial"/>
                <a:hlinkClick r:id="rId12" action="ppaction://hlinksldjump"/>
              </a:rPr>
              <a:t>............................ 14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3" action="ppaction://hlinksldjump"/>
              </a:rPr>
              <a:t>Lab Demo 8: WebDriver </a:t>
            </a:r>
            <a:r>
              <a:rPr sz="1000" i="1" dirty="0">
                <a:latin typeface="Arial"/>
                <a:cs typeface="Arial"/>
                <a:hlinkClick r:id="rId13" action="ppaction://hlinksldjump"/>
              </a:rPr>
              <a:t>with </a:t>
            </a:r>
            <a:r>
              <a:rPr sz="1000" i="1" spc="-5" dirty="0">
                <a:latin typeface="Arial"/>
                <a:cs typeface="Arial"/>
                <a:hlinkClick r:id="rId13" action="ppaction://hlinksldjump"/>
              </a:rPr>
              <a:t>JUnit/TestNG (using Selenium Webdriver with Junit and 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3" action="ppaction://hlinksldjump"/>
              </a:rPr>
              <a:t>TestNG) </a:t>
            </a:r>
            <a:r>
              <a:rPr sz="1000" i="1" spc="-10" dirty="0">
                <a:latin typeface="Arial"/>
                <a:cs typeface="Arial"/>
                <a:hlinkClick r:id="rId13" action="ppaction://hlinksldjump"/>
              </a:rPr>
              <a:t>............................................................................................................................</a:t>
            </a:r>
            <a:r>
              <a:rPr sz="1000" i="1" spc="90" dirty="0">
                <a:latin typeface="Arial"/>
                <a:cs typeface="Arial"/>
                <a:hlinkClick r:id="rId13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3" action="ppaction://hlinksldjump"/>
              </a:rPr>
              <a:t>15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Lab Demo 9: Advance Selenium (Chrome Driver and </a:t>
            </a:r>
            <a:r>
              <a:rPr sz="1000" i="1" dirty="0">
                <a:latin typeface="Arial"/>
                <a:cs typeface="Arial"/>
                <a:hlinkClick r:id="rId14" action="ppaction://hlinksldjump"/>
              </a:rPr>
              <a:t>IE </a:t>
            </a:r>
            <a:r>
              <a:rPr sz="1000" i="1" spc="-5" dirty="0">
                <a:latin typeface="Arial"/>
                <a:cs typeface="Arial"/>
                <a:hlinkClick r:id="rId14" action="ppaction://hlinksldjump"/>
              </a:rPr>
              <a:t>Driver) </a:t>
            </a:r>
            <a:r>
              <a:rPr sz="1000" i="1" spc="-10" dirty="0">
                <a:latin typeface="Arial"/>
                <a:cs typeface="Arial"/>
                <a:hlinkClick r:id="rId14" action="ppaction://hlinksldjump"/>
              </a:rPr>
              <a:t>.....................................</a:t>
            </a:r>
            <a:r>
              <a:rPr sz="1000" i="1" spc="20" dirty="0">
                <a:latin typeface="Arial"/>
                <a:cs typeface="Arial"/>
                <a:hlinkClick r:id="rId14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4" action="ppaction://hlinksldjump"/>
              </a:rPr>
              <a:t>16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44000"/>
              </a:lnSpc>
            </a:pPr>
            <a:r>
              <a:rPr sz="1000" i="1" spc="-5" dirty="0">
                <a:latin typeface="Arial"/>
                <a:cs typeface="Arial"/>
                <a:hlinkClick r:id="rId15" action="ppaction://hlinksldjump"/>
              </a:rPr>
              <a:t>Lab Demo 10: Advance Selenium (RemoteWebDriver)................................................... </a:t>
            </a:r>
            <a:r>
              <a:rPr sz="1000" i="1" spc="-10" dirty="0">
                <a:latin typeface="Arial"/>
                <a:cs typeface="Arial"/>
                <a:hlinkClick r:id="rId15" action="ppaction://hlinksldjump"/>
              </a:rPr>
              <a:t>17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6" action="ppaction://hlinksldjump"/>
              </a:rPr>
              <a:t>Lab Demo 11: Advance Selenium (Page object Model and Page Factory) </a:t>
            </a:r>
            <a:r>
              <a:rPr sz="1000" i="1" spc="-10" dirty="0">
                <a:latin typeface="Arial"/>
                <a:cs typeface="Arial"/>
                <a:hlinkClick r:id="rId16" action="ppaction://hlinksldjump"/>
              </a:rPr>
              <a:t>.....................</a:t>
            </a:r>
            <a:r>
              <a:rPr sz="1000" i="1" spc="35" dirty="0">
                <a:latin typeface="Arial"/>
                <a:cs typeface="Arial"/>
                <a:hlinkClick r:id="rId16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16" action="ppaction://hlinksldjump"/>
              </a:rPr>
              <a:t>18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43600"/>
              </a:lnSpc>
              <a:spcBef>
                <a:spcPts val="5"/>
              </a:spcBef>
            </a:pPr>
            <a:r>
              <a:rPr sz="1000" i="1" spc="-5" dirty="0">
                <a:latin typeface="Arial"/>
                <a:cs typeface="Arial"/>
                <a:hlinkClick r:id="rId17" action="ppaction://hlinksldjump"/>
              </a:rPr>
              <a:t>Lab Demo 12: Advance Selenium (Object Repository using Properties File).................. </a:t>
            </a:r>
            <a:r>
              <a:rPr sz="1000" i="1" spc="-10" dirty="0">
                <a:latin typeface="Arial"/>
                <a:cs typeface="Arial"/>
                <a:hlinkClick r:id="rId17" action="ppaction://hlinksldjump"/>
              </a:rPr>
              <a:t>19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8" action="ppaction://hlinksldjump"/>
              </a:rPr>
              <a:t>Lab Demo 13: Advance Selenium (Object Repository using </a:t>
            </a:r>
            <a:r>
              <a:rPr sz="1000" i="1" spc="-10" dirty="0">
                <a:latin typeface="Arial"/>
                <a:cs typeface="Arial"/>
                <a:hlinkClick r:id="rId18" action="ppaction://hlinksldjump"/>
              </a:rPr>
              <a:t>XML </a:t>
            </a:r>
            <a:r>
              <a:rPr sz="1000" i="1" spc="-5" dirty="0">
                <a:latin typeface="Arial"/>
                <a:cs typeface="Arial"/>
                <a:hlinkClick r:id="rId18" action="ppaction://hlinksldjump"/>
              </a:rPr>
              <a:t>file) </a:t>
            </a:r>
            <a:r>
              <a:rPr sz="1000" i="1" spc="-10" dirty="0">
                <a:latin typeface="Arial"/>
                <a:cs typeface="Arial"/>
                <a:hlinkClick r:id="rId18" action="ppaction://hlinksldjump"/>
              </a:rPr>
              <a:t>............................ 20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19" action="ppaction://hlinksldjump"/>
              </a:rPr>
              <a:t>Lab Demo 14: Advance Selenium (Parametrization using </a:t>
            </a:r>
            <a:r>
              <a:rPr sz="1000" i="1" dirty="0">
                <a:latin typeface="Arial"/>
                <a:cs typeface="Arial"/>
                <a:hlinkClick r:id="rId19" action="ppaction://hlinksldjump"/>
              </a:rPr>
              <a:t>Excel </a:t>
            </a:r>
            <a:r>
              <a:rPr sz="1000" i="1" spc="-5" dirty="0">
                <a:latin typeface="Arial"/>
                <a:cs typeface="Arial"/>
                <a:hlinkClick r:id="rId19" action="ppaction://hlinksldjump"/>
              </a:rPr>
              <a:t>Apache POI) </a:t>
            </a:r>
            <a:r>
              <a:rPr sz="1000" i="1" spc="-10" dirty="0">
                <a:latin typeface="Arial"/>
                <a:cs typeface="Arial"/>
                <a:hlinkClick r:id="rId19" action="ppaction://hlinksldjump"/>
              </a:rPr>
              <a:t>............... 21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20" action="ppaction://hlinksldjump"/>
              </a:rPr>
              <a:t>Lab Demo 15: Advance Selenium (Parameterization using CSV file) </a:t>
            </a:r>
            <a:r>
              <a:rPr sz="1000" i="1" spc="-10" dirty="0">
                <a:latin typeface="Arial"/>
                <a:cs typeface="Arial"/>
                <a:hlinkClick r:id="rId20" action="ppaction://hlinksldjump"/>
              </a:rPr>
              <a:t>............................ 22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21" action="ppaction://hlinksldjump"/>
              </a:rPr>
              <a:t>Lab Demo 16: Advance Selenium (Parameterization using XML and Dataprovider </a:t>
            </a:r>
            <a:r>
              <a:rPr sz="1000" i="1" dirty="0">
                <a:latin typeface="Arial"/>
                <a:cs typeface="Arial"/>
                <a:hlinkClick r:id="rId21" action="ppaction://hlinksldjump"/>
              </a:rPr>
              <a:t>in 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21" action="ppaction://hlinksldjump"/>
              </a:rPr>
              <a:t>TestNG) </a:t>
            </a:r>
            <a:r>
              <a:rPr sz="1000" i="1" spc="-10" dirty="0">
                <a:latin typeface="Arial"/>
                <a:cs typeface="Arial"/>
                <a:hlinkClick r:id="rId21" action="ppaction://hlinksldjump"/>
              </a:rPr>
              <a:t>............................................................................................................................</a:t>
            </a:r>
            <a:r>
              <a:rPr sz="1000" i="1" spc="90" dirty="0">
                <a:latin typeface="Arial"/>
                <a:cs typeface="Arial"/>
                <a:hlinkClick r:id="rId21" action="ppaction://hlinksldjump"/>
              </a:rPr>
              <a:t> </a:t>
            </a:r>
            <a:r>
              <a:rPr sz="1000" i="1" spc="-10" dirty="0">
                <a:latin typeface="Arial"/>
                <a:cs typeface="Arial"/>
                <a:hlinkClick r:id="rId21" action="ppaction://hlinksldjump"/>
              </a:rPr>
              <a:t>23</a:t>
            </a:r>
            <a:endParaRPr sz="1000">
              <a:latin typeface="Arial"/>
              <a:cs typeface="Arial"/>
            </a:endParaRPr>
          </a:p>
          <a:p>
            <a:pPr marL="469900" marR="5080" indent="-457200">
              <a:lnSpc>
                <a:spcPct val="144000"/>
              </a:lnSpc>
            </a:pPr>
            <a:r>
              <a:rPr sz="1000" i="1" spc="-5" dirty="0">
                <a:latin typeface="Arial"/>
                <a:cs typeface="Arial"/>
                <a:hlinkClick r:id="rId22" action="ppaction://hlinksldjump"/>
              </a:rPr>
              <a:t>Appendices </a:t>
            </a:r>
            <a:r>
              <a:rPr sz="1000" i="1" spc="-10" dirty="0">
                <a:latin typeface="Arial"/>
                <a:cs typeface="Arial"/>
                <a:hlinkClick r:id="rId22" action="ppaction://hlinksldjump"/>
              </a:rPr>
              <a:t>....................................................................................................................... 24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  <a:hlinkClick r:id="rId22" action="ppaction://hlinksldjump"/>
              </a:rPr>
              <a:t>Appendix A: Selenium Standards </a:t>
            </a:r>
            <a:r>
              <a:rPr sz="1000" i="1" spc="-15" dirty="0">
                <a:latin typeface="Trebuchet MS"/>
                <a:cs typeface="Trebuchet MS"/>
                <a:hlinkClick r:id="rId22" action="ppaction://hlinksldjump"/>
              </a:rPr>
              <a:t>.......................................................</a:t>
            </a:r>
            <a:r>
              <a:rPr sz="1000" i="1" spc="40" dirty="0">
                <a:latin typeface="Trebuchet MS"/>
                <a:cs typeface="Trebuchet MS"/>
                <a:hlinkClick r:id="rId22" action="ppaction://hlinksldjump"/>
              </a:rPr>
              <a:t> </a:t>
            </a:r>
            <a:r>
              <a:rPr sz="1000" i="1" dirty="0">
                <a:latin typeface="Trebuchet MS"/>
                <a:cs typeface="Trebuchet MS"/>
                <a:hlinkClick r:id="rId22" action="ppaction://hlinksldjump"/>
              </a:rPr>
              <a:t>24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8980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939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14: </a:t>
            </a:r>
            <a:r>
              <a:rPr sz="1400" b="1" spc="-5" dirty="0">
                <a:latin typeface="Arial"/>
                <a:cs typeface="Arial"/>
              </a:rPr>
              <a:t>Advance Selenium (Parametrization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2126615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Excel </a:t>
            </a:r>
            <a:r>
              <a:rPr sz="1400" b="1" spc="-10" dirty="0">
                <a:latin typeface="Arial"/>
                <a:cs typeface="Arial"/>
              </a:rPr>
              <a:t>Apache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POI)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use parameterization using Excel and Apache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POI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lib.,</a:t>
                      </a:r>
                      <a:r>
                        <a:rPr sz="100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to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achieve regression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testing.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30604" y="2886202"/>
            <a:ext cx="5445125" cy="333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Basic </a:t>
            </a:r>
            <a:r>
              <a:rPr sz="1200" b="1" spc="-10" dirty="0">
                <a:latin typeface="Arial"/>
                <a:cs typeface="Arial"/>
              </a:rPr>
              <a:t>URL: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9265" marR="48895" indent="-228600">
              <a:lnSpc>
                <a:spcPts val="128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1. </a:t>
            </a:r>
            <a:r>
              <a:rPr sz="1200" b="1" spc="-5" dirty="0">
                <a:latin typeface="Arial"/>
                <a:cs typeface="Arial"/>
              </a:rPr>
              <a:t>Create “</a:t>
            </a:r>
            <a:r>
              <a:rPr sz="1100" spc="-5" dirty="0">
                <a:latin typeface="Arial"/>
                <a:cs typeface="Arial"/>
              </a:rPr>
              <a:t>UserDetails.xls” </a:t>
            </a:r>
            <a:r>
              <a:rPr sz="1100" dirty="0">
                <a:latin typeface="Arial"/>
                <a:cs typeface="Arial"/>
              </a:rPr>
              <a:t>file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First_Name, Last_Name, E-Mail, </a:t>
            </a:r>
            <a:r>
              <a:rPr sz="1100" dirty="0">
                <a:latin typeface="Arial"/>
                <a:cs typeface="Arial"/>
              </a:rPr>
              <a:t>Telephone,  </a:t>
            </a:r>
            <a:r>
              <a:rPr sz="1100" spc="-5" dirty="0">
                <a:latin typeface="Arial"/>
                <a:cs typeface="Arial"/>
              </a:rPr>
              <a:t>Password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Password Confirm columns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insert </a:t>
            </a:r>
            <a:r>
              <a:rPr sz="1100" dirty="0">
                <a:latin typeface="Arial"/>
                <a:cs typeface="Arial"/>
              </a:rPr>
              <a:t>data </a:t>
            </a:r>
            <a:r>
              <a:rPr sz="1100" spc="-5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sheet.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Follow below flow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5" dirty="0">
                <a:latin typeface="Arial"/>
                <a:cs typeface="Arial"/>
              </a:rPr>
              <a:t>write Selenium Webdriver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script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69265" indent="-229235">
              <a:lnSpc>
                <a:spcPts val="1295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Open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Firefox/chrome/IE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browser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if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title “Your store”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application 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correct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on “My Account” menu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“Register”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 present on </a:t>
            </a:r>
            <a:r>
              <a:rPr sz="1100" spc="-10" dirty="0">
                <a:latin typeface="Arial"/>
                <a:cs typeface="Arial"/>
              </a:rPr>
              <a:t>web </a:t>
            </a:r>
            <a:r>
              <a:rPr sz="1100" dirty="0">
                <a:latin typeface="Arial"/>
                <a:cs typeface="Arial"/>
              </a:rPr>
              <a:t>page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“Register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account</a:t>
            </a:r>
            <a:endParaRPr sz="1100">
              <a:latin typeface="Arial"/>
              <a:cs typeface="Arial"/>
            </a:endParaRPr>
          </a:p>
          <a:p>
            <a:pPr marL="469265" marR="5080" indent="-22860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details in the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name, </a:t>
            </a:r>
            <a:r>
              <a:rPr sz="1100" dirty="0">
                <a:latin typeface="Arial"/>
                <a:cs typeface="Arial"/>
              </a:rPr>
              <a:t>Last </a:t>
            </a:r>
            <a:r>
              <a:rPr sz="1100" spc="-5" dirty="0">
                <a:latin typeface="Arial"/>
                <a:cs typeface="Arial"/>
              </a:rPr>
              <a:t>Name, E-Mail, Telephone, Password,  Password Confirm </a:t>
            </a:r>
            <a:r>
              <a:rPr sz="1100" dirty="0">
                <a:latin typeface="Arial"/>
                <a:cs typeface="Arial"/>
              </a:rPr>
              <a:t>from </a:t>
            </a:r>
            <a:r>
              <a:rPr sz="1100" spc="-5" dirty="0">
                <a:latin typeface="Arial"/>
                <a:cs typeface="Arial"/>
              </a:rPr>
              <a:t>the excel </a:t>
            </a:r>
            <a:r>
              <a:rPr sz="1100" dirty="0">
                <a:latin typeface="Arial"/>
                <a:cs typeface="Arial"/>
              </a:rPr>
              <a:t>sheet </a:t>
            </a:r>
            <a:r>
              <a:rPr sz="1100" spc="-5" dirty="0">
                <a:latin typeface="Arial"/>
                <a:cs typeface="Arial"/>
              </a:rPr>
              <a:t>(UserDetails.xls)</a:t>
            </a:r>
            <a:endParaRPr sz="1100">
              <a:latin typeface="Arial"/>
              <a:cs typeface="Arial"/>
            </a:endParaRPr>
          </a:p>
          <a:p>
            <a:pPr marL="509270" indent="-269240">
              <a:lnSpc>
                <a:spcPts val="1205"/>
              </a:lnSpc>
              <a:buAutoNum type="arabicPeriod"/>
              <a:tabLst>
                <a:tab pos="509270" algn="l"/>
                <a:tab pos="509905" algn="l"/>
              </a:tabLst>
            </a:pPr>
            <a:r>
              <a:rPr sz="1100" spc="-5" dirty="0">
                <a:latin typeface="Arial"/>
                <a:cs typeface="Arial"/>
              </a:rPr>
              <a:t>Select </a:t>
            </a:r>
            <a:r>
              <a:rPr sz="1100" dirty="0">
                <a:latin typeface="Arial"/>
                <a:cs typeface="Arial"/>
              </a:rPr>
              <a:t>“I </a:t>
            </a:r>
            <a:r>
              <a:rPr sz="1100" spc="-5" dirty="0">
                <a:latin typeface="Arial"/>
                <a:cs typeface="Arial"/>
              </a:rPr>
              <a:t>have </a:t>
            </a:r>
            <a:r>
              <a:rPr sz="1100" dirty="0">
                <a:latin typeface="Arial"/>
                <a:cs typeface="Arial"/>
              </a:rPr>
              <a:t>read </a:t>
            </a:r>
            <a:r>
              <a:rPr sz="1100" spc="-5" dirty="0">
                <a:latin typeface="Arial"/>
                <a:cs typeface="Arial"/>
              </a:rPr>
              <a:t>and agree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10" dirty="0">
                <a:latin typeface="Arial"/>
                <a:cs typeface="Arial"/>
              </a:rPr>
              <a:t>Privacy </a:t>
            </a:r>
            <a:r>
              <a:rPr sz="1100" spc="-5" dirty="0">
                <a:latin typeface="Arial"/>
                <a:cs typeface="Arial"/>
              </a:rPr>
              <a:t>Policy” check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on “Continue”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the </a:t>
            </a:r>
            <a:r>
              <a:rPr sz="1100" spc="-5" dirty="0">
                <a:latin typeface="Arial"/>
                <a:cs typeface="Arial"/>
              </a:rPr>
              <a:t>acknowledgement message “Your Account Has Been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Created”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"/>
              <a:cs typeface="Arial"/>
            </a:endParaRPr>
          </a:p>
          <a:p>
            <a:pPr marL="12700" marR="338455">
              <a:lnSpc>
                <a:spcPts val="1260"/>
              </a:lnSpc>
            </a:pPr>
            <a:r>
              <a:rPr sz="1100" b="1" spc="-5" dirty="0">
                <a:latin typeface="Arial"/>
                <a:cs typeface="Arial"/>
              </a:rPr>
              <a:t>Hint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Use Appache POI </a:t>
            </a:r>
            <a:r>
              <a:rPr sz="1100" b="1" dirty="0">
                <a:latin typeface="Arial"/>
                <a:cs typeface="Arial"/>
              </a:rPr>
              <a:t>lib </a:t>
            </a:r>
            <a:r>
              <a:rPr sz="1100" b="1" spc="-5" dirty="0">
                <a:latin typeface="Arial"/>
                <a:cs typeface="Arial"/>
              </a:rPr>
              <a:t>file </a:t>
            </a:r>
            <a:r>
              <a:rPr sz="1100" b="1" dirty="0">
                <a:latin typeface="Arial"/>
                <a:cs typeface="Arial"/>
              </a:rPr>
              <a:t>to connect with </a:t>
            </a:r>
            <a:r>
              <a:rPr sz="1100" b="1" spc="-5" dirty="0">
                <a:latin typeface="Arial"/>
                <a:cs typeface="Arial"/>
              </a:rPr>
              <a:t>excel </a:t>
            </a:r>
            <a:r>
              <a:rPr sz="1100" b="1" dirty="0">
                <a:latin typeface="Arial"/>
                <a:cs typeface="Arial"/>
              </a:rPr>
              <a:t>sheet </a:t>
            </a:r>
            <a:r>
              <a:rPr sz="1100" b="1" spc="-5" dirty="0">
                <a:latin typeface="Arial"/>
                <a:cs typeface="Arial"/>
              </a:rPr>
              <a:t>through Selenium  </a:t>
            </a:r>
            <a:r>
              <a:rPr sz="1100" b="1" dirty="0">
                <a:latin typeface="Arial"/>
                <a:cs typeface="Arial"/>
              </a:rPr>
              <a:t>Webdriver.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93776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241935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2126615" marR="5080" indent="-2114550">
              <a:lnSpc>
                <a:spcPts val="161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15: </a:t>
            </a:r>
            <a:r>
              <a:rPr sz="1400" b="1" spc="-10" dirty="0">
                <a:latin typeface="Arial"/>
                <a:cs typeface="Arial"/>
              </a:rPr>
              <a:t>Advance </a:t>
            </a:r>
            <a:r>
              <a:rPr sz="1400" b="1" spc="-5" dirty="0">
                <a:latin typeface="Arial"/>
                <a:cs typeface="Arial"/>
              </a:rPr>
              <a:t>Selenium (Parameterization using  CSV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use parametrization using CSV file to achieve data</a:t>
                      </a:r>
                      <a:r>
                        <a:rPr sz="1000" spc="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driven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testing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30604" y="2886202"/>
            <a:ext cx="5502275" cy="317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Basic </a:t>
            </a:r>
            <a:r>
              <a:rPr sz="1200" b="1" spc="-10" dirty="0">
                <a:latin typeface="Arial"/>
                <a:cs typeface="Arial"/>
              </a:rPr>
              <a:t>URL: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 marL="469265" marR="66675" indent="-228600">
              <a:lnSpc>
                <a:spcPts val="128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1. </a:t>
            </a:r>
            <a:r>
              <a:rPr sz="1200" b="1" spc="-5" dirty="0">
                <a:latin typeface="Arial"/>
                <a:cs typeface="Arial"/>
              </a:rPr>
              <a:t>Create “</a:t>
            </a:r>
            <a:r>
              <a:rPr sz="1100" spc="-5" dirty="0">
                <a:latin typeface="Arial"/>
                <a:cs typeface="Arial"/>
              </a:rPr>
              <a:t>UserDetails.csv” </a:t>
            </a:r>
            <a:r>
              <a:rPr sz="1100" dirty="0">
                <a:latin typeface="Arial"/>
                <a:cs typeface="Arial"/>
              </a:rPr>
              <a:t>file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spc="-5" dirty="0">
                <a:latin typeface="Arial"/>
                <a:cs typeface="Arial"/>
              </a:rPr>
              <a:t>First_Name, Last_Name, E-Mail, Telephone,  Password, Pass_Confirm insert </a:t>
            </a:r>
            <a:r>
              <a:rPr sz="1100" dirty="0">
                <a:latin typeface="Arial"/>
                <a:cs typeface="Arial"/>
              </a:rPr>
              <a:t>2 </a:t>
            </a:r>
            <a:r>
              <a:rPr sz="1100" spc="-5" dirty="0">
                <a:latin typeface="Arial"/>
                <a:cs typeface="Arial"/>
              </a:rPr>
              <a:t>rows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spc="-5" dirty="0">
                <a:latin typeface="Arial"/>
                <a:cs typeface="Arial"/>
              </a:rPr>
              <a:t>data </a:t>
            </a:r>
            <a:r>
              <a:rPr sz="1100" spc="-10" dirty="0">
                <a:latin typeface="Arial"/>
                <a:cs typeface="Arial"/>
              </a:rPr>
              <a:t>in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CSV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file.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Follow below flow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5" dirty="0">
                <a:latin typeface="Arial"/>
                <a:cs typeface="Arial"/>
              </a:rPr>
              <a:t>write Selenium Webdriver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script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69265" indent="-229235">
              <a:lnSpc>
                <a:spcPts val="1295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Open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Firefox/chrome/IE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Verify if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title “Your store”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application 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correct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on “My Account” menu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“Register”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 present on </a:t>
            </a:r>
            <a:r>
              <a:rPr sz="1100" spc="-10" dirty="0">
                <a:latin typeface="Arial"/>
                <a:cs typeface="Arial"/>
              </a:rPr>
              <a:t>web </a:t>
            </a:r>
            <a:r>
              <a:rPr sz="1100" dirty="0">
                <a:latin typeface="Arial"/>
                <a:cs typeface="Arial"/>
              </a:rPr>
              <a:t>page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“Register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account</a:t>
            </a:r>
            <a:endParaRPr sz="1100">
              <a:latin typeface="Arial"/>
              <a:cs typeface="Arial"/>
            </a:endParaRPr>
          </a:p>
          <a:p>
            <a:pPr marL="469265" marR="5080" indent="-228600">
              <a:lnSpc>
                <a:spcPts val="127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details in the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name, </a:t>
            </a:r>
            <a:r>
              <a:rPr sz="1100" dirty="0">
                <a:latin typeface="Arial"/>
                <a:cs typeface="Arial"/>
              </a:rPr>
              <a:t>Last </a:t>
            </a:r>
            <a:r>
              <a:rPr sz="1100" spc="-5" dirty="0">
                <a:latin typeface="Arial"/>
                <a:cs typeface="Arial"/>
              </a:rPr>
              <a:t>Name, E-Mail </a:t>
            </a:r>
            <a:r>
              <a:rPr sz="1100" dirty="0">
                <a:latin typeface="Arial"/>
                <a:cs typeface="Arial"/>
              </a:rPr>
              <a:t>and Telephone from the  </a:t>
            </a:r>
            <a:r>
              <a:rPr sz="1100" spc="-5" dirty="0">
                <a:latin typeface="Arial"/>
                <a:cs typeface="Arial"/>
              </a:rPr>
              <a:t>CSV file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(UserDetails.csv)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0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“I have read and agree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10" dirty="0">
                <a:latin typeface="Arial"/>
                <a:cs typeface="Arial"/>
              </a:rPr>
              <a:t>Privacy </a:t>
            </a:r>
            <a:r>
              <a:rPr sz="1100" spc="-5" dirty="0">
                <a:latin typeface="Arial"/>
                <a:cs typeface="Arial"/>
              </a:rPr>
              <a:t>Policy” check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on “Continue”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469265" indent="-229235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the </a:t>
            </a:r>
            <a:r>
              <a:rPr sz="1100" spc="-5" dirty="0">
                <a:latin typeface="Arial"/>
                <a:cs typeface="Arial"/>
              </a:rPr>
              <a:t>acknowledgement message “Your Account Has Been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Created”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Arial"/>
                <a:cs typeface="Arial"/>
              </a:rPr>
              <a:t>Note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Use notepad </a:t>
            </a:r>
            <a:r>
              <a:rPr sz="1100" b="1" dirty="0">
                <a:latin typeface="Arial"/>
                <a:cs typeface="Arial"/>
              </a:rPr>
              <a:t>to create </a:t>
            </a:r>
            <a:r>
              <a:rPr sz="1100" b="1" spc="-5" dirty="0">
                <a:latin typeface="Arial"/>
                <a:cs typeface="Arial"/>
              </a:rPr>
              <a:t>CSV </a:t>
            </a:r>
            <a:r>
              <a:rPr sz="1100" b="1" dirty="0">
                <a:latin typeface="Arial"/>
                <a:cs typeface="Arial"/>
              </a:rPr>
              <a:t>file and </a:t>
            </a:r>
            <a:r>
              <a:rPr sz="1100" b="1" spc="-5" dirty="0">
                <a:latin typeface="Arial"/>
                <a:cs typeface="Arial"/>
              </a:rPr>
              <a:t>save it </a:t>
            </a:r>
            <a:r>
              <a:rPr sz="1100" b="1" dirty="0">
                <a:latin typeface="Arial"/>
                <a:cs typeface="Arial"/>
              </a:rPr>
              <a:t>with </a:t>
            </a:r>
            <a:r>
              <a:rPr sz="1100" b="1" spc="-5" dirty="0">
                <a:latin typeface="Arial"/>
                <a:cs typeface="Arial"/>
              </a:rPr>
              <a:t>.CSv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extention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976495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28067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16: </a:t>
            </a:r>
            <a:r>
              <a:rPr sz="1400" b="1" spc="-5" dirty="0">
                <a:latin typeface="Arial"/>
                <a:cs typeface="Arial"/>
              </a:rPr>
              <a:t>Advance Selenium (Parameterization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endParaRPr sz="1400">
              <a:latin typeface="Arial"/>
              <a:cs typeface="Arial"/>
            </a:endParaRPr>
          </a:p>
          <a:p>
            <a:pPr marL="2126615">
              <a:lnSpc>
                <a:spcPts val="1645"/>
              </a:lnSpc>
            </a:pPr>
            <a:r>
              <a:rPr sz="1400" b="1" dirty="0">
                <a:latin typeface="Arial"/>
                <a:cs typeface="Arial"/>
              </a:rPr>
              <a:t>XML </a:t>
            </a:r>
            <a:r>
              <a:rPr sz="1400" b="1" spc="-5" dirty="0">
                <a:latin typeface="Arial"/>
                <a:cs typeface="Arial"/>
              </a:rPr>
              <a:t>and Dataprovider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TestNG)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056129"/>
          <a:ext cx="5099049" cy="670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Learning how to use XML and Dataprovider annotation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TestNG to</a:t>
                      </a:r>
                      <a:r>
                        <a:rPr sz="10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achieve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parameterization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130604" y="2886202"/>
            <a:ext cx="5469255" cy="359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Basic </a:t>
            </a:r>
            <a:r>
              <a:rPr sz="1200" b="1" spc="-10" dirty="0">
                <a:latin typeface="Arial"/>
                <a:cs typeface="Arial"/>
              </a:rPr>
              <a:t>URL: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69265">
              <a:lnSpc>
                <a:spcPts val="1410"/>
              </a:lnSpc>
            </a:pPr>
            <a:r>
              <a:rPr sz="1200" b="1" dirty="0">
                <a:latin typeface="Arial"/>
                <a:cs typeface="Arial"/>
              </a:rPr>
              <a:t>Steps to </a:t>
            </a:r>
            <a:r>
              <a:rPr sz="1200" b="1" spc="-5" dirty="0">
                <a:latin typeface="Arial"/>
                <a:cs typeface="Arial"/>
              </a:rPr>
              <a:t>create TestNg.XML</a:t>
            </a:r>
            <a:r>
              <a:rPr sz="1200" b="1" dirty="0">
                <a:latin typeface="Arial"/>
                <a:cs typeface="Arial"/>
              </a:rPr>
              <a:t> file</a:t>
            </a:r>
            <a:endParaRPr sz="1200">
              <a:latin typeface="Arial"/>
              <a:cs typeface="Arial"/>
            </a:endParaRPr>
          </a:p>
          <a:p>
            <a:pPr marL="469265" indent="-229235">
              <a:lnSpc>
                <a:spcPts val="1380"/>
              </a:lnSpc>
              <a:buAutoNum type="arabicPeriod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Create </a:t>
            </a:r>
            <a:r>
              <a:rPr sz="1200" b="1" spc="-5" dirty="0">
                <a:latin typeface="Arial"/>
                <a:cs typeface="Arial"/>
              </a:rPr>
              <a:t>class </a:t>
            </a:r>
            <a:r>
              <a:rPr sz="1200" b="1" dirty="0">
                <a:latin typeface="Arial"/>
                <a:cs typeface="Arial"/>
              </a:rPr>
              <a:t>in </a:t>
            </a:r>
            <a:r>
              <a:rPr sz="1200" b="1" spc="-10" dirty="0">
                <a:latin typeface="Arial"/>
                <a:cs typeface="Arial"/>
              </a:rPr>
              <a:t>java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project</a:t>
            </a:r>
            <a:endParaRPr sz="1200">
              <a:latin typeface="Arial"/>
              <a:cs typeface="Arial"/>
            </a:endParaRPr>
          </a:p>
          <a:p>
            <a:pPr marL="469265" indent="-229235">
              <a:lnSpc>
                <a:spcPts val="1380"/>
              </a:lnSpc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Arial"/>
                <a:cs typeface="Arial"/>
              </a:rPr>
              <a:t>Use @ Test annotation </a:t>
            </a:r>
            <a:r>
              <a:rPr sz="1200" b="1" dirty="0">
                <a:latin typeface="Arial"/>
                <a:cs typeface="Arial"/>
              </a:rPr>
              <a:t>and </a:t>
            </a:r>
            <a:r>
              <a:rPr sz="1200" b="1" spc="-5" dirty="0">
                <a:latin typeface="Arial"/>
                <a:cs typeface="Arial"/>
              </a:rPr>
              <a:t>create test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  <a:p>
            <a:pPr marL="469265" indent="-229235">
              <a:lnSpc>
                <a:spcPts val="1380"/>
              </a:lnSpc>
              <a:buAutoNum type="arabicPeriod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Right click on </a:t>
            </a:r>
            <a:r>
              <a:rPr sz="1200" b="1" spc="-5" dirty="0">
                <a:latin typeface="Arial"/>
                <a:cs typeface="Arial"/>
              </a:rPr>
              <a:t>class </a:t>
            </a:r>
            <a:r>
              <a:rPr sz="1200" b="1" spc="-10" dirty="0">
                <a:latin typeface="Arial"/>
                <a:cs typeface="Arial"/>
              </a:rPr>
              <a:t>-&gt; </a:t>
            </a:r>
            <a:r>
              <a:rPr sz="1200" b="1" spc="-5" dirty="0">
                <a:latin typeface="Arial"/>
                <a:cs typeface="Arial"/>
              </a:rPr>
              <a:t>TestNG -&gt;Convert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TestNG</a:t>
            </a:r>
            <a:endParaRPr sz="1200">
              <a:latin typeface="Arial"/>
              <a:cs typeface="Arial"/>
            </a:endParaRPr>
          </a:p>
          <a:p>
            <a:pPr marL="469265" indent="-229235">
              <a:lnSpc>
                <a:spcPts val="1410"/>
              </a:lnSpc>
              <a:buAutoNum type="arabicPeriod"/>
              <a:tabLst>
                <a:tab pos="469900" algn="l"/>
              </a:tabLst>
            </a:pPr>
            <a:r>
              <a:rPr sz="1200" b="1" spc="-5" dirty="0">
                <a:latin typeface="Arial"/>
                <a:cs typeface="Arial"/>
              </a:rPr>
              <a:t>Give </a:t>
            </a:r>
            <a:r>
              <a:rPr sz="1200" b="1" dirty="0">
                <a:latin typeface="Arial"/>
                <a:cs typeface="Arial"/>
              </a:rPr>
              <a:t>the proper </a:t>
            </a:r>
            <a:r>
              <a:rPr sz="1200" b="1" spc="-5" dirty="0">
                <a:latin typeface="Arial"/>
                <a:cs typeface="Arial"/>
              </a:rPr>
              <a:t>class name </a:t>
            </a:r>
            <a:r>
              <a:rPr sz="1200" b="1" dirty="0">
                <a:latin typeface="Arial"/>
                <a:cs typeface="Arial"/>
              </a:rPr>
              <a:t>and </a:t>
            </a:r>
            <a:r>
              <a:rPr sz="1200" b="1" spc="-5" dirty="0">
                <a:latin typeface="Arial"/>
                <a:cs typeface="Arial"/>
              </a:rPr>
              <a:t>pass </a:t>
            </a:r>
            <a:r>
              <a:rPr sz="1200" b="1" dirty="0">
                <a:latin typeface="Arial"/>
                <a:cs typeface="Arial"/>
              </a:rPr>
              <a:t>the </a:t>
            </a:r>
            <a:r>
              <a:rPr sz="1200" b="1" spc="-5" dirty="0">
                <a:latin typeface="Arial"/>
                <a:cs typeface="Arial"/>
              </a:rPr>
              <a:t>parameter </a:t>
            </a:r>
            <a:r>
              <a:rPr sz="1200" b="1" dirty="0">
                <a:latin typeface="Arial"/>
                <a:cs typeface="Arial"/>
              </a:rPr>
              <a:t>in XML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403225" marR="121920" lvl="1" indent="-403225">
              <a:lnSpc>
                <a:spcPts val="1430"/>
              </a:lnSpc>
              <a:spcBef>
                <a:spcPts val="5"/>
              </a:spcBef>
              <a:buSzPct val="116666"/>
              <a:buAutoNum type="arabicPeriod"/>
              <a:tabLst>
                <a:tab pos="403225" algn="l"/>
              </a:tabLst>
            </a:pPr>
            <a:r>
              <a:rPr sz="1200" b="1" spc="-5" dirty="0">
                <a:latin typeface="Arial"/>
                <a:cs typeface="Arial"/>
              </a:rPr>
              <a:t>Follow below </a:t>
            </a:r>
            <a:r>
              <a:rPr sz="1200" b="1" spc="-10" dirty="0">
                <a:latin typeface="Arial"/>
                <a:cs typeface="Arial"/>
              </a:rPr>
              <a:t>flow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5" dirty="0">
                <a:latin typeface="Arial"/>
                <a:cs typeface="Arial"/>
              </a:rPr>
              <a:t>write Parameterized Selenium Webdriver </a:t>
            </a:r>
            <a:r>
              <a:rPr sz="1200" b="1" dirty="0">
                <a:latin typeface="Arial"/>
                <a:cs typeface="Arial"/>
              </a:rPr>
              <a:t>script  </a:t>
            </a:r>
            <a:r>
              <a:rPr sz="1200" b="1" spc="-5" dirty="0">
                <a:latin typeface="Arial"/>
                <a:cs typeface="Arial"/>
              </a:rPr>
              <a:t>using XML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TestNG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90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Open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Firefox/chrome/IE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browser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Verify if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title “Your store”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application is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correct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“My Account” menu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“Register”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 present on </a:t>
            </a:r>
            <a:r>
              <a:rPr sz="1100" spc="-10" dirty="0">
                <a:latin typeface="Arial"/>
                <a:cs typeface="Arial"/>
              </a:rPr>
              <a:t>web </a:t>
            </a:r>
            <a:r>
              <a:rPr sz="1100" dirty="0">
                <a:latin typeface="Arial"/>
                <a:cs typeface="Arial"/>
              </a:rPr>
              <a:t>page </a:t>
            </a:r>
            <a:r>
              <a:rPr sz="1100" spc="-10" dirty="0">
                <a:latin typeface="Arial"/>
                <a:cs typeface="Arial"/>
              </a:rPr>
              <a:t>as </a:t>
            </a:r>
            <a:r>
              <a:rPr sz="1100" spc="-5" dirty="0">
                <a:latin typeface="Arial"/>
                <a:cs typeface="Arial"/>
              </a:rPr>
              <a:t>“Register</a:t>
            </a:r>
            <a:r>
              <a:rPr sz="1100" dirty="0">
                <a:latin typeface="Arial"/>
                <a:cs typeface="Arial"/>
              </a:rPr>
              <a:t> account”</a:t>
            </a:r>
            <a:endParaRPr sz="1100">
              <a:latin typeface="Arial"/>
              <a:cs typeface="Arial"/>
            </a:endParaRPr>
          </a:p>
          <a:p>
            <a:pPr marL="469265" marR="5080" lvl="2" indent="-228600">
              <a:lnSpc>
                <a:spcPts val="1260"/>
              </a:lnSpc>
              <a:spcBef>
                <a:spcPts val="60"/>
              </a:spcBef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Enter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details in the </a:t>
            </a:r>
            <a:r>
              <a:rPr sz="1100" dirty="0">
                <a:latin typeface="Arial"/>
                <a:cs typeface="Arial"/>
              </a:rPr>
              <a:t>First </a:t>
            </a:r>
            <a:r>
              <a:rPr sz="1100" spc="-5" dirty="0">
                <a:latin typeface="Arial"/>
                <a:cs typeface="Arial"/>
              </a:rPr>
              <a:t>name, </a:t>
            </a:r>
            <a:r>
              <a:rPr sz="1100" dirty="0">
                <a:latin typeface="Arial"/>
                <a:cs typeface="Arial"/>
              </a:rPr>
              <a:t>Last </a:t>
            </a:r>
            <a:r>
              <a:rPr sz="1100" spc="-5" dirty="0">
                <a:latin typeface="Arial"/>
                <a:cs typeface="Arial"/>
              </a:rPr>
              <a:t>Name, E-Mail, Telephone, password  </a:t>
            </a:r>
            <a:r>
              <a:rPr sz="1100" dirty="0">
                <a:latin typeface="Arial"/>
                <a:cs typeface="Arial"/>
              </a:rPr>
              <a:t>and </a:t>
            </a:r>
            <a:r>
              <a:rPr sz="1100" spc="-5" dirty="0">
                <a:latin typeface="Arial"/>
                <a:cs typeface="Arial"/>
              </a:rPr>
              <a:t>password confirm fields </a:t>
            </a:r>
            <a:r>
              <a:rPr sz="1100" dirty="0">
                <a:latin typeface="Arial"/>
                <a:cs typeface="Arial"/>
              </a:rPr>
              <a:t>from the </a:t>
            </a:r>
            <a:r>
              <a:rPr sz="1100" spc="-5" dirty="0">
                <a:latin typeface="Arial"/>
                <a:cs typeface="Arial"/>
              </a:rPr>
              <a:t>excel </a:t>
            </a:r>
            <a:r>
              <a:rPr sz="1100" dirty="0">
                <a:latin typeface="Arial"/>
                <a:cs typeface="Arial"/>
              </a:rPr>
              <a:t>sheet </a:t>
            </a:r>
            <a:r>
              <a:rPr sz="1100" spc="-5" dirty="0">
                <a:latin typeface="Arial"/>
                <a:cs typeface="Arial"/>
              </a:rPr>
              <a:t>(UserDetails.xls) using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TestNG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10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Select “I have read and agree </a:t>
            </a:r>
            <a:r>
              <a:rPr sz="1100" dirty="0">
                <a:latin typeface="Arial"/>
                <a:cs typeface="Arial"/>
              </a:rPr>
              <a:t>to the </a:t>
            </a:r>
            <a:r>
              <a:rPr sz="1100" spc="-10" dirty="0">
                <a:latin typeface="Arial"/>
                <a:cs typeface="Arial"/>
              </a:rPr>
              <a:t>Privacy </a:t>
            </a:r>
            <a:r>
              <a:rPr sz="1100" spc="-5" dirty="0">
                <a:latin typeface="Arial"/>
                <a:cs typeface="Arial"/>
              </a:rPr>
              <a:t>Policy” check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65"/>
              </a:lnSpc>
              <a:buAutoNum type="arabicPeriod"/>
              <a:tabLst>
                <a:tab pos="469900" algn="l"/>
              </a:tabLst>
            </a:pPr>
            <a:r>
              <a:rPr sz="1100" spc="-5" dirty="0">
                <a:latin typeface="Arial"/>
                <a:cs typeface="Arial"/>
              </a:rPr>
              <a:t>Click on “Continue”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>
              <a:latin typeface="Arial"/>
              <a:cs typeface="Arial"/>
            </a:endParaRPr>
          </a:p>
          <a:p>
            <a:pPr marL="469265" lvl="2" indent="-229235">
              <a:lnSpc>
                <a:spcPts val="1295"/>
              </a:lnSpc>
              <a:buAutoNum type="arabicPeriod"/>
              <a:tabLst>
                <a:tab pos="469900" algn="l"/>
              </a:tabLst>
            </a:pPr>
            <a:r>
              <a:rPr sz="1100" dirty="0">
                <a:latin typeface="Arial"/>
                <a:cs typeface="Arial"/>
              </a:rPr>
              <a:t>Verify the </a:t>
            </a:r>
            <a:r>
              <a:rPr sz="1100" spc="-5" dirty="0">
                <a:latin typeface="Arial"/>
                <a:cs typeface="Arial"/>
              </a:rPr>
              <a:t>acknowledgement message “Your Account Has Been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Created”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928484"/>
            <a:ext cx="4914265" cy="7378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94970" marR="5080" indent="-382905">
              <a:lnSpc>
                <a:spcPts val="1430"/>
              </a:lnSpc>
              <a:spcBef>
                <a:spcPts val="359"/>
              </a:spcBef>
            </a:pPr>
            <a:r>
              <a:rPr sz="1400" b="1" dirty="0">
                <a:latin typeface="Arial"/>
                <a:cs typeface="Arial"/>
              </a:rPr>
              <a:t>14.2 </a:t>
            </a:r>
            <a:r>
              <a:rPr sz="1200" b="1" spc="-5" dirty="0">
                <a:latin typeface="Arial"/>
                <a:cs typeface="Arial"/>
              </a:rPr>
              <a:t>Consider above flow </a:t>
            </a:r>
            <a:r>
              <a:rPr sz="1200" b="1" dirty="0">
                <a:latin typeface="Arial"/>
                <a:cs typeface="Arial"/>
              </a:rPr>
              <a:t>and </a:t>
            </a:r>
            <a:r>
              <a:rPr sz="1200" b="1" spc="-5" dirty="0">
                <a:latin typeface="Arial"/>
                <a:cs typeface="Arial"/>
              </a:rPr>
              <a:t>insert </a:t>
            </a:r>
            <a:r>
              <a:rPr sz="1200" b="1" dirty="0">
                <a:latin typeface="Arial"/>
                <a:cs typeface="Arial"/>
              </a:rPr>
              <a:t>data </a:t>
            </a:r>
            <a:r>
              <a:rPr sz="1200" b="1" spc="-5" dirty="0">
                <a:latin typeface="Arial"/>
                <a:cs typeface="Arial"/>
              </a:rPr>
              <a:t>into </a:t>
            </a:r>
            <a:r>
              <a:rPr sz="1200" b="1" dirty="0">
                <a:latin typeface="Arial"/>
                <a:cs typeface="Arial"/>
              </a:rPr>
              <a:t>the application </a:t>
            </a:r>
            <a:r>
              <a:rPr sz="1200" b="1" spc="-5" dirty="0">
                <a:latin typeface="Arial"/>
                <a:cs typeface="Arial"/>
              </a:rPr>
              <a:t>using  DataProvider annotation </a:t>
            </a:r>
            <a:r>
              <a:rPr sz="1200" b="1" dirty="0">
                <a:latin typeface="Arial"/>
                <a:cs typeface="Arial"/>
              </a:rPr>
              <a:t>in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TestNg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b="1" spc="-5" dirty="0">
                <a:latin typeface="Arial"/>
                <a:cs typeface="Arial"/>
              </a:rPr>
              <a:t>Note </a:t>
            </a:r>
            <a:r>
              <a:rPr sz="1100" b="1" dirty="0">
                <a:latin typeface="Arial"/>
                <a:cs typeface="Arial"/>
              </a:rPr>
              <a:t>: </a:t>
            </a:r>
            <a:r>
              <a:rPr sz="1100" b="1" spc="-5" dirty="0">
                <a:latin typeface="Arial"/>
                <a:cs typeface="Arial"/>
              </a:rPr>
              <a:t>Use @DataProvider(name= “UserDetails”)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annotation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566" y="1784857"/>
            <a:ext cx="5295265" cy="27940"/>
          </a:xfrm>
          <a:custGeom>
            <a:avLst/>
            <a:gdLst/>
            <a:ahLst/>
            <a:cxnLst/>
            <a:rect l="l" t="t" r="r" b="b"/>
            <a:pathLst>
              <a:path w="5295265" h="27939">
                <a:moveTo>
                  <a:pt x="5295265" y="0"/>
                </a:moveTo>
                <a:lnTo>
                  <a:pt x="0" y="0"/>
                </a:lnTo>
                <a:lnTo>
                  <a:pt x="0" y="27431"/>
                </a:lnTo>
                <a:lnTo>
                  <a:pt x="5295265" y="27431"/>
                </a:lnTo>
                <a:lnTo>
                  <a:pt x="5295265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7753" y="685647"/>
            <a:ext cx="5050155" cy="490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3655" marR="29591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216535" algn="ctr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Appendices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Arial"/>
                <a:cs typeface="Arial"/>
              </a:rPr>
              <a:t>Appendix A: Selenium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Standards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points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keep in</a:t>
            </a:r>
            <a:r>
              <a:rPr sz="1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mind: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75"/>
              </a:lnSpc>
              <a:spcBef>
                <a:spcPts val="525"/>
              </a:spcBef>
            </a:pPr>
            <a:r>
              <a:rPr sz="1000" spc="-5" dirty="0">
                <a:latin typeface="Arial"/>
                <a:cs typeface="Arial"/>
              </a:rPr>
              <a:t>Selenium standards help </a:t>
            </a:r>
            <a:r>
              <a:rPr sz="1000" spc="-10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reach the widest possible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audience.</a:t>
            </a:r>
            <a:endParaRPr sz="1000">
              <a:latin typeface="Arial"/>
              <a:cs typeface="Arial"/>
            </a:endParaRPr>
          </a:p>
          <a:p>
            <a:pPr marL="12700" marR="138430">
              <a:lnSpc>
                <a:spcPts val="1140"/>
              </a:lnSpc>
              <a:spcBef>
                <a:spcPts val="65"/>
              </a:spcBef>
            </a:pPr>
            <a:r>
              <a:rPr sz="1000" spc="-5" dirty="0">
                <a:latin typeface="Arial"/>
                <a:cs typeface="Arial"/>
              </a:rPr>
              <a:t>There are </a:t>
            </a:r>
            <a:r>
              <a:rPr sz="1000" dirty="0">
                <a:latin typeface="Arial"/>
                <a:cs typeface="Arial"/>
              </a:rPr>
              <a:t>many </a:t>
            </a:r>
            <a:r>
              <a:rPr sz="1000" spc="-5" dirty="0">
                <a:latin typeface="Arial"/>
                <a:cs typeface="Arial"/>
              </a:rPr>
              <a:t>technologies that are associated with HTML because </a:t>
            </a:r>
            <a:r>
              <a:rPr sz="1000" dirty="0">
                <a:latin typeface="Arial"/>
                <a:cs typeface="Arial"/>
              </a:rPr>
              <a:t>they </a:t>
            </a:r>
            <a:r>
              <a:rPr sz="1000" spc="-5" dirty="0">
                <a:latin typeface="Arial"/>
                <a:cs typeface="Arial"/>
              </a:rPr>
              <a:t>are </a:t>
            </a:r>
            <a:r>
              <a:rPr sz="1000" dirty="0">
                <a:latin typeface="Arial"/>
                <a:cs typeface="Arial"/>
              </a:rPr>
              <a:t>used on  </a:t>
            </a:r>
            <a:r>
              <a:rPr sz="1000" spc="-5" dirty="0">
                <a:latin typeface="Arial"/>
                <a:cs typeface="Arial"/>
              </a:rPr>
              <a:t>web pages or in conjunction with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HTML.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For each of the above, </a:t>
            </a:r>
            <a:r>
              <a:rPr sz="1000" dirty="0">
                <a:latin typeface="Arial"/>
                <a:cs typeface="Arial"/>
              </a:rPr>
              <a:t>please </a:t>
            </a:r>
            <a:r>
              <a:rPr sz="1000" spc="-5" dirty="0">
                <a:latin typeface="Arial"/>
                <a:cs typeface="Arial"/>
              </a:rPr>
              <a:t>follow coding conventions specified </a:t>
            </a:r>
            <a:r>
              <a:rPr sz="1000" spc="5" dirty="0">
                <a:latin typeface="Arial"/>
                <a:cs typeface="Arial"/>
              </a:rPr>
              <a:t>by </a:t>
            </a:r>
            <a:r>
              <a:rPr sz="1000" spc="-5" dirty="0">
                <a:latin typeface="Arial"/>
                <a:cs typeface="Arial"/>
              </a:rPr>
              <a:t>that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technology.</a:t>
            </a:r>
            <a:endParaRPr sz="1000">
              <a:latin typeface="Arial"/>
              <a:cs typeface="Arial"/>
            </a:endParaRPr>
          </a:p>
          <a:p>
            <a:pPr marL="12700" marR="158750">
              <a:lnSpc>
                <a:spcPts val="1150"/>
              </a:lnSpc>
              <a:spcBef>
                <a:spcPts val="620"/>
              </a:spcBef>
            </a:pPr>
            <a:r>
              <a:rPr sz="1000" dirty="0">
                <a:latin typeface="Arial"/>
                <a:cs typeface="Arial"/>
              </a:rPr>
              <a:t>Sometimes </a:t>
            </a:r>
            <a:r>
              <a:rPr sz="1000" spc="-15" dirty="0">
                <a:latin typeface="Arial"/>
                <a:cs typeface="Arial"/>
              </a:rPr>
              <a:t>you </a:t>
            </a:r>
            <a:r>
              <a:rPr sz="1000" spc="-5" dirty="0">
                <a:latin typeface="Arial"/>
                <a:cs typeface="Arial"/>
              </a:rPr>
              <a:t>are going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have to break rules and </a:t>
            </a:r>
            <a:r>
              <a:rPr sz="1000" dirty="0">
                <a:latin typeface="Arial"/>
                <a:cs typeface="Arial"/>
              </a:rPr>
              <a:t>use </a:t>
            </a:r>
            <a:r>
              <a:rPr sz="1000" spc="-5" dirty="0">
                <a:latin typeface="Arial"/>
                <a:cs typeface="Arial"/>
              </a:rPr>
              <a:t>non-standard syntax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good  reason. </a:t>
            </a:r>
            <a:r>
              <a:rPr sz="1000" dirty="0">
                <a:latin typeface="Arial"/>
                <a:cs typeface="Arial"/>
              </a:rPr>
              <a:t>Try </a:t>
            </a:r>
            <a:r>
              <a:rPr sz="1000" spc="-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keep </a:t>
            </a:r>
            <a:r>
              <a:rPr sz="1000" spc="-5" dirty="0">
                <a:latin typeface="Arial"/>
                <a:cs typeface="Arial"/>
              </a:rPr>
              <a:t>this to 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How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follow Selenium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standards: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See the </a:t>
            </a:r>
            <a:r>
              <a:rPr sz="1000" spc="10" dirty="0">
                <a:latin typeface="Arial"/>
                <a:cs typeface="Arial"/>
              </a:rPr>
              <a:t>W3C </a:t>
            </a:r>
            <a:r>
              <a:rPr sz="1000" spc="-5" dirty="0">
                <a:latin typeface="Arial"/>
                <a:cs typeface="Arial"/>
              </a:rPr>
              <a:t>site </a:t>
            </a:r>
            <a:r>
              <a:rPr sz="1000" dirty="0">
                <a:latin typeface="Arial"/>
                <a:cs typeface="Arial"/>
              </a:rPr>
              <a:t>for more </a:t>
            </a:r>
            <a:r>
              <a:rPr sz="1000" spc="-5" dirty="0">
                <a:latin typeface="Arial"/>
                <a:cs typeface="Arial"/>
              </a:rPr>
              <a:t>information on locator types and keyword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statements.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  <a:spcBef>
                <a:spcPts val="63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5" dirty="0">
                <a:latin typeface="Arial"/>
                <a:cs typeface="Arial"/>
              </a:rPr>
              <a:t>important thing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remember is </a:t>
            </a:r>
            <a:r>
              <a:rPr sz="1000" spc="-10" dirty="0">
                <a:latin typeface="Arial"/>
                <a:cs typeface="Arial"/>
              </a:rPr>
              <a:t>that </a:t>
            </a:r>
            <a:r>
              <a:rPr sz="1000" spc="-5" dirty="0">
                <a:latin typeface="Arial"/>
                <a:cs typeface="Arial"/>
              </a:rPr>
              <a:t>proper keywords are essential to assist validation  software in checking </a:t>
            </a:r>
            <a:r>
              <a:rPr sz="1000" spc="-10" dirty="0">
                <a:latin typeface="Arial"/>
                <a:cs typeface="Arial"/>
              </a:rPr>
              <a:t>your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document.</a:t>
            </a:r>
            <a:endParaRPr sz="1000">
              <a:latin typeface="Arial"/>
              <a:cs typeface="Arial"/>
            </a:endParaRPr>
          </a:p>
          <a:p>
            <a:pPr marL="12700" marR="1938655">
              <a:lnSpc>
                <a:spcPts val="1750"/>
              </a:lnSpc>
              <a:spcBef>
                <a:spcPts val="110"/>
              </a:spcBef>
            </a:pPr>
            <a:r>
              <a:rPr sz="1000" spc="-5" dirty="0">
                <a:latin typeface="Arial"/>
                <a:cs typeface="Arial"/>
              </a:rPr>
              <a:t>Use Selenium IDE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5" dirty="0">
                <a:latin typeface="Arial"/>
                <a:cs typeface="Arial"/>
              </a:rPr>
              <a:t>find the locators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 elements.  Refer to </a:t>
            </a:r>
            <a:r>
              <a:rPr sz="1000" spc="10" dirty="0">
                <a:latin typeface="Arial"/>
                <a:cs typeface="Arial"/>
              </a:rPr>
              <a:t>W3C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technical and syntax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information.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00" spc="-5" dirty="0">
                <a:latin typeface="Arial"/>
                <a:cs typeface="Arial"/>
              </a:rPr>
              <a:t>Always </a:t>
            </a:r>
            <a:r>
              <a:rPr sz="1000" dirty="0">
                <a:latin typeface="Arial"/>
                <a:cs typeface="Arial"/>
              </a:rPr>
              <a:t>use </a:t>
            </a:r>
            <a:r>
              <a:rPr sz="1000" spc="-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comments </a:t>
            </a:r>
            <a:r>
              <a:rPr sz="1000" spc="-5" dirty="0">
                <a:latin typeface="Arial"/>
                <a:cs typeface="Arial"/>
              </a:rPr>
              <a:t>with the codes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proper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understanding.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566" y="1784857"/>
            <a:ext cx="5295265" cy="27940"/>
          </a:xfrm>
          <a:custGeom>
            <a:avLst/>
            <a:gdLst/>
            <a:ahLst/>
            <a:cxnLst/>
            <a:rect l="l" t="t" r="r" b="b"/>
            <a:pathLst>
              <a:path w="5295265" h="27939">
                <a:moveTo>
                  <a:pt x="5295265" y="0"/>
                </a:moveTo>
                <a:lnTo>
                  <a:pt x="0" y="0"/>
                </a:lnTo>
                <a:lnTo>
                  <a:pt x="0" y="27431"/>
                </a:lnTo>
                <a:lnTo>
                  <a:pt x="5295265" y="27431"/>
                </a:lnTo>
                <a:lnTo>
                  <a:pt x="5295265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685647"/>
            <a:ext cx="5513070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0855" marR="30226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26695" algn="ctr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Getting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Started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Overview</a:t>
            </a:r>
            <a:endParaRPr sz="1200">
              <a:latin typeface="Arial"/>
              <a:cs typeface="Arial"/>
            </a:endParaRPr>
          </a:p>
          <a:p>
            <a:pPr marL="469265" marR="5080" algn="just">
              <a:lnSpc>
                <a:spcPts val="1150"/>
              </a:lnSpc>
              <a:spcBef>
                <a:spcPts val="625"/>
              </a:spcBef>
            </a:pPr>
            <a:r>
              <a:rPr sz="1000" spc="-5" dirty="0">
                <a:latin typeface="Arial"/>
                <a:cs typeface="Arial"/>
              </a:rPr>
              <a:t>This lab book is a guided tour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learning </a:t>
            </a:r>
            <a:r>
              <a:rPr sz="1000" dirty="0">
                <a:latin typeface="Arial"/>
                <a:cs typeface="Arial"/>
              </a:rPr>
              <a:t>Test </a:t>
            </a:r>
            <a:r>
              <a:rPr sz="1000" spc="-5" dirty="0">
                <a:latin typeface="Arial"/>
                <a:cs typeface="Arial"/>
              </a:rPr>
              <a:t>Automation &amp; Advanced </a:t>
            </a:r>
            <a:r>
              <a:rPr sz="1000" dirty="0">
                <a:latin typeface="Arial"/>
                <a:cs typeface="Arial"/>
              </a:rPr>
              <a:t>Selenium. </a:t>
            </a:r>
            <a:r>
              <a:rPr sz="1000" spc="-5" dirty="0">
                <a:latin typeface="Arial"/>
                <a:cs typeface="Arial"/>
              </a:rPr>
              <a:t>It  comprises solved examples </a:t>
            </a:r>
            <a:r>
              <a:rPr sz="1000" spc="-10" dirty="0">
                <a:latin typeface="Arial"/>
                <a:cs typeface="Arial"/>
              </a:rPr>
              <a:t>and </a:t>
            </a:r>
            <a:r>
              <a:rPr sz="1000" spc="-5" dirty="0">
                <a:latin typeface="Arial"/>
                <a:cs typeface="Arial"/>
              </a:rPr>
              <a:t>‘To </a:t>
            </a:r>
            <a:r>
              <a:rPr sz="1000" spc="-10" dirty="0">
                <a:latin typeface="Arial"/>
                <a:cs typeface="Arial"/>
              </a:rPr>
              <a:t>Do’ </a:t>
            </a:r>
            <a:r>
              <a:rPr sz="1000" spc="-5" dirty="0">
                <a:latin typeface="Arial"/>
                <a:cs typeface="Arial"/>
              </a:rPr>
              <a:t>assignments. Follow the steps provided </a:t>
            </a:r>
            <a:r>
              <a:rPr sz="1000" spc="-1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the  solved examples and work </a:t>
            </a:r>
            <a:r>
              <a:rPr sz="1000" spc="-10" dirty="0">
                <a:latin typeface="Arial"/>
                <a:cs typeface="Arial"/>
              </a:rPr>
              <a:t>out </a:t>
            </a:r>
            <a:r>
              <a:rPr sz="1000" spc="-5" dirty="0">
                <a:latin typeface="Arial"/>
                <a:cs typeface="Arial"/>
              </a:rPr>
              <a:t>the ‘To </a:t>
            </a:r>
            <a:r>
              <a:rPr sz="1000" spc="-10" dirty="0">
                <a:latin typeface="Arial"/>
                <a:cs typeface="Arial"/>
              </a:rPr>
              <a:t>Do’ </a:t>
            </a:r>
            <a:r>
              <a:rPr sz="1000" spc="-5" dirty="0">
                <a:latin typeface="Arial"/>
                <a:cs typeface="Arial"/>
              </a:rPr>
              <a:t>assignments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given.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b="1" spc="-5" dirty="0">
                <a:latin typeface="Arial"/>
                <a:cs typeface="Arial"/>
              </a:rPr>
              <a:t>Setup </a:t>
            </a:r>
            <a:r>
              <a:rPr sz="1200" b="1" dirty="0">
                <a:latin typeface="Arial"/>
                <a:cs typeface="Arial"/>
              </a:rPr>
              <a:t>Checklist </a:t>
            </a:r>
            <a:r>
              <a:rPr sz="1200" b="1" spc="-5" dirty="0">
                <a:latin typeface="Arial"/>
                <a:cs typeface="Arial"/>
              </a:rPr>
              <a:t>for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Selenium</a:t>
            </a:r>
            <a:endParaRPr sz="1200">
              <a:latin typeface="Arial"/>
              <a:cs typeface="Arial"/>
            </a:endParaRPr>
          </a:p>
          <a:p>
            <a:pPr marL="469265" algn="just">
              <a:lnSpc>
                <a:spcPct val="100000"/>
              </a:lnSpc>
              <a:spcBef>
                <a:spcPts val="550"/>
              </a:spcBef>
            </a:pPr>
            <a:r>
              <a:rPr sz="1000" spc="-5" dirty="0">
                <a:latin typeface="Arial"/>
                <a:cs typeface="Arial"/>
              </a:rPr>
              <a:t>Here </a:t>
            </a:r>
            <a:r>
              <a:rPr sz="1000" spc="-10" dirty="0">
                <a:latin typeface="Arial"/>
                <a:cs typeface="Arial"/>
              </a:rPr>
              <a:t>is </a:t>
            </a:r>
            <a:r>
              <a:rPr sz="1000" spc="-5" dirty="0">
                <a:latin typeface="Arial"/>
                <a:cs typeface="Arial"/>
              </a:rPr>
              <a:t>what is expected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your </a:t>
            </a:r>
            <a:r>
              <a:rPr sz="1000" spc="-5" dirty="0">
                <a:latin typeface="Arial"/>
                <a:cs typeface="Arial"/>
              </a:rPr>
              <a:t>machine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5" dirty="0">
                <a:latin typeface="Arial"/>
                <a:cs typeface="Arial"/>
              </a:rPr>
              <a:t>order </a:t>
            </a:r>
            <a:r>
              <a:rPr sz="1000" dirty="0">
                <a:latin typeface="Arial"/>
                <a:cs typeface="Arial"/>
              </a:rPr>
              <a:t>for </a:t>
            </a:r>
            <a:r>
              <a:rPr sz="1000" spc="-5" dirty="0">
                <a:latin typeface="Arial"/>
                <a:cs typeface="Arial"/>
              </a:rPr>
              <a:t>the lab to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work.</a:t>
            </a:r>
            <a:endParaRPr sz="1000">
              <a:latin typeface="Arial"/>
              <a:cs typeface="Arial"/>
            </a:endParaRPr>
          </a:p>
          <a:p>
            <a:pPr marL="697865">
              <a:lnSpc>
                <a:spcPct val="100000"/>
              </a:lnSpc>
              <a:spcBef>
                <a:spcPts val="540"/>
              </a:spcBef>
            </a:pPr>
            <a:r>
              <a:rPr sz="1000" b="1" spc="-5" dirty="0">
                <a:latin typeface="Arial"/>
                <a:cs typeface="Arial"/>
              </a:rPr>
              <a:t>Minimum System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Requirements</a:t>
            </a:r>
            <a:endParaRPr sz="1000">
              <a:latin typeface="Arial"/>
              <a:cs typeface="Arial"/>
            </a:endParaRPr>
          </a:p>
          <a:p>
            <a:pPr marL="1155065" indent="-22923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Intel Pentium 90 or higher (P166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recommended)</a:t>
            </a:r>
            <a:endParaRPr sz="1000">
              <a:latin typeface="Arial"/>
              <a:cs typeface="Arial"/>
            </a:endParaRPr>
          </a:p>
          <a:p>
            <a:pPr marL="115506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Microsoft </a:t>
            </a:r>
            <a:r>
              <a:rPr sz="1000" dirty="0">
                <a:latin typeface="Arial"/>
                <a:cs typeface="Arial"/>
              </a:rPr>
              <a:t>Windows </a:t>
            </a:r>
            <a:r>
              <a:rPr sz="1000" spc="-5" dirty="0">
                <a:latin typeface="Arial"/>
                <a:cs typeface="Arial"/>
              </a:rPr>
              <a:t>95, 98, or NT 4.0, </a:t>
            </a:r>
            <a:r>
              <a:rPr sz="1000" dirty="0">
                <a:latin typeface="Arial"/>
                <a:cs typeface="Arial"/>
              </a:rPr>
              <a:t>2k,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XP.</a:t>
            </a:r>
            <a:endParaRPr sz="1000">
              <a:latin typeface="Arial"/>
              <a:cs typeface="Arial"/>
            </a:endParaRPr>
          </a:p>
          <a:p>
            <a:pPr marL="1155065" indent="-22923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Memory: 512MB 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RAM</a:t>
            </a:r>
            <a:endParaRPr sz="1000">
              <a:latin typeface="Arial"/>
              <a:cs typeface="Arial"/>
            </a:endParaRPr>
          </a:p>
          <a:p>
            <a:pPr marL="1155065" indent="-22923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Internet Explorer 6.0 or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higher</a:t>
            </a:r>
            <a:endParaRPr sz="1000">
              <a:latin typeface="Arial"/>
              <a:cs typeface="Arial"/>
            </a:endParaRPr>
          </a:p>
          <a:p>
            <a:pPr marL="1155065" indent="-22923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1155065" algn="l"/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Mozilla Firefox( Add-ons: Firebug, Firepath, Selenium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IDE)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ymbol"/>
              <a:buChar char=""/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Instructions</a:t>
            </a:r>
            <a:endParaRPr sz="1200">
              <a:latin typeface="Arial"/>
              <a:cs typeface="Arial"/>
            </a:endParaRPr>
          </a:p>
          <a:p>
            <a:pPr marL="1155065" marR="10160" indent="-228600" algn="just">
              <a:lnSpc>
                <a:spcPts val="1140"/>
              </a:lnSpc>
              <a:spcBef>
                <a:spcPts val="110"/>
              </a:spcBef>
              <a:buFont typeface="Symbol"/>
              <a:buChar char=""/>
              <a:tabLst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For all coding standards </a:t>
            </a:r>
            <a:r>
              <a:rPr sz="1000" dirty="0">
                <a:latin typeface="Arial"/>
                <a:cs typeface="Arial"/>
              </a:rPr>
              <a:t>refer </a:t>
            </a:r>
            <a:r>
              <a:rPr sz="1000" spc="-5" dirty="0">
                <a:latin typeface="Arial"/>
                <a:cs typeface="Arial"/>
              </a:rPr>
              <a:t>Appendix A. All lab assignments should refer  coding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standards.</a:t>
            </a:r>
            <a:endParaRPr sz="1000">
              <a:latin typeface="Arial"/>
              <a:cs typeface="Arial"/>
            </a:endParaRPr>
          </a:p>
          <a:p>
            <a:pPr marL="1155065" marR="10795" indent="-228600" algn="just">
              <a:lnSpc>
                <a:spcPts val="1150"/>
              </a:lnSpc>
              <a:spcBef>
                <a:spcPts val="75"/>
              </a:spcBef>
              <a:buFont typeface="Symbol"/>
              <a:buChar char=""/>
              <a:tabLst>
                <a:tab pos="1155700" algn="l"/>
              </a:tabLst>
            </a:pPr>
            <a:r>
              <a:rPr sz="1000" spc="-5" dirty="0">
                <a:latin typeface="Arial"/>
                <a:cs typeface="Arial"/>
              </a:rPr>
              <a:t>Create a directory </a:t>
            </a:r>
            <a:r>
              <a:rPr sz="1000" dirty="0">
                <a:latin typeface="Arial"/>
                <a:cs typeface="Arial"/>
              </a:rPr>
              <a:t>by </a:t>
            </a:r>
            <a:r>
              <a:rPr sz="1000" spc="-10" dirty="0">
                <a:latin typeface="Arial"/>
                <a:cs typeface="Arial"/>
              </a:rPr>
              <a:t>your </a:t>
            </a:r>
            <a:r>
              <a:rPr sz="1000" dirty="0">
                <a:latin typeface="Arial"/>
                <a:cs typeface="Arial"/>
              </a:rPr>
              <a:t>name </a:t>
            </a:r>
            <a:r>
              <a:rPr sz="1000" spc="-5" dirty="0">
                <a:latin typeface="Arial"/>
                <a:cs typeface="Arial"/>
              </a:rPr>
              <a:t>in drive &lt;drive&gt;. In this directory, create a  subdirectory Selenium_Assign. For each lab exercise create a directory as  lab &lt;lab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number&gt;.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1: Example (Basic Selenium IDE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Flow)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202433"/>
          <a:ext cx="5167630" cy="687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24485" marR="444500" indent="-228600">
                        <a:lnSpc>
                          <a:spcPts val="115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 the process of automation testing of 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 on  Selenium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21310" indent="-226060">
                        <a:lnSpc>
                          <a:spcPts val="1125"/>
                        </a:lnSpc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manage document spacing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525206" y="3066351"/>
            <a:ext cx="2807335" cy="2630170"/>
            <a:chOff x="1525206" y="3066351"/>
            <a:chExt cx="2807335" cy="2630170"/>
          </a:xfrm>
        </p:grpSpPr>
        <p:sp>
          <p:nvSpPr>
            <p:cNvPr id="7" name="object 7"/>
            <p:cNvSpPr/>
            <p:nvPr/>
          </p:nvSpPr>
          <p:spPr>
            <a:xfrm>
              <a:off x="1536065" y="3077210"/>
              <a:ext cx="2787015" cy="2609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9969" y="3071114"/>
              <a:ext cx="2797810" cy="2620645"/>
            </a:xfrm>
            <a:custGeom>
              <a:avLst/>
              <a:gdLst/>
              <a:ahLst/>
              <a:cxnLst/>
              <a:rect l="l" t="t" r="r" b="b"/>
              <a:pathLst>
                <a:path w="2797810" h="2620645">
                  <a:moveTo>
                    <a:pt x="0" y="2620517"/>
                  </a:moveTo>
                  <a:lnTo>
                    <a:pt x="2797556" y="2620517"/>
                  </a:lnTo>
                  <a:lnTo>
                    <a:pt x="2797556" y="0"/>
                  </a:lnTo>
                  <a:lnTo>
                    <a:pt x="0" y="0"/>
                  </a:lnTo>
                  <a:lnTo>
                    <a:pt x="0" y="26205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27111" y="5793676"/>
            <a:ext cx="2351405" cy="2763520"/>
            <a:chOff x="1527111" y="5793676"/>
            <a:chExt cx="2351405" cy="2763520"/>
          </a:xfrm>
        </p:grpSpPr>
        <p:sp>
          <p:nvSpPr>
            <p:cNvPr id="10" name="object 10"/>
            <p:cNvSpPr/>
            <p:nvPr/>
          </p:nvSpPr>
          <p:spPr>
            <a:xfrm>
              <a:off x="1537970" y="5804535"/>
              <a:ext cx="2326005" cy="274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1874" y="5798439"/>
              <a:ext cx="2336800" cy="2753995"/>
            </a:xfrm>
            <a:custGeom>
              <a:avLst/>
              <a:gdLst/>
              <a:ahLst/>
              <a:cxnLst/>
              <a:rect l="l" t="t" r="r" b="b"/>
              <a:pathLst>
                <a:path w="2336800" h="2753995">
                  <a:moveTo>
                    <a:pt x="0" y="2753868"/>
                  </a:moveTo>
                  <a:lnTo>
                    <a:pt x="2336673" y="2753868"/>
                  </a:lnTo>
                  <a:lnTo>
                    <a:pt x="2336673" y="0"/>
                  </a:lnTo>
                  <a:lnTo>
                    <a:pt x="0" y="0"/>
                  </a:lnTo>
                  <a:lnTo>
                    <a:pt x="0" y="27538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5375" y="6187440"/>
              <a:ext cx="228600" cy="215265"/>
            </a:xfrm>
            <a:custGeom>
              <a:avLst/>
              <a:gdLst/>
              <a:ahLst/>
              <a:cxnLst/>
              <a:rect l="l" t="t" r="r" b="b"/>
              <a:pathLst>
                <a:path w="228600" h="215264">
                  <a:moveTo>
                    <a:pt x="114300" y="0"/>
                  </a:moveTo>
                  <a:lnTo>
                    <a:pt x="69812" y="8449"/>
                  </a:lnTo>
                  <a:lnTo>
                    <a:pt x="33480" y="31496"/>
                  </a:lnTo>
                  <a:lnTo>
                    <a:pt x="8983" y="65686"/>
                  </a:lnTo>
                  <a:lnTo>
                    <a:pt x="0" y="107569"/>
                  </a:lnTo>
                  <a:lnTo>
                    <a:pt x="8983" y="149524"/>
                  </a:lnTo>
                  <a:lnTo>
                    <a:pt x="33480" y="183753"/>
                  </a:lnTo>
                  <a:lnTo>
                    <a:pt x="69812" y="206813"/>
                  </a:lnTo>
                  <a:lnTo>
                    <a:pt x="114300" y="215264"/>
                  </a:lnTo>
                  <a:lnTo>
                    <a:pt x="158787" y="206813"/>
                  </a:lnTo>
                  <a:lnTo>
                    <a:pt x="195119" y="183753"/>
                  </a:lnTo>
                  <a:lnTo>
                    <a:pt x="219616" y="149524"/>
                  </a:lnTo>
                  <a:lnTo>
                    <a:pt x="228600" y="107569"/>
                  </a:lnTo>
                  <a:lnTo>
                    <a:pt x="219616" y="65686"/>
                  </a:lnTo>
                  <a:lnTo>
                    <a:pt x="195119" y="31496"/>
                  </a:lnTo>
                  <a:lnTo>
                    <a:pt x="158787" y="8449"/>
                  </a:lnTo>
                  <a:lnTo>
                    <a:pt x="11430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79416" y="4044822"/>
            <a:ext cx="239458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latin typeface="Arial"/>
                <a:cs typeface="Arial"/>
              </a:rPr>
              <a:t>Go to the </a:t>
            </a:r>
            <a:r>
              <a:rPr sz="1400" spc="-5" dirty="0">
                <a:latin typeface="Arial"/>
                <a:cs typeface="Arial"/>
              </a:rPr>
              <a:t>Web Page for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which  you want </a:t>
            </a:r>
            <a:r>
              <a:rPr sz="1400" dirty="0">
                <a:latin typeface="Arial"/>
                <a:cs typeface="Arial"/>
              </a:rPr>
              <a:t>to carry out 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4669916" y="7059548"/>
            <a:ext cx="1885314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94385" marR="5080" indent="-782320">
              <a:lnSpc>
                <a:spcPts val="161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Hit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record button </a:t>
            </a:r>
            <a:r>
              <a:rPr sz="1400" dirty="0">
                <a:latin typeface="Arial"/>
                <a:cs typeface="Arial"/>
              </a:rPr>
              <a:t>on  </a:t>
            </a:r>
            <a:r>
              <a:rPr sz="1400" spc="-5" dirty="0">
                <a:latin typeface="Arial"/>
                <a:cs typeface="Arial"/>
              </a:rPr>
              <a:t>IDE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Demo: </a:t>
            </a:r>
            <a:r>
              <a:rPr sz="1400" b="1" dirty="0">
                <a:latin typeface="Arial"/>
                <a:cs typeface="Arial"/>
              </a:rPr>
              <a:t>Example </a:t>
            </a:r>
            <a:r>
              <a:rPr sz="1400" b="1" spc="-5" dirty="0">
                <a:latin typeface="Arial"/>
                <a:cs typeface="Arial"/>
              </a:rPr>
              <a:t>(Selenium IDE)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(Cont.)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3936" y="2219896"/>
            <a:ext cx="2915920" cy="2899410"/>
            <a:chOff x="1523936" y="2219896"/>
            <a:chExt cx="2915920" cy="2899410"/>
          </a:xfrm>
        </p:grpSpPr>
        <p:sp>
          <p:nvSpPr>
            <p:cNvPr id="6" name="object 6"/>
            <p:cNvSpPr/>
            <p:nvPr/>
          </p:nvSpPr>
          <p:spPr>
            <a:xfrm>
              <a:off x="1534795" y="2230754"/>
              <a:ext cx="2895600" cy="28790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8699" y="2224658"/>
              <a:ext cx="2906395" cy="2889885"/>
            </a:xfrm>
            <a:custGeom>
              <a:avLst/>
              <a:gdLst/>
              <a:ahLst/>
              <a:cxnLst/>
              <a:rect l="l" t="t" r="r" b="b"/>
              <a:pathLst>
                <a:path w="2906395" h="2889885">
                  <a:moveTo>
                    <a:pt x="0" y="2889758"/>
                  </a:moveTo>
                  <a:lnTo>
                    <a:pt x="2906141" y="2889758"/>
                  </a:lnTo>
                  <a:lnTo>
                    <a:pt x="2906141" y="0"/>
                  </a:lnTo>
                  <a:lnTo>
                    <a:pt x="0" y="0"/>
                  </a:lnTo>
                  <a:lnTo>
                    <a:pt x="0" y="28897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76336" y="5503481"/>
            <a:ext cx="2584450" cy="2907665"/>
            <a:chOff x="1676336" y="5503481"/>
            <a:chExt cx="2584450" cy="2907665"/>
          </a:xfrm>
        </p:grpSpPr>
        <p:sp>
          <p:nvSpPr>
            <p:cNvPr id="9" name="object 9"/>
            <p:cNvSpPr/>
            <p:nvPr/>
          </p:nvSpPr>
          <p:spPr>
            <a:xfrm>
              <a:off x="1687194" y="5514340"/>
              <a:ext cx="2564130" cy="2887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81098" y="5508244"/>
              <a:ext cx="2574925" cy="2898140"/>
            </a:xfrm>
            <a:custGeom>
              <a:avLst/>
              <a:gdLst/>
              <a:ahLst/>
              <a:cxnLst/>
              <a:rect l="l" t="t" r="r" b="b"/>
              <a:pathLst>
                <a:path w="2574925" h="2898140">
                  <a:moveTo>
                    <a:pt x="0" y="2898012"/>
                  </a:moveTo>
                  <a:lnTo>
                    <a:pt x="2574798" y="2898012"/>
                  </a:lnTo>
                  <a:lnTo>
                    <a:pt x="2574798" y="0"/>
                  </a:lnTo>
                  <a:lnTo>
                    <a:pt x="0" y="0"/>
                  </a:lnTo>
                  <a:lnTo>
                    <a:pt x="0" y="28980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2880" y="3770502"/>
            <a:ext cx="1742439" cy="4451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04470" marR="5080" indent="-192405">
              <a:lnSpc>
                <a:spcPts val="162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Enter </a:t>
            </a:r>
            <a:r>
              <a:rPr sz="1400" spc="-5" dirty="0">
                <a:latin typeface="Arial"/>
                <a:cs typeface="Arial"/>
              </a:rPr>
              <a:t>the text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Web  </a:t>
            </a:r>
            <a:r>
              <a:rPr sz="1400" dirty="0">
                <a:latin typeface="Arial"/>
                <a:cs typeface="Arial"/>
              </a:rPr>
              <a:t>Page and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submit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4813172" y="6247257"/>
            <a:ext cx="2566670" cy="4451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620"/>
              </a:lnSpc>
              <a:spcBef>
                <a:spcPts val="204"/>
              </a:spcBef>
            </a:pPr>
            <a:r>
              <a:rPr sz="1400" spc="-5" dirty="0">
                <a:latin typeface="Arial"/>
                <a:cs typeface="Arial"/>
              </a:rPr>
              <a:t>IDE </a:t>
            </a:r>
            <a:r>
              <a:rPr sz="1400" dirty="0">
                <a:latin typeface="Arial"/>
                <a:cs typeface="Arial"/>
              </a:rPr>
              <a:t>should be updated, </a:t>
            </a:r>
            <a:r>
              <a:rPr sz="1400" spc="-5" dirty="0">
                <a:latin typeface="Arial"/>
                <a:cs typeface="Arial"/>
              </a:rPr>
              <a:t>stop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 </a:t>
            </a:r>
            <a:r>
              <a:rPr sz="1400" spc="-5" dirty="0">
                <a:latin typeface="Arial"/>
                <a:cs typeface="Arial"/>
              </a:rPr>
              <a:t>recorder </a:t>
            </a:r>
            <a:r>
              <a:rPr sz="1400" dirty="0">
                <a:latin typeface="Arial"/>
                <a:cs typeface="Arial"/>
              </a:rPr>
              <a:t>and add </a:t>
            </a:r>
            <a:r>
              <a:rPr sz="1400" spc="-5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assertions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Demo: </a:t>
            </a:r>
            <a:r>
              <a:rPr sz="1400" b="1" dirty="0">
                <a:latin typeface="Arial"/>
                <a:cs typeface="Arial"/>
              </a:rPr>
              <a:t>Example </a:t>
            </a:r>
            <a:r>
              <a:rPr sz="1400" b="1" spc="-5" dirty="0">
                <a:latin typeface="Arial"/>
                <a:cs typeface="Arial"/>
              </a:rPr>
              <a:t>(Selenium IDE)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(Cont.)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44891" y="2215451"/>
            <a:ext cx="3577590" cy="3058795"/>
            <a:chOff x="1544891" y="2215451"/>
            <a:chExt cx="3577590" cy="3058795"/>
          </a:xfrm>
        </p:grpSpPr>
        <p:sp>
          <p:nvSpPr>
            <p:cNvPr id="6" name="object 6"/>
            <p:cNvSpPr/>
            <p:nvPr/>
          </p:nvSpPr>
          <p:spPr>
            <a:xfrm>
              <a:off x="1555749" y="2226310"/>
              <a:ext cx="3557270" cy="3038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9653" y="2220214"/>
              <a:ext cx="3568065" cy="3049270"/>
            </a:xfrm>
            <a:custGeom>
              <a:avLst/>
              <a:gdLst/>
              <a:ahLst/>
              <a:cxnLst/>
              <a:rect l="l" t="t" r="r" b="b"/>
              <a:pathLst>
                <a:path w="3568065" h="3049270">
                  <a:moveTo>
                    <a:pt x="0" y="3049016"/>
                  </a:moveTo>
                  <a:lnTo>
                    <a:pt x="3567938" y="3049016"/>
                  </a:lnTo>
                  <a:lnTo>
                    <a:pt x="3567938" y="0"/>
                  </a:lnTo>
                  <a:lnTo>
                    <a:pt x="0" y="0"/>
                  </a:lnTo>
                  <a:lnTo>
                    <a:pt x="0" y="30490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77961" y="5405691"/>
            <a:ext cx="2601595" cy="3220720"/>
            <a:chOff x="1977961" y="5405691"/>
            <a:chExt cx="2601595" cy="3220720"/>
          </a:xfrm>
        </p:grpSpPr>
        <p:sp>
          <p:nvSpPr>
            <p:cNvPr id="9" name="object 9"/>
            <p:cNvSpPr/>
            <p:nvPr/>
          </p:nvSpPr>
          <p:spPr>
            <a:xfrm>
              <a:off x="1988819" y="5416549"/>
              <a:ext cx="2581275" cy="3200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2723" y="5410453"/>
              <a:ext cx="2592070" cy="3211195"/>
            </a:xfrm>
            <a:custGeom>
              <a:avLst/>
              <a:gdLst/>
              <a:ahLst/>
              <a:cxnLst/>
              <a:rect l="l" t="t" r="r" b="b"/>
              <a:pathLst>
                <a:path w="2592070" h="3211195">
                  <a:moveTo>
                    <a:pt x="0" y="3211068"/>
                  </a:moveTo>
                  <a:lnTo>
                    <a:pt x="2591943" y="3211068"/>
                  </a:lnTo>
                  <a:lnTo>
                    <a:pt x="2591943" y="0"/>
                  </a:lnTo>
                  <a:lnTo>
                    <a:pt x="0" y="0"/>
                  </a:lnTo>
                  <a:lnTo>
                    <a:pt x="0" y="32110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8825" y="6015608"/>
              <a:ext cx="1327150" cy="477520"/>
            </a:xfrm>
            <a:custGeom>
              <a:avLst/>
              <a:gdLst/>
              <a:ahLst/>
              <a:cxnLst/>
              <a:rect l="l" t="t" r="r" b="b"/>
              <a:pathLst>
                <a:path w="1327150" h="477520">
                  <a:moveTo>
                    <a:pt x="54248" y="30401"/>
                  </a:moveTo>
                  <a:lnTo>
                    <a:pt x="35824" y="34194"/>
                  </a:lnTo>
                  <a:lnTo>
                    <a:pt x="48262" y="48430"/>
                  </a:lnTo>
                  <a:lnTo>
                    <a:pt x="1320546" y="477392"/>
                  </a:lnTo>
                  <a:lnTo>
                    <a:pt x="1326641" y="459358"/>
                  </a:lnTo>
                  <a:lnTo>
                    <a:pt x="54248" y="30401"/>
                  </a:lnTo>
                  <a:close/>
                </a:path>
                <a:path w="1327150" h="477520">
                  <a:moveTo>
                    <a:pt x="107568" y="0"/>
                  </a:moveTo>
                  <a:lnTo>
                    <a:pt x="0" y="22098"/>
                  </a:lnTo>
                  <a:lnTo>
                    <a:pt x="72262" y="104901"/>
                  </a:lnTo>
                  <a:lnTo>
                    <a:pt x="78231" y="105282"/>
                  </a:lnTo>
                  <a:lnTo>
                    <a:pt x="82296" y="101853"/>
                  </a:lnTo>
                  <a:lnTo>
                    <a:pt x="86232" y="98425"/>
                  </a:lnTo>
                  <a:lnTo>
                    <a:pt x="86613" y="92328"/>
                  </a:lnTo>
                  <a:lnTo>
                    <a:pt x="48262" y="48430"/>
                  </a:lnTo>
                  <a:lnTo>
                    <a:pt x="14986" y="37211"/>
                  </a:lnTo>
                  <a:lnTo>
                    <a:pt x="20955" y="19176"/>
                  </a:lnTo>
                  <a:lnTo>
                    <a:pt x="108902" y="19176"/>
                  </a:lnTo>
                  <a:lnTo>
                    <a:pt x="111506" y="18668"/>
                  </a:lnTo>
                  <a:lnTo>
                    <a:pt x="114807" y="13588"/>
                  </a:lnTo>
                  <a:lnTo>
                    <a:pt x="113665" y="8508"/>
                  </a:lnTo>
                  <a:lnTo>
                    <a:pt x="112649" y="3301"/>
                  </a:lnTo>
                  <a:lnTo>
                    <a:pt x="107568" y="0"/>
                  </a:lnTo>
                  <a:close/>
                </a:path>
                <a:path w="1327150" h="477520">
                  <a:moveTo>
                    <a:pt x="20955" y="19176"/>
                  </a:moveTo>
                  <a:lnTo>
                    <a:pt x="14986" y="37211"/>
                  </a:lnTo>
                  <a:lnTo>
                    <a:pt x="48262" y="48430"/>
                  </a:lnTo>
                  <a:lnTo>
                    <a:pt x="38682" y="37464"/>
                  </a:lnTo>
                  <a:lnTo>
                    <a:pt x="19938" y="37464"/>
                  </a:lnTo>
                  <a:lnTo>
                    <a:pt x="25146" y="21970"/>
                  </a:lnTo>
                  <a:lnTo>
                    <a:pt x="29242" y="21970"/>
                  </a:lnTo>
                  <a:lnTo>
                    <a:pt x="20955" y="19176"/>
                  </a:lnTo>
                  <a:close/>
                </a:path>
                <a:path w="1327150" h="477520">
                  <a:moveTo>
                    <a:pt x="25146" y="21970"/>
                  </a:moveTo>
                  <a:lnTo>
                    <a:pt x="19938" y="37464"/>
                  </a:lnTo>
                  <a:lnTo>
                    <a:pt x="35824" y="34194"/>
                  </a:lnTo>
                  <a:lnTo>
                    <a:pt x="25146" y="21970"/>
                  </a:lnTo>
                  <a:close/>
                </a:path>
                <a:path w="1327150" h="477520">
                  <a:moveTo>
                    <a:pt x="35824" y="34194"/>
                  </a:moveTo>
                  <a:lnTo>
                    <a:pt x="19938" y="37464"/>
                  </a:lnTo>
                  <a:lnTo>
                    <a:pt x="38682" y="37464"/>
                  </a:lnTo>
                  <a:lnTo>
                    <a:pt x="35824" y="34194"/>
                  </a:lnTo>
                  <a:close/>
                </a:path>
                <a:path w="1327150" h="477520">
                  <a:moveTo>
                    <a:pt x="29242" y="21970"/>
                  </a:moveTo>
                  <a:lnTo>
                    <a:pt x="25146" y="21970"/>
                  </a:lnTo>
                  <a:lnTo>
                    <a:pt x="35824" y="34194"/>
                  </a:lnTo>
                  <a:lnTo>
                    <a:pt x="54248" y="30401"/>
                  </a:lnTo>
                  <a:lnTo>
                    <a:pt x="29242" y="21970"/>
                  </a:lnTo>
                  <a:close/>
                </a:path>
                <a:path w="1327150" h="477520">
                  <a:moveTo>
                    <a:pt x="108902" y="19176"/>
                  </a:moveTo>
                  <a:lnTo>
                    <a:pt x="20955" y="19176"/>
                  </a:lnTo>
                  <a:lnTo>
                    <a:pt x="54248" y="30401"/>
                  </a:lnTo>
                  <a:lnTo>
                    <a:pt x="106299" y="19685"/>
                  </a:lnTo>
                  <a:lnTo>
                    <a:pt x="108902" y="191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415409" y="6320409"/>
            <a:ext cx="3026410" cy="10915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549525" indent="85090">
              <a:lnSpc>
                <a:spcPts val="1390"/>
              </a:lnSpc>
              <a:spcBef>
                <a:spcPts val="185"/>
              </a:spcBef>
            </a:pPr>
            <a:r>
              <a:rPr sz="1200" spc="-5" dirty="0">
                <a:latin typeface="Trebuchet MS"/>
                <a:cs typeface="Trebuchet MS"/>
              </a:rPr>
              <a:t>Play  </a:t>
            </a:r>
            <a:r>
              <a:rPr sz="1200" dirty="0">
                <a:latin typeface="Trebuchet MS"/>
                <a:cs typeface="Trebuchet MS"/>
              </a:rPr>
              <a:t>But</a:t>
            </a:r>
            <a:r>
              <a:rPr sz="1200" spc="-10" dirty="0">
                <a:latin typeface="Trebuchet MS"/>
                <a:cs typeface="Trebuchet MS"/>
              </a:rPr>
              <a:t>t</a:t>
            </a:r>
            <a:r>
              <a:rPr sz="1200" dirty="0">
                <a:latin typeface="Trebuchet MS"/>
                <a:cs typeface="Trebuchet MS"/>
              </a:rPr>
              <a:t>on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rebuchet MS"/>
              <a:cs typeface="Trebuchet MS"/>
            </a:endParaRPr>
          </a:p>
          <a:p>
            <a:pPr marL="1228725" marR="5080" indent="-222885">
              <a:lnSpc>
                <a:spcPts val="1610"/>
              </a:lnSpc>
            </a:pPr>
            <a:r>
              <a:rPr sz="1400" spc="-5" dirty="0">
                <a:latin typeface="Arial"/>
                <a:cs typeface="Arial"/>
              </a:rPr>
              <a:t>Hit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5" dirty="0">
                <a:latin typeface="Arial"/>
                <a:cs typeface="Arial"/>
              </a:rPr>
              <a:t>play button to </a:t>
            </a:r>
            <a:r>
              <a:rPr sz="1400" dirty="0">
                <a:latin typeface="Arial"/>
                <a:cs typeface="Arial"/>
              </a:rPr>
              <a:t>play  the </a:t>
            </a:r>
            <a:r>
              <a:rPr sz="1400" spc="-5" dirty="0">
                <a:latin typeface="Arial"/>
                <a:cs typeface="Arial"/>
              </a:rPr>
              <a:t>recorded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scripts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22420" y="6283325"/>
            <a:ext cx="990600" cy="4572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495300" y="0"/>
                </a:moveTo>
                <a:lnTo>
                  <a:pt x="433168" y="1781"/>
                </a:lnTo>
                <a:lnTo>
                  <a:pt x="373340" y="6982"/>
                </a:lnTo>
                <a:lnTo>
                  <a:pt x="316280" y="15389"/>
                </a:lnTo>
                <a:lnTo>
                  <a:pt x="262451" y="26786"/>
                </a:lnTo>
                <a:lnTo>
                  <a:pt x="212319" y="40961"/>
                </a:lnTo>
                <a:lnTo>
                  <a:pt x="166346" y="57698"/>
                </a:lnTo>
                <a:lnTo>
                  <a:pt x="124998" y="76783"/>
                </a:lnTo>
                <a:lnTo>
                  <a:pt x="88738" y="98002"/>
                </a:lnTo>
                <a:lnTo>
                  <a:pt x="58029" y="121140"/>
                </a:lnTo>
                <a:lnTo>
                  <a:pt x="15126" y="172317"/>
                </a:lnTo>
                <a:lnTo>
                  <a:pt x="0" y="228600"/>
                </a:lnTo>
                <a:lnTo>
                  <a:pt x="3858" y="257272"/>
                </a:lnTo>
                <a:lnTo>
                  <a:pt x="33337" y="311216"/>
                </a:lnTo>
                <a:lnTo>
                  <a:pt x="88738" y="359197"/>
                </a:lnTo>
                <a:lnTo>
                  <a:pt x="124998" y="380416"/>
                </a:lnTo>
                <a:lnTo>
                  <a:pt x="166346" y="399501"/>
                </a:lnTo>
                <a:lnTo>
                  <a:pt x="212319" y="416238"/>
                </a:lnTo>
                <a:lnTo>
                  <a:pt x="262451" y="430413"/>
                </a:lnTo>
                <a:lnTo>
                  <a:pt x="316280" y="441810"/>
                </a:lnTo>
                <a:lnTo>
                  <a:pt x="373340" y="450217"/>
                </a:lnTo>
                <a:lnTo>
                  <a:pt x="433168" y="455418"/>
                </a:lnTo>
                <a:lnTo>
                  <a:pt x="495300" y="457200"/>
                </a:lnTo>
                <a:lnTo>
                  <a:pt x="557431" y="455418"/>
                </a:lnTo>
                <a:lnTo>
                  <a:pt x="617259" y="450217"/>
                </a:lnTo>
                <a:lnTo>
                  <a:pt x="674319" y="441810"/>
                </a:lnTo>
                <a:lnTo>
                  <a:pt x="728148" y="430413"/>
                </a:lnTo>
                <a:lnTo>
                  <a:pt x="778280" y="416238"/>
                </a:lnTo>
                <a:lnTo>
                  <a:pt x="824253" y="399501"/>
                </a:lnTo>
                <a:lnTo>
                  <a:pt x="865601" y="380416"/>
                </a:lnTo>
                <a:lnTo>
                  <a:pt x="901861" y="359197"/>
                </a:lnTo>
                <a:lnTo>
                  <a:pt x="932570" y="336059"/>
                </a:lnTo>
                <a:lnTo>
                  <a:pt x="975473" y="284882"/>
                </a:lnTo>
                <a:lnTo>
                  <a:pt x="990600" y="228600"/>
                </a:lnTo>
                <a:lnTo>
                  <a:pt x="986741" y="199927"/>
                </a:lnTo>
                <a:lnTo>
                  <a:pt x="957262" y="145983"/>
                </a:lnTo>
                <a:lnTo>
                  <a:pt x="901861" y="98002"/>
                </a:lnTo>
                <a:lnTo>
                  <a:pt x="865601" y="76783"/>
                </a:lnTo>
                <a:lnTo>
                  <a:pt x="824253" y="57698"/>
                </a:lnTo>
                <a:lnTo>
                  <a:pt x="778280" y="40961"/>
                </a:lnTo>
                <a:lnTo>
                  <a:pt x="728148" y="26786"/>
                </a:lnTo>
                <a:lnTo>
                  <a:pt x="674319" y="15389"/>
                </a:lnTo>
                <a:lnTo>
                  <a:pt x="617259" y="6982"/>
                </a:lnTo>
                <a:lnTo>
                  <a:pt x="557431" y="1781"/>
                </a:lnTo>
                <a:lnTo>
                  <a:pt x="49530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82209" y="3348354"/>
            <a:ext cx="1786255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60045" marR="5080" indent="-347980">
              <a:lnSpc>
                <a:spcPts val="1610"/>
              </a:lnSpc>
              <a:spcBef>
                <a:spcPts val="215"/>
              </a:spcBef>
            </a:pPr>
            <a:r>
              <a:rPr sz="1400" dirty="0">
                <a:latin typeface="Arial"/>
                <a:cs typeface="Arial"/>
              </a:rPr>
              <a:t>Perform </a:t>
            </a:r>
            <a:r>
              <a:rPr sz="1400" spc="-5" dirty="0">
                <a:latin typeface="Arial"/>
                <a:cs typeface="Arial"/>
              </a:rPr>
              <a:t>operations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  the </a:t>
            </a:r>
            <a:r>
              <a:rPr sz="1400" spc="-5" dirty="0">
                <a:latin typeface="Arial"/>
                <a:cs typeface="Arial"/>
              </a:rPr>
              <a:t>web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2: </a:t>
            </a:r>
            <a:r>
              <a:rPr sz="1400" b="1" spc="-5" dirty="0">
                <a:latin typeface="Arial"/>
                <a:cs typeface="Arial"/>
              </a:rPr>
              <a:t>Learning Selenium IDE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(Modifications)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39138" y="1851914"/>
          <a:ext cx="5060950" cy="870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24485" marR="558165" indent="-229235">
                        <a:lnSpc>
                          <a:spcPts val="115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 the process of further modifications and validations in  automation testing of 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 on Selenium</a:t>
                      </a:r>
                      <a:r>
                        <a:rPr sz="1000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21945" indent="-226060">
                        <a:lnSpc>
                          <a:spcPts val="1195"/>
                        </a:lnSpc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manage document spacing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28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70416" y="3999166"/>
            <a:ext cx="2630170" cy="2696845"/>
            <a:chOff x="2570416" y="3999166"/>
            <a:chExt cx="2630170" cy="2696845"/>
          </a:xfrm>
        </p:grpSpPr>
        <p:sp>
          <p:nvSpPr>
            <p:cNvPr id="7" name="object 7"/>
            <p:cNvSpPr/>
            <p:nvPr/>
          </p:nvSpPr>
          <p:spPr>
            <a:xfrm>
              <a:off x="2581275" y="4010024"/>
              <a:ext cx="2609850" cy="2676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5179" y="4003928"/>
              <a:ext cx="2620645" cy="2687320"/>
            </a:xfrm>
            <a:custGeom>
              <a:avLst/>
              <a:gdLst/>
              <a:ahLst/>
              <a:cxnLst/>
              <a:rect l="l" t="t" r="r" b="b"/>
              <a:pathLst>
                <a:path w="2620645" h="2687320">
                  <a:moveTo>
                    <a:pt x="0" y="2687193"/>
                  </a:moveTo>
                  <a:lnTo>
                    <a:pt x="2620518" y="2687193"/>
                  </a:lnTo>
                  <a:lnTo>
                    <a:pt x="2620518" y="0"/>
                  </a:lnTo>
                  <a:lnTo>
                    <a:pt x="0" y="0"/>
                  </a:lnTo>
                  <a:lnTo>
                    <a:pt x="0" y="268719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2994" y="2870961"/>
            <a:ext cx="5099050" cy="769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Basic </a:t>
            </a:r>
            <a:r>
              <a:rPr sz="900" b="1" dirty="0">
                <a:latin typeface="Arial"/>
                <a:cs typeface="Arial"/>
              </a:rPr>
              <a:t>URL: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http://demo.opencart.com/</a:t>
            </a:r>
            <a:endParaRPr sz="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900" spc="-5" dirty="0">
                <a:latin typeface="Arial"/>
                <a:cs typeface="Arial"/>
              </a:rPr>
              <a:t>Follow </a:t>
            </a:r>
            <a:r>
              <a:rPr sz="900" dirty="0">
                <a:latin typeface="Arial"/>
                <a:cs typeface="Arial"/>
              </a:rPr>
              <a:t>the </a:t>
            </a:r>
            <a:r>
              <a:rPr sz="900" spc="-5" dirty="0">
                <a:latin typeface="Arial"/>
                <a:cs typeface="Arial"/>
              </a:rPr>
              <a:t>steps from Lab Demo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241300" marR="5080" indent="-228600">
              <a:lnSpc>
                <a:spcPts val="1030"/>
              </a:lnSpc>
              <a:spcBef>
                <a:spcPts val="869"/>
              </a:spcBef>
              <a:buAutoNum type="arabicPeriod"/>
              <a:tabLst>
                <a:tab pos="240665" algn="l"/>
                <a:tab pos="241300" algn="l"/>
              </a:tabLst>
            </a:pPr>
            <a:r>
              <a:rPr sz="900" dirty="0">
                <a:latin typeface="Arial"/>
                <a:cs typeface="Arial"/>
              </a:rPr>
              <a:t>In </a:t>
            </a:r>
            <a:r>
              <a:rPr sz="900" spc="-5" dirty="0">
                <a:latin typeface="Arial"/>
                <a:cs typeface="Arial"/>
              </a:rPr>
              <a:t>order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5" dirty="0">
                <a:latin typeface="Arial"/>
                <a:cs typeface="Arial"/>
              </a:rPr>
              <a:t>add new command, go </a:t>
            </a:r>
            <a:r>
              <a:rPr sz="900" dirty="0">
                <a:latin typeface="Arial"/>
                <a:cs typeface="Arial"/>
              </a:rPr>
              <a:t>to the </a:t>
            </a:r>
            <a:r>
              <a:rPr sz="900" spc="-5" dirty="0">
                <a:latin typeface="Arial"/>
                <a:cs typeface="Arial"/>
              </a:rPr>
              <a:t>command where the new command needs </a:t>
            </a:r>
            <a:r>
              <a:rPr sz="900" dirty="0">
                <a:latin typeface="Arial"/>
                <a:cs typeface="Arial"/>
              </a:rPr>
              <a:t>to </a:t>
            </a:r>
            <a:r>
              <a:rPr sz="900" spc="-10" dirty="0">
                <a:latin typeface="Arial"/>
                <a:cs typeface="Arial"/>
              </a:rPr>
              <a:t>be </a:t>
            </a:r>
            <a:r>
              <a:rPr sz="900" spc="-5" dirty="0">
                <a:latin typeface="Arial"/>
                <a:cs typeface="Arial"/>
              </a:rPr>
              <a:t>added  and then </a:t>
            </a:r>
            <a:r>
              <a:rPr sz="900" spc="-10" dirty="0">
                <a:latin typeface="Arial"/>
                <a:cs typeface="Arial"/>
              </a:rPr>
              <a:t>do </a:t>
            </a:r>
            <a:r>
              <a:rPr sz="900" spc="-5" dirty="0">
                <a:latin typeface="Arial"/>
                <a:cs typeface="Arial"/>
              </a:rPr>
              <a:t>right click 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5" dirty="0">
                <a:latin typeface="Arial"/>
                <a:cs typeface="Arial"/>
              </a:rPr>
              <a:t>click on </a:t>
            </a:r>
            <a:r>
              <a:rPr sz="900" dirty="0">
                <a:latin typeface="Arial"/>
                <a:cs typeface="Arial"/>
              </a:rPr>
              <a:t>‘Insert </a:t>
            </a:r>
            <a:r>
              <a:rPr sz="900" spc="-5" dirty="0">
                <a:latin typeface="Arial"/>
                <a:cs typeface="Arial"/>
              </a:rPr>
              <a:t>New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Command’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8545" y="7009256"/>
            <a:ext cx="486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Arial"/>
                <a:cs typeface="Arial"/>
              </a:rPr>
              <a:t>3. ‘Command’ dropdown provides options/ keywords </a:t>
            </a:r>
            <a:r>
              <a:rPr sz="1100" dirty="0">
                <a:latin typeface="Arial"/>
                <a:cs typeface="Arial"/>
              </a:rPr>
              <a:t>to </a:t>
            </a:r>
            <a:r>
              <a:rPr sz="1100" spc="-5" dirty="0">
                <a:latin typeface="Arial"/>
                <a:cs typeface="Arial"/>
              </a:rPr>
              <a:t>perform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operation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70098" y="7299325"/>
            <a:ext cx="2833370" cy="1317625"/>
            <a:chOff x="2570098" y="7299325"/>
            <a:chExt cx="2833370" cy="1317625"/>
          </a:xfrm>
        </p:grpSpPr>
        <p:sp>
          <p:nvSpPr>
            <p:cNvPr id="12" name="object 12"/>
            <p:cNvSpPr/>
            <p:nvPr/>
          </p:nvSpPr>
          <p:spPr>
            <a:xfrm>
              <a:off x="2575559" y="7304404"/>
              <a:ext cx="2820669" cy="13049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70099" y="7299337"/>
              <a:ext cx="2833370" cy="1317625"/>
            </a:xfrm>
            <a:custGeom>
              <a:avLst/>
              <a:gdLst/>
              <a:ahLst/>
              <a:cxnLst/>
              <a:rect l="l" t="t" r="r" b="b"/>
              <a:pathLst>
                <a:path w="2833370" h="1317625">
                  <a:moveTo>
                    <a:pt x="2833370" y="1311021"/>
                  </a:moveTo>
                  <a:lnTo>
                    <a:pt x="2827274" y="1311021"/>
                  </a:lnTo>
                  <a:lnTo>
                    <a:pt x="6096" y="1311021"/>
                  </a:lnTo>
                  <a:lnTo>
                    <a:pt x="0" y="1311021"/>
                  </a:lnTo>
                  <a:lnTo>
                    <a:pt x="0" y="1317104"/>
                  </a:lnTo>
                  <a:lnTo>
                    <a:pt x="6096" y="1317104"/>
                  </a:lnTo>
                  <a:lnTo>
                    <a:pt x="2827274" y="1317104"/>
                  </a:lnTo>
                  <a:lnTo>
                    <a:pt x="2833370" y="1317104"/>
                  </a:lnTo>
                  <a:lnTo>
                    <a:pt x="2833370" y="1311021"/>
                  </a:lnTo>
                  <a:close/>
                </a:path>
                <a:path w="2833370" h="1317625">
                  <a:moveTo>
                    <a:pt x="2833370" y="0"/>
                  </a:moveTo>
                  <a:lnTo>
                    <a:pt x="2827274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1311008"/>
                  </a:lnTo>
                  <a:lnTo>
                    <a:pt x="6096" y="1311008"/>
                  </a:lnTo>
                  <a:lnTo>
                    <a:pt x="6096" y="6083"/>
                  </a:lnTo>
                  <a:lnTo>
                    <a:pt x="2827274" y="6083"/>
                  </a:lnTo>
                  <a:lnTo>
                    <a:pt x="2827274" y="1311008"/>
                  </a:lnTo>
                  <a:lnTo>
                    <a:pt x="2833370" y="1311008"/>
                  </a:lnTo>
                  <a:lnTo>
                    <a:pt x="2833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666" y="685647"/>
            <a:ext cx="4700905" cy="109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5870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3: Learning Selenium IDE(Basic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Flow)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784857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202433"/>
          <a:ext cx="5167630" cy="687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24485" marR="150495" indent="-228600">
                        <a:lnSpc>
                          <a:spcPts val="1150"/>
                        </a:lnSpc>
                        <a:spcBef>
                          <a:spcPts val="110"/>
                        </a:spcBef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 the basic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of automation testing of 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web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 in  Selenium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IDE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21310" indent="-226060">
                        <a:lnSpc>
                          <a:spcPts val="1125"/>
                        </a:lnSpc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manage document spacing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59153" y="3049269"/>
            <a:ext cx="3178810" cy="184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Basic </a:t>
            </a:r>
            <a:r>
              <a:rPr sz="1200" b="1" spc="-10" dirty="0">
                <a:latin typeface="Arial"/>
                <a:cs typeface="Arial"/>
              </a:rPr>
              <a:t>URL: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Open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Firefox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recording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Selenium IDE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Go to </a:t>
            </a:r>
            <a:r>
              <a:rPr sz="1100" spc="-5" dirty="0">
                <a:latin typeface="Arial"/>
                <a:cs typeface="Arial"/>
              </a:rPr>
              <a:t>'Desktops'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</a:t>
            </a: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'Mac'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'Name(A-Z)' from </a:t>
            </a:r>
            <a:r>
              <a:rPr sz="1100" dirty="0">
                <a:latin typeface="Arial"/>
                <a:cs typeface="Arial"/>
              </a:rPr>
              <a:t>the 'Sort </a:t>
            </a:r>
            <a:r>
              <a:rPr sz="1100" spc="-5" dirty="0">
                <a:latin typeface="Arial"/>
                <a:cs typeface="Arial"/>
              </a:rPr>
              <a:t>By'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'Add to </a:t>
            </a:r>
            <a:r>
              <a:rPr sz="1100" spc="-5" dirty="0">
                <a:latin typeface="Arial"/>
                <a:cs typeface="Arial"/>
              </a:rPr>
              <a:t>Cart'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Stop </a:t>
            </a:r>
            <a:r>
              <a:rPr sz="1100" spc="-5" dirty="0">
                <a:latin typeface="Arial"/>
                <a:cs typeface="Arial"/>
              </a:rPr>
              <a:t>the recording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Selenium IDE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9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Playback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whole </a:t>
            </a:r>
            <a:r>
              <a:rPr sz="1100" dirty="0">
                <a:latin typeface="Arial"/>
                <a:cs typeface="Arial"/>
              </a:rPr>
              <a:t>test case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547239" y="5203570"/>
            <a:ext cx="2907030" cy="3320415"/>
            <a:chOff x="2547239" y="5203570"/>
            <a:chExt cx="2907030" cy="3320415"/>
          </a:xfrm>
        </p:grpSpPr>
        <p:sp>
          <p:nvSpPr>
            <p:cNvPr id="8" name="object 8"/>
            <p:cNvSpPr/>
            <p:nvPr/>
          </p:nvSpPr>
          <p:spPr>
            <a:xfrm>
              <a:off x="2552700" y="5208904"/>
              <a:ext cx="2894329" cy="33070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7239" y="5203570"/>
              <a:ext cx="2907030" cy="3320415"/>
            </a:xfrm>
            <a:custGeom>
              <a:avLst/>
              <a:gdLst/>
              <a:ahLst/>
              <a:cxnLst/>
              <a:rect l="l" t="t" r="r" b="b"/>
              <a:pathLst>
                <a:path w="2907029" h="3320415">
                  <a:moveTo>
                    <a:pt x="6083" y="3313823"/>
                  </a:moveTo>
                  <a:lnTo>
                    <a:pt x="0" y="3313823"/>
                  </a:lnTo>
                  <a:lnTo>
                    <a:pt x="0" y="3319907"/>
                  </a:lnTo>
                  <a:lnTo>
                    <a:pt x="6083" y="3319907"/>
                  </a:lnTo>
                  <a:lnTo>
                    <a:pt x="6083" y="3313823"/>
                  </a:lnTo>
                  <a:close/>
                </a:path>
                <a:path w="2907029" h="3320415">
                  <a:moveTo>
                    <a:pt x="2906522" y="3313823"/>
                  </a:moveTo>
                  <a:lnTo>
                    <a:pt x="2900426" y="3313823"/>
                  </a:lnTo>
                  <a:lnTo>
                    <a:pt x="6096" y="3313823"/>
                  </a:lnTo>
                  <a:lnTo>
                    <a:pt x="6096" y="3319907"/>
                  </a:lnTo>
                  <a:lnTo>
                    <a:pt x="2900426" y="3319907"/>
                  </a:lnTo>
                  <a:lnTo>
                    <a:pt x="2906522" y="3319907"/>
                  </a:lnTo>
                  <a:lnTo>
                    <a:pt x="2906522" y="3313823"/>
                  </a:lnTo>
                  <a:close/>
                </a:path>
                <a:path w="2907029" h="3320415">
                  <a:moveTo>
                    <a:pt x="2906522" y="0"/>
                  </a:moveTo>
                  <a:lnTo>
                    <a:pt x="290042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3313811"/>
                  </a:lnTo>
                  <a:lnTo>
                    <a:pt x="6096" y="3313811"/>
                  </a:lnTo>
                  <a:lnTo>
                    <a:pt x="6096" y="6096"/>
                  </a:lnTo>
                  <a:lnTo>
                    <a:pt x="2900426" y="6096"/>
                  </a:lnTo>
                  <a:lnTo>
                    <a:pt x="2900426" y="3313811"/>
                  </a:lnTo>
                  <a:lnTo>
                    <a:pt x="2906522" y="3313811"/>
                  </a:lnTo>
                  <a:lnTo>
                    <a:pt x="2906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5957" y="685647"/>
            <a:ext cx="4650740" cy="130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33655">
              <a:lnSpc>
                <a:spcPct val="143700"/>
              </a:lnSpc>
              <a:spcBef>
                <a:spcPts val="100"/>
              </a:spcBef>
            </a:pP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T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EST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UTOMATION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&amp; </a:t>
            </a:r>
            <a:r>
              <a:rPr sz="1400" spc="-10" dirty="0">
                <a:solidFill>
                  <a:srgbClr val="909090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rgbClr val="909090"/>
                </a:solidFill>
                <a:latin typeface="Arial"/>
                <a:cs typeface="Arial"/>
              </a:rPr>
              <a:t>DVANCED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S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ELENIUM </a:t>
            </a:r>
            <a:r>
              <a:rPr sz="1400" spc="-5" dirty="0">
                <a:solidFill>
                  <a:srgbClr val="909090"/>
                </a:solidFill>
                <a:latin typeface="Arial"/>
                <a:cs typeface="Arial"/>
              </a:rPr>
              <a:t>L</a:t>
            </a:r>
            <a:r>
              <a:rPr sz="1100" spc="-5" dirty="0">
                <a:solidFill>
                  <a:srgbClr val="909090"/>
                </a:solidFill>
                <a:latin typeface="Arial"/>
                <a:cs typeface="Arial"/>
              </a:rPr>
              <a:t>AB  </a:t>
            </a:r>
            <a:r>
              <a:rPr sz="1400" dirty="0">
                <a:solidFill>
                  <a:srgbClr val="909090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rgbClr val="909090"/>
                </a:solidFill>
                <a:latin typeface="Arial"/>
                <a:cs typeface="Arial"/>
              </a:rPr>
              <a:t>OOK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R="558800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Lab </a:t>
            </a:r>
            <a:r>
              <a:rPr sz="1400" b="1" dirty="0">
                <a:latin typeface="Arial"/>
                <a:cs typeface="Arial"/>
              </a:rPr>
              <a:t>Demo </a:t>
            </a:r>
            <a:r>
              <a:rPr sz="1400" b="1" spc="-5" dirty="0">
                <a:latin typeface="Arial"/>
                <a:cs typeface="Arial"/>
              </a:rPr>
              <a:t>4: Learning Selenium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IDE(Performing</a:t>
            </a:r>
            <a:endParaRPr sz="1400">
              <a:latin typeface="Arial"/>
              <a:cs typeface="Arial"/>
            </a:endParaRPr>
          </a:p>
          <a:p>
            <a:pPr marL="511175" algn="ctr">
              <a:lnSpc>
                <a:spcPts val="1645"/>
              </a:lnSpc>
            </a:pPr>
            <a:r>
              <a:rPr sz="1400" b="1" spc="-5" dirty="0">
                <a:latin typeface="Arial"/>
                <a:cs typeface="Arial"/>
              </a:rPr>
              <a:t>Validations)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5016" y="9116262"/>
            <a:ext cx="5523865" cy="18415"/>
          </a:xfrm>
          <a:custGeom>
            <a:avLst/>
            <a:gdLst/>
            <a:ahLst/>
            <a:cxnLst/>
            <a:rect l="l" t="t" r="r" b="b"/>
            <a:pathLst>
              <a:path w="5523865" h="18415">
                <a:moveTo>
                  <a:pt x="5523865" y="0"/>
                </a:moveTo>
                <a:lnTo>
                  <a:pt x="0" y="0"/>
                </a:lnTo>
                <a:lnTo>
                  <a:pt x="0" y="18287"/>
                </a:lnTo>
                <a:lnTo>
                  <a:pt x="5523865" y="18287"/>
                </a:lnTo>
                <a:lnTo>
                  <a:pt x="55238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077" y="1989073"/>
            <a:ext cx="5008880" cy="27940"/>
          </a:xfrm>
          <a:custGeom>
            <a:avLst/>
            <a:gdLst/>
            <a:ahLst/>
            <a:cxnLst/>
            <a:rect l="l" t="t" r="r" b="b"/>
            <a:pathLst>
              <a:path w="5008880" h="27939">
                <a:moveTo>
                  <a:pt x="5008753" y="0"/>
                </a:moveTo>
                <a:lnTo>
                  <a:pt x="0" y="0"/>
                </a:lnTo>
                <a:lnTo>
                  <a:pt x="0" y="27431"/>
                </a:lnTo>
                <a:lnTo>
                  <a:pt x="5008753" y="27431"/>
                </a:lnTo>
                <a:lnTo>
                  <a:pt x="5008753" y="0"/>
                </a:lnTo>
                <a:close/>
              </a:path>
            </a:pathLst>
          </a:custGeom>
          <a:solidFill>
            <a:srgbClr val="DE8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28825" y="2406649"/>
          <a:ext cx="5167630" cy="54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Goals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21310" indent="-226060">
                        <a:lnSpc>
                          <a:spcPct val="100000"/>
                        </a:lnSpc>
                        <a:spcBef>
                          <a:spcPts val="30"/>
                        </a:spcBef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Understand the process of automation testing of a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web</a:t>
                      </a:r>
                      <a:r>
                        <a:rPr sz="100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application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 marL="321310" indent="-226060">
                        <a:lnSpc>
                          <a:spcPts val="1130"/>
                        </a:lnSpc>
                        <a:spcBef>
                          <a:spcPts val="25"/>
                        </a:spcBef>
                        <a:buFont typeface="Symbol"/>
                        <a:buChar char=""/>
                        <a:tabLst>
                          <a:tab pos="321310" algn="l"/>
                          <a:tab pos="321945" algn="l"/>
                        </a:tabLst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Learn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manage document spacing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16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60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minutes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808080"/>
                      </a:solidFill>
                      <a:prstDash val="solid"/>
                    </a:lnL>
                    <a:lnR w="6350">
                      <a:solidFill>
                        <a:srgbClr val="808080"/>
                      </a:solidFill>
                      <a:prstDash val="solid"/>
                    </a:lnR>
                    <a:lnT w="6350">
                      <a:solidFill>
                        <a:srgbClr val="808080"/>
                      </a:solidFill>
                      <a:prstDash val="solid"/>
                    </a:lnT>
                    <a:lnB w="635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7140882" y="9290782"/>
            <a:ext cx="427482" cy="25712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1359153" y="3107181"/>
            <a:ext cx="5147945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Basic </a:t>
            </a:r>
            <a:r>
              <a:rPr sz="1200" b="1" spc="-10" dirty="0">
                <a:latin typeface="Arial"/>
                <a:cs typeface="Arial"/>
              </a:rPr>
              <a:t>URL: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http://demo.opencart.com/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 marL="241300" indent="-228600">
              <a:lnSpc>
                <a:spcPts val="1295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Open the </a:t>
            </a:r>
            <a:r>
              <a:rPr sz="1100" spc="-5" dirty="0">
                <a:latin typeface="Arial"/>
                <a:cs typeface="Arial"/>
              </a:rPr>
              <a:t>URL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Firefox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Start </a:t>
            </a:r>
            <a:r>
              <a:rPr sz="1100" spc="-5" dirty="0">
                <a:latin typeface="Arial"/>
                <a:cs typeface="Arial"/>
              </a:rPr>
              <a:t>recording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Selenium IDE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Verify </a:t>
            </a:r>
            <a:r>
              <a:rPr sz="1100" spc="-5" dirty="0">
                <a:latin typeface="Arial"/>
                <a:cs typeface="Arial"/>
              </a:rPr>
              <a:t>title </a:t>
            </a:r>
            <a:r>
              <a:rPr sz="1100" spc="-10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page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Go to </a:t>
            </a:r>
            <a:r>
              <a:rPr sz="1100" spc="-5" dirty="0">
                <a:latin typeface="Arial"/>
                <a:cs typeface="Arial"/>
              </a:rPr>
              <a:t>'Desktops'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tab</a:t>
            </a: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'Mac'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Select 'Name(A-Z)' from </a:t>
            </a:r>
            <a:r>
              <a:rPr sz="1100" dirty="0">
                <a:latin typeface="Arial"/>
                <a:cs typeface="Arial"/>
              </a:rPr>
              <a:t>the 'Sort </a:t>
            </a:r>
            <a:r>
              <a:rPr sz="1100" spc="-5" dirty="0">
                <a:latin typeface="Arial"/>
                <a:cs typeface="Arial"/>
              </a:rPr>
              <a:t>By'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dropdown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</a:t>
            </a:r>
            <a:r>
              <a:rPr sz="1100" dirty="0">
                <a:latin typeface="Arial"/>
                <a:cs typeface="Arial"/>
              </a:rPr>
              <a:t>on 'Add to </a:t>
            </a:r>
            <a:r>
              <a:rPr sz="1100" spc="-5" dirty="0">
                <a:latin typeface="Arial"/>
                <a:cs typeface="Arial"/>
              </a:rPr>
              <a:t>Cart'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Enter </a:t>
            </a:r>
            <a:r>
              <a:rPr sz="1100" spc="-10" dirty="0">
                <a:latin typeface="Arial"/>
                <a:cs typeface="Arial"/>
              </a:rPr>
              <a:t>‘Mobile’ </a:t>
            </a:r>
            <a:r>
              <a:rPr sz="1100" spc="-5" dirty="0">
                <a:latin typeface="Arial"/>
                <a:cs typeface="Arial"/>
              </a:rPr>
              <a:t>in ‘Search’ text box and click on ‘Search’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Wait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page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load</a:t>
            </a: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Clear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text from ‘Search Criteria’ text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box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Click on ‘Search in product descriptions’ check </a:t>
            </a:r>
            <a:r>
              <a:rPr sz="1100" spc="-10" dirty="0">
                <a:latin typeface="Arial"/>
                <a:cs typeface="Arial"/>
              </a:rPr>
              <a:t>box </a:t>
            </a:r>
            <a:r>
              <a:rPr sz="1100" spc="-5" dirty="0">
                <a:latin typeface="Arial"/>
                <a:cs typeface="Arial"/>
              </a:rPr>
              <a:t>and click on ‘Search’</a:t>
            </a:r>
            <a:r>
              <a:rPr sz="1100" spc="1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button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Stop </a:t>
            </a:r>
            <a:r>
              <a:rPr sz="1100" spc="-5" dirty="0">
                <a:latin typeface="Arial"/>
                <a:cs typeface="Arial"/>
              </a:rPr>
              <a:t>the recording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Selenium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IDE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Add the step </a:t>
            </a:r>
            <a:r>
              <a:rPr sz="1100" spc="-5" dirty="0">
                <a:latin typeface="Arial"/>
                <a:cs typeface="Arial"/>
              </a:rPr>
              <a:t>after </a:t>
            </a:r>
            <a:r>
              <a:rPr sz="1100" dirty="0">
                <a:latin typeface="Arial"/>
                <a:cs typeface="Arial"/>
              </a:rPr>
              <a:t>Step 5 </a:t>
            </a:r>
            <a:r>
              <a:rPr sz="1100" spc="-5" dirty="0">
                <a:latin typeface="Arial"/>
                <a:cs typeface="Arial"/>
              </a:rPr>
              <a:t>where </a:t>
            </a:r>
            <a:r>
              <a:rPr sz="1100" dirty="0">
                <a:latin typeface="Arial"/>
                <a:cs typeface="Arial"/>
              </a:rPr>
              <a:t>verify the </a:t>
            </a:r>
            <a:r>
              <a:rPr sz="1100" spc="-5" dirty="0">
                <a:latin typeface="Arial"/>
                <a:cs typeface="Arial"/>
              </a:rPr>
              <a:t>'Mac'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heading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Change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value </a:t>
            </a:r>
            <a:r>
              <a:rPr sz="1100" spc="-5" dirty="0">
                <a:latin typeface="Arial"/>
                <a:cs typeface="Arial"/>
              </a:rPr>
              <a:t>from </a:t>
            </a:r>
            <a:r>
              <a:rPr sz="1100" spc="-10" dirty="0">
                <a:latin typeface="Arial"/>
                <a:cs typeface="Arial"/>
              </a:rPr>
              <a:t>‘Mobile’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‘Monitors’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Save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test </a:t>
            </a:r>
            <a:r>
              <a:rPr sz="1100" dirty="0">
                <a:latin typeface="Arial"/>
                <a:cs typeface="Arial"/>
              </a:rPr>
              <a:t>case</a:t>
            </a: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Playback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whole </a:t>
            </a:r>
            <a:r>
              <a:rPr sz="1100" dirty="0">
                <a:latin typeface="Arial"/>
                <a:cs typeface="Arial"/>
              </a:rPr>
              <a:t>test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case.</a:t>
            </a: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Playback </a:t>
            </a:r>
            <a:r>
              <a:rPr sz="1100" dirty="0">
                <a:latin typeface="Arial"/>
                <a:cs typeface="Arial"/>
              </a:rPr>
              <a:t>set by step</a:t>
            </a: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dirty="0">
                <a:latin typeface="Arial"/>
                <a:cs typeface="Arial"/>
              </a:rPr>
              <a:t>Add the step </a:t>
            </a:r>
            <a:r>
              <a:rPr sz="1100" spc="-5" dirty="0">
                <a:latin typeface="Arial"/>
                <a:cs typeface="Arial"/>
              </a:rPr>
              <a:t>after Click </a:t>
            </a:r>
            <a:r>
              <a:rPr sz="1100" dirty="0">
                <a:latin typeface="Arial"/>
                <a:cs typeface="Arial"/>
              </a:rPr>
              <a:t>on </a:t>
            </a:r>
            <a:r>
              <a:rPr sz="1100" spc="-5" dirty="0">
                <a:latin typeface="Arial"/>
                <a:cs typeface="Arial"/>
              </a:rPr>
              <a:t>'Mac' where verify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'Mac'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heading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Save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test </a:t>
            </a:r>
            <a:r>
              <a:rPr sz="1100" dirty="0">
                <a:latin typeface="Arial"/>
                <a:cs typeface="Arial"/>
              </a:rPr>
              <a:t>case</a:t>
            </a:r>
          </a:p>
          <a:p>
            <a:pPr marL="241300" indent="-228600">
              <a:lnSpc>
                <a:spcPts val="126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Export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test </a:t>
            </a:r>
            <a:r>
              <a:rPr sz="1100" dirty="0">
                <a:latin typeface="Arial"/>
                <a:cs typeface="Arial"/>
              </a:rPr>
              <a:t>case </a:t>
            </a:r>
            <a:r>
              <a:rPr sz="1100" spc="-10" dirty="0">
                <a:latin typeface="Arial"/>
                <a:cs typeface="Arial"/>
              </a:rPr>
              <a:t>as</a:t>
            </a:r>
            <a:r>
              <a:rPr sz="1100" spc="-5" dirty="0">
                <a:latin typeface="Arial"/>
                <a:cs typeface="Arial"/>
              </a:rPr>
              <a:t> 'Java/JUnit/</a:t>
            </a:r>
            <a:r>
              <a:rPr sz="1100" spc="-5" dirty="0" err="1">
                <a:latin typeface="Arial"/>
                <a:cs typeface="Arial"/>
              </a:rPr>
              <a:t>webDriver</a:t>
            </a:r>
            <a:r>
              <a:rPr sz="1100" spc="-5" dirty="0">
                <a:latin typeface="Arial"/>
                <a:cs typeface="Arial"/>
              </a:rPr>
              <a:t>'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Run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10" dirty="0">
                <a:latin typeface="Arial"/>
                <a:cs typeface="Arial"/>
              </a:rPr>
              <a:t>whole </a:t>
            </a:r>
            <a:r>
              <a:rPr sz="1100" dirty="0">
                <a:latin typeface="Arial"/>
                <a:cs typeface="Arial"/>
              </a:rPr>
              <a:t>Test case and </a:t>
            </a:r>
            <a:r>
              <a:rPr sz="1100" spc="-5" dirty="0">
                <a:latin typeface="Arial"/>
                <a:cs typeface="Arial"/>
              </a:rPr>
              <a:t>check </a:t>
            </a:r>
            <a:r>
              <a:rPr sz="1100" dirty="0">
                <a:latin typeface="Arial"/>
                <a:cs typeface="Arial"/>
              </a:rPr>
              <a:t>the 'Pass'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Status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65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Create another </a:t>
            </a:r>
            <a:r>
              <a:rPr sz="1100" dirty="0">
                <a:latin typeface="Arial"/>
                <a:cs typeface="Arial"/>
              </a:rPr>
              <a:t>test case </a:t>
            </a:r>
            <a:r>
              <a:rPr sz="1100" spc="-1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same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flow</a:t>
            </a:r>
            <a:endParaRPr sz="1100" dirty="0">
              <a:latin typeface="Arial"/>
              <a:cs typeface="Arial"/>
            </a:endParaRPr>
          </a:p>
          <a:p>
            <a:pPr marL="241300" indent="-228600">
              <a:lnSpc>
                <a:spcPts val="1290"/>
              </a:lnSpc>
              <a:buAutoNum type="arabicPeriod"/>
              <a:tabLst>
                <a:tab pos="241300" algn="l"/>
              </a:tabLst>
            </a:pPr>
            <a:r>
              <a:rPr sz="1100" spc="-5" dirty="0">
                <a:latin typeface="Arial"/>
                <a:cs typeface="Arial"/>
              </a:rPr>
              <a:t>Create </a:t>
            </a:r>
            <a:r>
              <a:rPr sz="1100" dirty="0">
                <a:latin typeface="Arial"/>
                <a:cs typeface="Arial"/>
              </a:rPr>
              <a:t>the </a:t>
            </a:r>
            <a:r>
              <a:rPr sz="1100" spc="-5" dirty="0">
                <a:latin typeface="Arial"/>
                <a:cs typeface="Arial"/>
              </a:rPr>
              <a:t>test suite </a:t>
            </a:r>
            <a:r>
              <a:rPr sz="1100" dirty="0">
                <a:latin typeface="Arial"/>
                <a:cs typeface="Arial"/>
              </a:rPr>
              <a:t>for </a:t>
            </a:r>
            <a:r>
              <a:rPr sz="1100" spc="-5" dirty="0">
                <a:latin typeface="Arial"/>
                <a:cs typeface="Arial"/>
              </a:rPr>
              <a:t>the above test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cases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760</TotalTime>
  <Words>3344</Words>
  <Application>Microsoft Office PowerPoint</Application>
  <PresentationFormat>Custom</PresentationFormat>
  <Paragraphs>428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Franklin Gothic Book</vt:lpstr>
      <vt:lpstr>Franklin Gothic Medium</vt:lpstr>
      <vt:lpstr>Symbol</vt:lpstr>
      <vt:lpstr>Times New Roman</vt:lpstr>
      <vt:lpstr>Trebuchet MS</vt:lpstr>
      <vt:lpstr>Wingdings</vt:lpstr>
      <vt:lpstr>Angles</vt:lpstr>
      <vt:lpstr>Test Automation &amp; Advanced  Selenium Lab Book Version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Manual (TOC – Components)</dc:title>
  <dc:creator>diwanjum</dc:creator>
  <cp:lastModifiedBy>kavyaparam24@outlook.com</cp:lastModifiedBy>
  <cp:revision>5</cp:revision>
  <dcterms:created xsi:type="dcterms:W3CDTF">2021-11-16T04:20:58Z</dcterms:created>
  <dcterms:modified xsi:type="dcterms:W3CDTF">2025-08-19T12:16:34Z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2021-11-16T00:00:00Z</vt:filetime>
  </property>
</Properties>
</file>