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3"/>
    <p:sldId id="16140622" r:id="rId4"/>
    <p:sldId id="262" r:id="rId5"/>
    <p:sldId id="263" r:id="rId6"/>
    <p:sldId id="265" r:id="rId7"/>
    <p:sldId id="16140625" r:id="rId8"/>
    <p:sldId id="16140628" r:id="rId9"/>
    <p:sldId id="16140630" r:id="rId10"/>
    <p:sldId id="16140629" r:id="rId11"/>
    <p:sldId id="16140623" r:id="rId12"/>
    <p:sldId id="25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5.jpeg"/><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a:cs typeface="Arial" panose="020B0604020202020204"/>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460625" y="3619500"/>
            <a:ext cx="7980045" cy="3063240"/>
          </a:xfrm>
          <a:prstGeom prst="rect">
            <a:avLst/>
          </a:prstGeom>
          <a:noFill/>
        </p:spPr>
        <p:txBody>
          <a:bodyPr wrap="square" lIns="91440" tIns="45720" rIns="91440" bIns="45720" rtlCol="0" anchor="t">
            <a:noAutofit/>
          </a:bodyPr>
          <a:lstStyle/>
          <a:p>
            <a:r>
              <a:rPr lang="en-US" sz="2400" b="1" dirty="0">
                <a:solidFill>
                  <a:schemeClr val="accent1">
                    <a:lumMod val="75000"/>
                  </a:schemeClr>
                </a:solidFill>
                <a:latin typeface="Arial" panose="020B0604020202020204"/>
                <a:cs typeface="Arial" panose="020B0604020202020204"/>
              </a:rPr>
              <a:t>Presented By: Katuri Rammurti Kayarwar</a:t>
            </a:r>
            <a:endParaRPr lang="en-US" sz="2400" b="1" dirty="0">
              <a:solidFill>
                <a:schemeClr val="accent1">
                  <a:lumMod val="75000"/>
                </a:schemeClr>
              </a:solidFill>
              <a:latin typeface="Arial" panose="020B0604020202020204"/>
              <a:cs typeface="Arial" panose="020B0604020202020204"/>
            </a:endParaRPr>
          </a:p>
          <a:p>
            <a:r>
              <a:rPr lang="en-US" sz="2400" b="1" dirty="0">
                <a:solidFill>
                  <a:schemeClr val="accent1">
                    <a:lumMod val="75000"/>
                  </a:schemeClr>
                </a:solidFill>
                <a:latin typeface="Arial" panose="020B0604020202020204"/>
                <a:cs typeface="Arial" panose="020B0604020202020204"/>
              </a:rPr>
              <a:t>Student Name : </a:t>
            </a:r>
            <a:r>
              <a:rPr lang="en-US" sz="2400" b="1" dirty="0">
                <a:solidFill>
                  <a:schemeClr val="accent1">
                    <a:lumMod val="75000"/>
                  </a:schemeClr>
                </a:solidFill>
                <a:latin typeface="Arial" panose="020B0604020202020204"/>
                <a:cs typeface="Arial" panose="020B0604020202020204"/>
                <a:sym typeface="+mn-ea"/>
              </a:rPr>
              <a:t>Katuri Rammurti Kayarwar</a:t>
            </a:r>
            <a:endParaRPr lang="en-US" sz="2400" b="1" dirty="0">
              <a:solidFill>
                <a:schemeClr val="accent1">
                  <a:lumMod val="75000"/>
                </a:schemeClr>
              </a:solidFill>
              <a:latin typeface="Arial" panose="020B0604020202020204"/>
              <a:cs typeface="Arial" panose="020B0604020202020204"/>
            </a:endParaRPr>
          </a:p>
          <a:p>
            <a:r>
              <a:rPr lang="en-US" sz="2400" b="1" dirty="0">
                <a:solidFill>
                  <a:schemeClr val="accent1">
                    <a:lumMod val="75000"/>
                  </a:schemeClr>
                </a:solidFill>
                <a:latin typeface="Arial" panose="020B0604020202020204"/>
                <a:cs typeface="Arial" panose="020B0604020202020204"/>
              </a:rPr>
              <a:t>College Name : Kakatiya Institute of Technology and Science - Warangal</a:t>
            </a:r>
            <a:endParaRPr lang="en-US" sz="2400" b="1" dirty="0">
              <a:solidFill>
                <a:schemeClr val="accent1">
                  <a:lumMod val="75000"/>
                </a:schemeClr>
              </a:solidFill>
              <a:latin typeface="Arial" panose="020B0604020202020204"/>
              <a:cs typeface="Arial" panose="020B0604020202020204"/>
            </a:endParaRPr>
          </a:p>
          <a:p>
            <a:r>
              <a:rPr lang="en-US" sz="2400" b="1" dirty="0">
                <a:solidFill>
                  <a:schemeClr val="accent1">
                    <a:lumMod val="75000"/>
                  </a:schemeClr>
                </a:solidFill>
                <a:latin typeface="Arial" panose="020B0604020202020204"/>
                <a:cs typeface="Arial" panose="020B0604020202020204"/>
              </a:rPr>
              <a:t>Department : Computer Science with specialization in artificial intellegence and machine learning</a:t>
            </a:r>
            <a:endParaRPr lang="en-US" sz="2400" b="1" dirty="0">
              <a:solidFill>
                <a:schemeClr val="accent1">
                  <a:lumMod val="75000"/>
                </a:schemeClr>
              </a:solidFill>
              <a:latin typeface="Arial" panose="020B0604020202020204"/>
              <a:cs typeface="Arial" panose="020B0604020202020204"/>
            </a:endParaRPr>
          </a:p>
          <a:p>
            <a:endParaRPr lang="en-US" sz="24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305435" indent="-305435"/>
            <a:r>
              <a:rPr lang="en-US" altLang="en-US" sz="2400" dirty="0"/>
              <a:t>Enhanced Security: Combine advanced encryption algorithms with steganography for an extra layer of protection.  </a:t>
            </a:r>
            <a:endParaRPr lang="en-US" altLang="en-US" sz="2400" dirty="0"/>
          </a:p>
          <a:p>
            <a:pPr marL="305435" indent="-305435"/>
            <a:r>
              <a:rPr lang="en-US" altLang="en-US" sz="2400" dirty="0"/>
              <a:t>Versatile File Support: Enable message hiding in audio, video, and document files alongside images.  </a:t>
            </a:r>
            <a:endParaRPr lang="en-US" altLang="en-US" sz="2400" dirty="0"/>
          </a:p>
          <a:p>
            <a:pPr marL="305435" indent="-305435"/>
            <a:r>
              <a:rPr lang="en-US" altLang="en-US" sz="2400" dirty="0"/>
              <a:t>AI-Powered Concealment: Utilize AI techniques to make hidden messages even harder to detect.  </a:t>
            </a:r>
            <a:endParaRPr lang="en-US" altLang="en-US" sz="2400" dirty="0"/>
          </a:p>
          <a:p>
            <a:pPr marL="305435" indent="-305435"/>
            <a:r>
              <a:rPr lang="en-US" altLang="en-US" sz="2400" dirty="0"/>
              <a:t>Seamless Accessibility: Develop a web or mobile app for secure and convenient message embedding and retrieval.  </a:t>
            </a:r>
            <a:endParaRPr lang="en-US" altLang="en-US" sz="2400" dirty="0"/>
          </a:p>
          <a:p>
            <a:pPr marL="305435" indent="-305435"/>
            <a:r>
              <a:rPr lang="en-US" altLang="en-US" sz="2400" dirty="0"/>
              <a:t>Optimized Storage: Improve algorithms to accommodate larger messages without compromising file quality.</a:t>
            </a:r>
            <a:endParaRPr lang="en-US" altLang="en-US" sz="2400"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scope(optional)</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Result</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Conclusion</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Git-hub Link</a:t>
            </a:r>
            <a:endParaRPr lang="en-US" sz="2000" b="1" dirty="0">
              <a:latin typeface="Arial" panose="020B0604020202020204"/>
              <a:ea typeface="+mn-lt"/>
              <a:cs typeface="+mn-lt"/>
            </a:endParaRPr>
          </a:p>
          <a:p>
            <a:pPr marL="305435" indent="-305435"/>
            <a:r>
              <a:rPr lang="en-US" sz="2000" b="1" dirty="0">
                <a:latin typeface="Arial" panose="020B0604020202020204"/>
                <a:ea typeface="+mn-lt"/>
                <a:cs typeface="+mn-lt"/>
              </a:rPr>
              <a:t>Future scope</a:t>
            </a:r>
            <a:endParaRPr lang="en-US" sz="2000" b="1" dirty="0">
              <a:latin typeface="Arial" panose="020B0604020202020204"/>
              <a:ea typeface="+mn-lt"/>
              <a:cs typeface="+mn-lt"/>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827" y="1297151"/>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379237"/>
            <a:ext cx="11029615" cy="4673324"/>
          </a:xfrm>
        </p:spPr>
        <p:txBody>
          <a:bodyPr/>
          <a:lstStyle/>
          <a:p>
            <a:pPr marL="0" indent="0">
              <a:buNone/>
            </a:pPr>
            <a:r>
              <a:rPr lang="en-US" altLang="en-US" sz="2800" dirty="0"/>
              <a:t>Traditional encryption methods make data protection evident, increasing the likelihood of interception. This project leverages image steganography to conceal secret messages within images using Least Significant Bit (LSB) encoding. By keeping the message invisible, it ensures secure and discreet communication. This method strengthens data security without drawing unnecessary attention.</a:t>
            </a:r>
            <a:endParaRPr lang="en-US" alt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buNone/>
            </a:pPr>
            <a:r>
              <a:rPr lang="en-US" altLang="en-US" sz="2400" dirty="0"/>
              <a:t>The required technologies used in this project are:  </a:t>
            </a:r>
            <a:endParaRPr lang="en-US" altLang="en-US" sz="2400" dirty="0"/>
          </a:p>
          <a:p>
            <a:pPr marL="305435" indent="-305435">
              <a:buNone/>
            </a:pPr>
            <a:endParaRPr lang="en-US" altLang="en-US" sz="2400" dirty="0"/>
          </a:p>
          <a:p>
            <a:pPr marL="305435" indent="-305435">
              <a:buNone/>
            </a:pPr>
            <a:r>
              <a:rPr lang="en-US" altLang="en-US" sz="2400" dirty="0"/>
              <a:t>1. Python 3.x – The programming language used to implement the steganography logic.  </a:t>
            </a:r>
            <a:endParaRPr lang="en-US" altLang="en-US" sz="2400" dirty="0"/>
          </a:p>
          <a:p>
            <a:pPr marL="305435" indent="-305435">
              <a:buNone/>
            </a:pPr>
            <a:r>
              <a:rPr lang="en-US" altLang="en-US" sz="2400" dirty="0"/>
              <a:t>2. OpenCV (`cv2`)– A library for image processing, used to read, modify, and save images.  </a:t>
            </a:r>
            <a:endParaRPr lang="en-US" altLang="en-US" sz="2400" dirty="0"/>
          </a:p>
          <a:p>
            <a:pPr marL="305435" indent="-305435">
              <a:buNone/>
            </a:pPr>
            <a:r>
              <a:rPr lang="en-US" altLang="en-US" sz="2400" dirty="0"/>
              <a:t>3. Least Significant Bit (LSB) Encoding– A steganography technique to embed messages into image pixel values.  </a:t>
            </a:r>
            <a:endParaRPr lang="en-US" altLang="en-US" sz="2400" dirty="0"/>
          </a:p>
          <a:p>
            <a:pPr marL="305435" indent="-305435">
              <a:buNone/>
            </a:pPr>
            <a:r>
              <a:rPr lang="en-US" altLang="en-US" sz="2400" dirty="0"/>
              <a:t>4. OS Module – Used to handle file operations, such as opening the encrypted image automatically.</a:t>
            </a:r>
            <a:r>
              <a:rPr lang="en-US" altLang="en-US" dirty="0"/>
              <a:t>  </a:t>
            </a:r>
            <a:endParaRPr lang="en-US" altLang="en-US" dirty="0"/>
          </a:p>
          <a:p>
            <a:pPr marL="305435" indent="-305435">
              <a:buNone/>
            </a:pPr>
            <a:endParaRPr lang="en-US" altLang="en-US" dirty="0"/>
          </a:p>
          <a:p>
            <a:pPr marL="305435" indent="-305435">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lnSpcReduction="20000"/>
          </a:bodyPr>
          <a:lstStyle/>
          <a:p>
            <a:pPr>
              <a:buNone/>
            </a:pPr>
            <a:endParaRPr lang="en-US" altLang="en-US" dirty="0">
              <a:ea typeface="+mn-lt"/>
              <a:cs typeface="+mn-lt"/>
            </a:endParaRPr>
          </a:p>
          <a:p>
            <a:pPr>
              <a:buNone/>
            </a:pPr>
            <a:r>
              <a:rPr lang="en-US" altLang="en-US" sz="2400" dirty="0">
                <a:ea typeface="+mn-lt"/>
                <a:cs typeface="+mn-lt"/>
              </a:rPr>
              <a:t>1. Stealthy Security – Unlike traditional encryption, this method does not attract attention, reducing the risk of interception.  </a:t>
            </a:r>
            <a:endParaRPr lang="en-US" altLang="en-US" sz="2400" dirty="0">
              <a:ea typeface="+mn-lt"/>
              <a:cs typeface="+mn-lt"/>
            </a:endParaRPr>
          </a:p>
          <a:p>
            <a:pPr>
              <a:buNone/>
            </a:pPr>
            <a:r>
              <a:rPr lang="en-US" altLang="en-US" sz="2400" dirty="0">
                <a:ea typeface="+mn-lt"/>
                <a:cs typeface="+mn-lt"/>
              </a:rPr>
              <a:t>2. Creative &amp; Unique – Hiding messages in images adds an intriguing and innovative twist to data security.  </a:t>
            </a:r>
            <a:endParaRPr lang="en-US" altLang="en-US" sz="2400" dirty="0">
              <a:ea typeface="+mn-lt"/>
              <a:cs typeface="+mn-lt"/>
            </a:endParaRPr>
          </a:p>
          <a:p>
            <a:pPr>
              <a:buNone/>
            </a:pPr>
            <a:r>
              <a:rPr lang="en-US" altLang="en-US" sz="2400" dirty="0">
                <a:ea typeface="+mn-lt"/>
                <a:cs typeface="+mn-lt"/>
              </a:rPr>
              <a:t>3. Lightweight &amp; Simple – No need for complex cryptography algorithms—just modify pixel values subtly.  </a:t>
            </a:r>
            <a:endParaRPr lang="en-US" altLang="en-US" sz="2400" dirty="0">
              <a:ea typeface="+mn-lt"/>
              <a:cs typeface="+mn-lt"/>
            </a:endParaRPr>
          </a:p>
          <a:p>
            <a:pPr>
              <a:buNone/>
            </a:pPr>
            <a:r>
              <a:rPr lang="en-US" altLang="en-US" sz="2400" dirty="0">
                <a:ea typeface="+mn-lt"/>
                <a:cs typeface="+mn-lt"/>
              </a:rPr>
              <a:t>4. Cross-Platform Compatibility – The encrypted image can be shared like any normal image without raising suspicion.  </a:t>
            </a:r>
            <a:endParaRPr lang="en-US" altLang="en-US" sz="2400" dirty="0">
              <a:ea typeface="+mn-lt"/>
              <a:cs typeface="+mn-lt"/>
            </a:endParaRPr>
          </a:p>
          <a:p>
            <a:pPr>
              <a:buNone/>
            </a:pPr>
            <a:r>
              <a:rPr lang="en-US" altLang="en-US" sz="2400" dirty="0">
                <a:ea typeface="+mn-lt"/>
                <a:cs typeface="+mn-lt"/>
              </a:rPr>
              <a:t>5. Fun &amp; Practical– It can be used for secure communication, watermarking, or even digital signatures.  </a:t>
            </a:r>
            <a:endParaRPr lang="en-US" altLang="en-US" sz="2400" dirty="0">
              <a:ea typeface="+mn-lt"/>
              <a:cs typeface="+mn-lt"/>
            </a:endParaRPr>
          </a:p>
          <a:p>
            <a:pPr>
              <a:buNone/>
            </a:pPr>
            <a:endParaRPr lang="en-US" altLang="en-US" dirty="0">
              <a:ea typeface="+mn-lt"/>
              <a:cs typeface="+mn-lt"/>
            </a:endParaRPr>
          </a:p>
          <a:p>
            <a:pPr>
              <a:buNone/>
            </a:pPr>
            <a:endParaRPr lang="zh-CN" altLang="en-US" dirty="0">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noAutofit/>
          </a:bodyPr>
          <a:lstStyle/>
          <a:p>
            <a:r>
              <a:rPr lang="en-IN" sz="2400" dirty="0">
                <a:ea typeface="+mn-lt"/>
                <a:cs typeface="+mn-lt"/>
              </a:rPr>
              <a:t>Cybersecurity Professionals – For secure and discreet communication.</a:t>
            </a:r>
            <a:endParaRPr lang="en-IN" sz="2400"/>
          </a:p>
          <a:p>
            <a:r>
              <a:rPr lang="en-IN" sz="2400" dirty="0">
                <a:ea typeface="+mn-lt"/>
                <a:cs typeface="+mn-lt"/>
              </a:rPr>
              <a:t>Journalists &amp; Activists – To share sensitive information without detection.</a:t>
            </a:r>
            <a:endParaRPr lang="en-IN" sz="2400" dirty="0"/>
          </a:p>
          <a:p>
            <a:r>
              <a:rPr lang="en-IN" sz="2400" dirty="0">
                <a:ea typeface="+mn-lt"/>
                <a:cs typeface="+mn-lt"/>
              </a:rPr>
              <a:t>G</a:t>
            </a:r>
            <a:r>
              <a:rPr lang="en-US" altLang="en-IN" sz="2400" dirty="0">
                <a:ea typeface="+mn-lt"/>
                <a:cs typeface="+mn-lt"/>
              </a:rPr>
              <a:t>o</a:t>
            </a:r>
            <a:r>
              <a:rPr lang="en-IN" sz="2400" dirty="0">
                <a:ea typeface="+mn-lt"/>
                <a:cs typeface="+mn-lt"/>
              </a:rPr>
              <a:t>vernment &amp; Military – For covert communication and intelligence sharing.</a:t>
            </a:r>
            <a:endParaRPr lang="en-IN" sz="2400" dirty="0"/>
          </a:p>
          <a:p>
            <a:r>
              <a:rPr lang="en-IN" sz="2400" dirty="0">
                <a:ea typeface="+mn-lt"/>
                <a:cs typeface="+mn-lt"/>
              </a:rPr>
              <a:t>Businesses &amp; Corporations – To protect confidential data from competitors.</a:t>
            </a:r>
            <a:endParaRPr lang="en-IN" sz="2400"/>
          </a:p>
          <a:p>
            <a:r>
              <a:rPr lang="en-IN" sz="2400" dirty="0">
                <a:ea typeface="+mn-lt"/>
                <a:cs typeface="+mn-lt"/>
              </a:rPr>
              <a:t>General Users – Anyone needing a private and secure way to exchange messages.</a:t>
            </a:r>
            <a:endParaRPr lang="en-IN" sz="2400" dirty="0">
              <a:ea typeface="+mn-lt"/>
              <a:cs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WhatsApp Image 2025-02-25 at 1.28.32 PM"/>
          <p:cNvPicPr>
            <a:picLocks noChangeAspect="1"/>
          </p:cNvPicPr>
          <p:nvPr>
            <p:ph sz="half" idx="1"/>
          </p:nvPr>
        </p:nvPicPr>
        <p:blipFill>
          <a:blip r:embed="rId1"/>
          <a:stretch>
            <a:fillRect/>
          </a:stretch>
        </p:blipFill>
        <p:spPr>
          <a:xfrm>
            <a:off x="901065" y="1269365"/>
            <a:ext cx="4485005" cy="2159635"/>
          </a:xfrm>
          <a:prstGeom prst="rect">
            <a:avLst/>
          </a:prstGeom>
        </p:spPr>
      </p:pic>
      <p:pic>
        <p:nvPicPr>
          <p:cNvPr id="5" name="Content Placeholder 4" descr="WhatsApp Image 2025-02-25 at 1.29.05 PM"/>
          <p:cNvPicPr>
            <a:picLocks noChangeAspect="1"/>
          </p:cNvPicPr>
          <p:nvPr>
            <p:ph sz="half" idx="2"/>
          </p:nvPr>
        </p:nvPicPr>
        <p:blipFill>
          <a:blip r:embed="rId2"/>
          <a:stretch>
            <a:fillRect/>
          </a:stretch>
        </p:blipFill>
        <p:spPr>
          <a:xfrm>
            <a:off x="5996940" y="1368425"/>
            <a:ext cx="4803140" cy="2060575"/>
          </a:xfrm>
          <a:prstGeom prst="rect">
            <a:avLst/>
          </a:prstGeom>
        </p:spPr>
      </p:pic>
      <p:pic>
        <p:nvPicPr>
          <p:cNvPr id="6" name="Picture 5" descr="WhatsApp Image 2025-02-25 at 1.35.11 PM"/>
          <p:cNvPicPr>
            <a:picLocks noChangeAspect="1"/>
          </p:cNvPicPr>
          <p:nvPr/>
        </p:nvPicPr>
        <p:blipFill>
          <a:blip r:embed="rId3"/>
          <a:stretch>
            <a:fillRect/>
          </a:stretch>
        </p:blipFill>
        <p:spPr>
          <a:xfrm>
            <a:off x="901065" y="3624580"/>
            <a:ext cx="4694555" cy="2509520"/>
          </a:xfrm>
          <a:prstGeom prst="rect">
            <a:avLst/>
          </a:prstGeom>
        </p:spPr>
      </p:pic>
      <p:pic>
        <p:nvPicPr>
          <p:cNvPr id="7" name="Picture 6" descr="WhatsApp Image 2025-02-25 at 1.36.04 PM"/>
          <p:cNvPicPr>
            <a:picLocks noChangeAspect="1"/>
          </p:cNvPicPr>
          <p:nvPr/>
        </p:nvPicPr>
        <p:blipFill>
          <a:blip r:embed="rId4"/>
          <a:stretch>
            <a:fillRect/>
          </a:stretch>
        </p:blipFill>
        <p:spPr>
          <a:xfrm>
            <a:off x="6168390" y="3624580"/>
            <a:ext cx="4739005" cy="22720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lstStyle/>
          <a:p>
            <a:pPr>
              <a:buNone/>
            </a:pPr>
            <a:r>
              <a:rPr lang="en-US" altLang="en-US" dirty="0"/>
              <a:t>    </a:t>
            </a:r>
            <a:r>
              <a:rPr lang="en-US" altLang="en-US" sz="2400" dirty="0"/>
              <a:t> In an era where data security is a growing concern, this project offers a simple yet effective way to embed secret messages within images using image steganography. By leveraging Least Significant Bit (LSB) encoding, the method ensures that messages remain invisible while allowing for secure and discreet communication. Unlike traditional encryption, this technique reduces the risk of detection, making it ideal for users who need a lightweight and easily accessible method for hiding information. With password protection for added security, this project provides a practical solution for secure data transmission without drawing unwanted attention.</a:t>
            </a:r>
            <a:endParaRPr lang="en-US" altLang="en-US" sz="2400" dirty="0"/>
          </a:p>
        </p:txBody>
      </p:sp>
      <p:sp>
        <p:nvSpPr>
          <p:cNvPr id="4" name="TextBox 3"/>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4" name="TextBox 3"/>
          <p:cNvSpPr txBox="1"/>
          <p:nvPr/>
        </p:nvSpPr>
        <p:spPr>
          <a:xfrm>
            <a:off x="583721" y="2567796"/>
            <a:ext cx="10708255" cy="36830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altLang="en-US"/>
              <a:t>https://github.com/Kasturi3004/Image-Steganography</a:t>
            </a:r>
            <a:endParaRPr lang="en-US" altLang="en-US"/>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3521</Words>
  <Application>WPS Presentation</Application>
  <PresentationFormat>Widescreen</PresentationFormat>
  <Paragraphs>122</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vt:i4>
      </vt:variant>
    </vt:vector>
  </HeadingPairs>
  <TitlesOfParts>
    <vt:vector size="24" baseType="lpstr">
      <vt:lpstr>Arial</vt:lpstr>
      <vt:lpstr>SimSun</vt:lpstr>
      <vt:lpstr>Wingdings</vt:lpstr>
      <vt:lpstr>Wingdings 2</vt:lpstr>
      <vt:lpstr>Arial</vt:lpstr>
      <vt:lpstr>Calibri Light</vt:lpstr>
      <vt:lpstr>Microsoft YaHei</vt:lpstr>
      <vt:lpstr>Arial Unicode MS</vt:lpstr>
      <vt:lpstr>Franklin Gothic Demi</vt:lpstr>
      <vt:lpstr>Franklin Gothic Book</vt:lpstr>
      <vt:lpstr>Calibri</vt:lpstr>
      <vt:lpstr>华文中宋</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Kasturi Kayarwar</cp:lastModifiedBy>
  <cp:revision>175</cp:revision>
  <dcterms:created xsi:type="dcterms:W3CDTF">2021-05-26T16:50:00Z</dcterms:created>
  <dcterms:modified xsi:type="dcterms:W3CDTF">2025-02-25T08:10:13Z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4BB65006B2CA45F5AEF730DE855D2DA1_13</vt:lpwstr>
  </property>
  <property fmtid="{D5CDD505-2E9C-101B-9397-08002B2CF9AE}" pid="4" name="KSOProductBuildVer">
    <vt:lpwstr>1033-12.2.0.19805</vt:lpwstr>
  </property>
</Properties>
</file>