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6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8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9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11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1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1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1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1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17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8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19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0" r:id="rId2"/>
    <p:sldMasterId id="2147483714" r:id="rId3"/>
    <p:sldMasterId id="2147483718" r:id="rId4"/>
    <p:sldMasterId id="2147483722" r:id="rId5"/>
    <p:sldMasterId id="2147483726" r:id="rId6"/>
    <p:sldMasterId id="2147483730" r:id="rId7"/>
    <p:sldMasterId id="2147483734" r:id="rId8"/>
    <p:sldMasterId id="2147483738" r:id="rId9"/>
    <p:sldMasterId id="2147483742" r:id="rId10"/>
    <p:sldMasterId id="2147483746" r:id="rId11"/>
    <p:sldMasterId id="2147483750" r:id="rId12"/>
    <p:sldMasterId id="2147483754" r:id="rId13"/>
    <p:sldMasterId id="2147483758" r:id="rId14"/>
    <p:sldMasterId id="2147483762" r:id="rId15"/>
    <p:sldMasterId id="2147483766" r:id="rId16"/>
    <p:sldMasterId id="2147483770" r:id="rId17"/>
    <p:sldMasterId id="2147483774" r:id="rId18"/>
    <p:sldMasterId id="2147483778" r:id="rId19"/>
    <p:sldMasterId id="2147483782" r:id="rId20"/>
  </p:sldMasterIdLst>
  <p:notesMasterIdLst>
    <p:notesMasterId r:id="rId53"/>
  </p:notesMasterIdLst>
  <p:handoutMasterIdLst>
    <p:handoutMasterId r:id="rId54"/>
  </p:handoutMasterIdLst>
  <p:sldIdLst>
    <p:sldId id="498" r:id="rId21"/>
    <p:sldId id="888" r:id="rId22"/>
    <p:sldId id="889" r:id="rId23"/>
    <p:sldId id="890" r:id="rId24"/>
    <p:sldId id="892" r:id="rId25"/>
    <p:sldId id="904" r:id="rId26"/>
    <p:sldId id="905" r:id="rId27"/>
    <p:sldId id="906" r:id="rId28"/>
    <p:sldId id="907" r:id="rId29"/>
    <p:sldId id="908" r:id="rId30"/>
    <p:sldId id="909" r:id="rId31"/>
    <p:sldId id="910" r:id="rId32"/>
    <p:sldId id="911" r:id="rId33"/>
    <p:sldId id="912" r:id="rId34"/>
    <p:sldId id="913" r:id="rId35"/>
    <p:sldId id="914" r:id="rId36"/>
    <p:sldId id="915" r:id="rId37"/>
    <p:sldId id="916" r:id="rId38"/>
    <p:sldId id="917" r:id="rId39"/>
    <p:sldId id="918" r:id="rId40"/>
    <p:sldId id="919" r:id="rId41"/>
    <p:sldId id="920" r:id="rId42"/>
    <p:sldId id="921" r:id="rId43"/>
    <p:sldId id="922" r:id="rId44"/>
    <p:sldId id="893" r:id="rId45"/>
    <p:sldId id="901" r:id="rId46"/>
    <p:sldId id="902" r:id="rId47"/>
    <p:sldId id="895" r:id="rId48"/>
    <p:sldId id="896" r:id="rId49"/>
    <p:sldId id="897" r:id="rId50"/>
    <p:sldId id="900" r:id="rId51"/>
    <p:sldId id="898" r:id="rId52"/>
  </p:sldIdLst>
  <p:sldSz cx="6858000" cy="4572000"/>
  <p:notesSz cx="7315200" cy="9601200"/>
  <p:defaultTextStyle>
    <a:defPPr>
      <a:defRPr lang="en-US"/>
    </a:defPPr>
    <a:lvl1pPr marL="0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1pPr>
    <a:lvl2pPr marL="296266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2pPr>
    <a:lvl3pPr marL="592531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3pPr>
    <a:lvl4pPr marL="888797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4pPr>
    <a:lvl5pPr marL="1185062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5pPr>
    <a:lvl6pPr marL="1481328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6pPr>
    <a:lvl7pPr marL="1777594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7pPr>
    <a:lvl8pPr marL="2073859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8pPr>
    <a:lvl9pPr marL="2370125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liminaries" id="{4BB79A64-FB29-4BCA-A7CD-64D97D040B27}">
          <p14:sldIdLst>
            <p14:sldId id="498"/>
          </p14:sldIdLst>
        </p14:section>
        <p14:section name="Introduction" id="{80BE633E-62CF-40D9-A523-8C2D4123B5F0}">
          <p14:sldIdLst>
            <p14:sldId id="888"/>
          </p14:sldIdLst>
        </p14:section>
        <p14:section name="Vectors &amp; matrices" id="{82D9B787-D18A-44F3-9620-2DD14C2EC01E}">
          <p14:sldIdLst>
            <p14:sldId id="889"/>
          </p14:sldIdLst>
        </p14:section>
        <p14:section name="Selection statement" id="{B45407B1-6F71-4471-9C2D-E406DA2D0C18}">
          <p14:sldIdLst>
            <p14:sldId id="890"/>
          </p14:sldIdLst>
        </p14:section>
        <p14:section name="Loop statement" id="{4225EDE6-F4D9-4032-9772-7E28F82D0D1E}">
          <p14:sldIdLst>
            <p14:sldId id="892"/>
            <p14:sldId id="904"/>
            <p14:sldId id="905"/>
            <p14:sldId id="906"/>
            <p14:sldId id="907"/>
            <p14:sldId id="908"/>
            <p14:sldId id="909"/>
            <p14:sldId id="910"/>
            <p14:sldId id="911"/>
            <p14:sldId id="912"/>
            <p14:sldId id="913"/>
            <p14:sldId id="914"/>
            <p14:sldId id="915"/>
            <p14:sldId id="916"/>
            <p14:sldId id="917"/>
            <p14:sldId id="918"/>
            <p14:sldId id="919"/>
            <p14:sldId id="920"/>
            <p14:sldId id="921"/>
            <p14:sldId id="922"/>
          </p14:sldIdLst>
        </p14:section>
        <p14:section name="Built-in Function" id="{99AA90A0-5740-421C-9F86-30915285E239}">
          <p14:sldIdLst>
            <p14:sldId id="893"/>
          </p14:sldIdLst>
        </p14:section>
        <p14:section name="Operators" id="{615B4566-F3DC-4C92-9F39-C5908B12E143}">
          <p14:sldIdLst>
            <p14:sldId id="901"/>
          </p14:sldIdLst>
        </p14:section>
        <p14:section name="Function" id="{B8AA37ED-37CB-46E8-BB83-C43BF66AE908}">
          <p14:sldIdLst>
            <p14:sldId id="902"/>
          </p14:sldIdLst>
        </p14:section>
        <p14:section name="Plotting" id="{1FF6DEA7-8166-4EEB-9345-C2BE5F93E5D4}">
          <p14:sldIdLst>
            <p14:sldId id="895"/>
          </p14:sldIdLst>
        </p14:section>
        <p14:section name="Data Structure" id="{2E4634D4-3EAF-414B-AD3A-E81DADB0DF1F}">
          <p14:sldIdLst>
            <p14:sldId id="896"/>
          </p14:sldIdLst>
        </p14:section>
        <p14:section name="File I/O" id="{C1D85A6D-DEF7-485A-92AA-1B1D53848A0E}">
          <p14:sldIdLst>
            <p14:sldId id="897"/>
          </p14:sldIdLst>
        </p14:section>
        <p14:section name="Text Manipulation" id="{89288A01-4F18-439B-A902-07FD00EE6446}">
          <p14:sldIdLst>
            <p14:sldId id="900"/>
          </p14:sldIdLst>
        </p14:section>
        <p14:section name="Symbolic Function" id="{9DD4166D-270B-4FC9-862B-53893EFABD8F}">
          <p14:sldIdLst>
            <p14:sldId id="89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99" autoAdjust="0"/>
    <p:restoredTop sz="75450" autoAdjust="0"/>
  </p:normalViewPr>
  <p:slideViewPr>
    <p:cSldViewPr snapToGrid="0">
      <p:cViewPr varScale="1">
        <p:scale>
          <a:sx n="182" d="100"/>
          <a:sy n="182" d="100"/>
        </p:scale>
        <p:origin x="2694" y="14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87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6.xml"/><Relationship Id="rId39" Type="http://schemas.openxmlformats.org/officeDocument/2006/relationships/slide" Target="slides/slide19.xml"/><Relationship Id="rId21" Type="http://schemas.openxmlformats.org/officeDocument/2006/relationships/slide" Target="slides/slide1.xml"/><Relationship Id="rId34" Type="http://schemas.openxmlformats.org/officeDocument/2006/relationships/slide" Target="slides/slide14.xml"/><Relationship Id="rId42" Type="http://schemas.openxmlformats.org/officeDocument/2006/relationships/slide" Target="slides/slide22.xml"/><Relationship Id="rId47" Type="http://schemas.openxmlformats.org/officeDocument/2006/relationships/slide" Target="slides/slide27.xml"/><Relationship Id="rId50" Type="http://schemas.openxmlformats.org/officeDocument/2006/relationships/slide" Target="slides/slide30.xml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5.xml"/><Relationship Id="rId33" Type="http://schemas.openxmlformats.org/officeDocument/2006/relationships/slide" Target="slides/slide13.xml"/><Relationship Id="rId38" Type="http://schemas.openxmlformats.org/officeDocument/2006/relationships/slide" Target="slides/slide18.xml"/><Relationship Id="rId46" Type="http://schemas.openxmlformats.org/officeDocument/2006/relationships/slide" Target="slides/slide26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9.xml"/><Relationship Id="rId41" Type="http://schemas.openxmlformats.org/officeDocument/2006/relationships/slide" Target="slides/slide21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4.xml"/><Relationship Id="rId32" Type="http://schemas.openxmlformats.org/officeDocument/2006/relationships/slide" Target="slides/slide12.xml"/><Relationship Id="rId37" Type="http://schemas.openxmlformats.org/officeDocument/2006/relationships/slide" Target="slides/slide17.xml"/><Relationship Id="rId40" Type="http://schemas.openxmlformats.org/officeDocument/2006/relationships/slide" Target="slides/slide20.xml"/><Relationship Id="rId45" Type="http://schemas.openxmlformats.org/officeDocument/2006/relationships/slide" Target="slides/slide25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slide" Target="slides/slide16.xml"/><Relationship Id="rId49" Type="http://schemas.openxmlformats.org/officeDocument/2006/relationships/slide" Target="slides/slide29.xml"/><Relationship Id="rId57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1.xml"/><Relationship Id="rId44" Type="http://schemas.openxmlformats.org/officeDocument/2006/relationships/slide" Target="slides/slide24.xml"/><Relationship Id="rId52" Type="http://schemas.openxmlformats.org/officeDocument/2006/relationships/slide" Target="slides/slide3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slide" Target="slides/slide10.xml"/><Relationship Id="rId35" Type="http://schemas.openxmlformats.org/officeDocument/2006/relationships/slide" Target="slides/slide15.xml"/><Relationship Id="rId43" Type="http://schemas.openxmlformats.org/officeDocument/2006/relationships/slide" Target="slides/slide23.xml"/><Relationship Id="rId48" Type="http://schemas.openxmlformats.org/officeDocument/2006/relationships/slide" Target="slides/slide28.xml"/><Relationship Id="rId56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1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8D925-920B-4137-9C0A-7760B58C745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ECAE8-7735-4CDA-A423-B71CEE37C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8482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0"/>
            <a:ext cx="5614988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470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59253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1pPr>
    <a:lvl2pPr marL="296266" algn="l" defTabSz="59253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2pPr>
    <a:lvl3pPr marL="592531" algn="l" defTabSz="59253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3pPr>
    <a:lvl4pPr marL="888797" algn="l" defTabSz="59253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4pPr>
    <a:lvl5pPr marL="1185062" algn="l" defTabSz="59253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5pPr>
    <a:lvl6pPr marL="1481328" algn="l" defTabSz="59253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6pPr>
    <a:lvl7pPr marL="1777594" algn="l" defTabSz="59253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7pPr>
    <a:lvl8pPr marL="2073859" algn="l" defTabSz="59253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8pPr>
    <a:lvl9pPr marL="2370125" algn="l" defTabSz="59253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Here is a brief introduction of the course material.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39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Module</a:t>
            </a:r>
            <a:r>
              <a:rPr lang="en-US" baseline="0" dirty="0" smtClean="0"/>
              <a:t> 1 is introduction of </a:t>
            </a:r>
            <a:r>
              <a:rPr lang="en-US" baseline="0" dirty="0" err="1" smtClean="0"/>
              <a:t>matlab</a:t>
            </a:r>
            <a:r>
              <a:rPr lang="en-US" baseline="0" dirty="0" smtClean="0"/>
              <a:t> programming.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306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 are going to talk about</a:t>
            </a:r>
            <a:r>
              <a:rPr lang="en-US" baseline="0" dirty="0" smtClean="0"/>
              <a:t> v</a:t>
            </a:r>
            <a:r>
              <a:rPr lang="en-US" dirty="0" smtClean="0"/>
              <a:t>ectors</a:t>
            </a:r>
            <a:r>
              <a:rPr lang="en-US" baseline="0" dirty="0" smtClean="0"/>
              <a:t> and matrix.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Array operation, like vector and matrix, is the most important topic in MATLAB.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Actually, MATLAB stands for “matrix laboratory”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is specialized in matrix involved operations.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730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Today, we’re going to talk about selection statement</a:t>
            </a:r>
            <a:r>
              <a:rPr lang="en-US" baseline="0" dirty="0" smtClean="0"/>
              <a:t>, as known as if-statement.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79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Loop statement is the most important programming structure.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Basically, if you know condition statement and loop statement, you can solve almost every programming</a:t>
            </a:r>
            <a:r>
              <a:rPr lang="en-US" baseline="0" dirty="0" smtClean="0"/>
              <a:t> problems.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252561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1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9"/>
            <a:ext cx="4889362" cy="1197026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24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9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4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5/20/2020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8124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033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7470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5/20/2020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30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20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076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5/20/2020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2436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35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175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5/20/2020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3046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 txBox="1">
            <a:spLocks/>
          </p:cNvSpPr>
          <p:nvPr userDrawn="1"/>
        </p:nvSpPr>
        <p:spPr>
          <a:xfrm>
            <a:off x="0" y="103910"/>
            <a:ext cx="6858000" cy="329045"/>
          </a:xfrm>
          <a:prstGeom prst="rect">
            <a:avLst/>
          </a:prstGeom>
        </p:spPr>
        <p:txBody>
          <a:bodyPr anchor="ctr"/>
          <a:lstStyle>
            <a:lvl1pPr marL="0" indent="0" algn="l" defTabSz="548626" rtl="0" eaLnBrk="1" latinLnBrk="0" hangingPunct="1">
              <a:spcBef>
                <a:spcPct val="20000"/>
              </a:spcBef>
              <a:buFont typeface="Arial" pitchFamily="34" charset="0"/>
              <a:buNone/>
              <a:defRPr sz="144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45759" indent="-171446" algn="l" defTabSz="54862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096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09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22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36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348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662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40" dirty="0" smtClean="0"/>
              <a:t>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04697" y="4304701"/>
            <a:ext cx="154305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1000" b="1" i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p.</a:t>
            </a:r>
            <a:fld id="{9BE563BE-BE87-45DA-B80E-D5B7FBE7F2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42481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14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24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1707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5/20/2020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4691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42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3510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5/20/2020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9800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07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0187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5/20/2020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0123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02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364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7838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5/20/2020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3513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896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2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5/20/2020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210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161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7835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5/20/2020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7987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61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9868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3914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5/20/2020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9770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042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0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5/20/2020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0677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021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907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5/20/2020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4688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94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8895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5/20/2020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865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02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66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7155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5/20/2020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121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486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898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5/20/2020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9071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0207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412536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5/20/2020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52250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07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812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163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5/20/2020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0669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5/20/2020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7605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56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945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4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4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4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4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4" Type="http://schemas.openxmlformats.org/officeDocument/2006/relationships/theme" Target="../theme/theme1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4" Type="http://schemas.openxmlformats.org/officeDocument/2006/relationships/theme" Target="../theme/theme1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4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4" Type="http://schemas.openxmlformats.org/officeDocument/2006/relationships/theme" Target="../theme/theme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5624191-B9E9-41CA-A942-B9B5D1030034}" type="slidenum">
              <a:rPr lang="en-US" sz="840" smtClean="0"/>
              <a:pPr algn="r"/>
              <a:t>‹#›</a:t>
            </a:fld>
            <a:endParaRPr lang="en-US" sz="84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6858000" cy="329045"/>
          </a:xfrm>
          <a:prstGeom prst="rect">
            <a:avLst/>
          </a:prstGeom>
        </p:spPr>
        <p:txBody>
          <a:bodyPr anchor="ctr"/>
          <a:lstStyle>
            <a:lvl1pPr marL="0" indent="0" algn="l" defTabSz="548626" rtl="0" eaLnBrk="1" latinLnBrk="0" hangingPunct="1">
              <a:spcBef>
                <a:spcPct val="20000"/>
              </a:spcBef>
              <a:buFont typeface="Arial" pitchFamily="34" charset="0"/>
              <a:buNone/>
              <a:defRPr sz="144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45759" indent="-171446" algn="l" defTabSz="54862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096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09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22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36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348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662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40" smtClean="0"/>
              <a:t>Edit Master text styles</a:t>
            </a:r>
            <a:endParaRPr lang="en-US" sz="1440" dirty="0" smtClean="0"/>
          </a:p>
        </p:txBody>
      </p:sp>
    </p:spTree>
    <p:extLst>
      <p:ext uri="{BB962C8B-B14F-4D97-AF65-F5344CB8AC3E}">
        <p14:creationId xmlns:p14="http://schemas.microsoft.com/office/powerpoint/2010/main" val="411039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800" r:id="rId3"/>
    <p:sldLayoutId id="2147483802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548626" rtl="0" eaLnBrk="1" latinLnBrk="0" hangingPunct="1"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35" indent="-205735" algn="l" defTabSz="548626" rtl="0" eaLnBrk="1" latinLnBrk="0" hangingPunct="1">
        <a:spcBef>
          <a:spcPct val="20000"/>
        </a:spcBef>
        <a:buFont typeface="Arial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59" indent="-171446" algn="l" defTabSz="548626" rtl="0" eaLnBrk="1" latinLnBrk="0" hangingPunct="1">
        <a:spcBef>
          <a:spcPct val="20000"/>
        </a:spcBef>
        <a:buFont typeface="Arial" pitchFamily="34" charset="0"/>
        <a:buChar char="–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indent="-137156" algn="l" defTabSz="548626" rtl="0" eaLnBrk="1" latinLnBrk="0" hangingPunct="1">
        <a:spcBef>
          <a:spcPct val="20000"/>
        </a:spcBef>
        <a:buFont typeface="Arial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960096" indent="-137156" algn="l" defTabSz="548626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09" indent="-137156" algn="l" defTabSz="548626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22" indent="-137156" algn="l" defTabSz="548626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36" indent="-137156" algn="l" defTabSz="548626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348" indent="-137156" algn="l" defTabSz="548626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662" indent="-137156" algn="l" defTabSz="548626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26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13" algn="l" defTabSz="548626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26" algn="l" defTabSz="548626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40" algn="l" defTabSz="548626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52" algn="l" defTabSz="548626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566" algn="l" defTabSz="548626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879" algn="l" defTabSz="548626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192" algn="l" defTabSz="548626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05" algn="l" defTabSz="548626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963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</p:sldLayoutIdLst>
  <p:timing>
    <p:tnLst>
      <p:par>
        <p:cTn id="1" dur="indefinite" restart="never" nodeType="tmRoot"/>
      </p:par>
    </p:tnLst>
  </p:timing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823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</p:sldLayoutIdLst>
  <p:timing>
    <p:tnLst>
      <p:par>
        <p:cTn id="1" dur="indefinite" restart="never" nodeType="tmRoot"/>
      </p:par>
    </p:tnLst>
  </p:timing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934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</p:sldLayoutIdLst>
  <p:timing>
    <p:tnLst>
      <p:par>
        <p:cTn id="1" dur="indefinite" restart="never" nodeType="tmRoot"/>
      </p:par>
    </p:tnLst>
  </p:timing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981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</p:sldLayoutIdLst>
  <p:timing>
    <p:tnLst>
      <p:par>
        <p:cTn id="1" dur="indefinite" restart="never" nodeType="tmRoot"/>
      </p:par>
    </p:tnLst>
  </p:timing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27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</p:sldLayoutIdLst>
  <p:timing>
    <p:tnLst>
      <p:par>
        <p:cTn id="1" dur="indefinite" restart="never" nodeType="tmRoot"/>
      </p:par>
    </p:tnLst>
  </p:timing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9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</p:sldLayoutIdLst>
  <p:timing>
    <p:tnLst>
      <p:par>
        <p:cTn id="1" dur="indefinite" restart="never" nodeType="tmRoot"/>
      </p:par>
    </p:tnLst>
  </p:timing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429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</p:sldLayoutIdLst>
  <p:timing>
    <p:tnLst>
      <p:par>
        <p:cTn id="1" dur="indefinite" restart="never" nodeType="tmRoot"/>
      </p:par>
    </p:tnLst>
  </p:timing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344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</p:sldLayoutIdLst>
  <p:timing>
    <p:tnLst>
      <p:par>
        <p:cTn id="1" dur="indefinite" restart="never" nodeType="tmRoot"/>
      </p:par>
    </p:tnLst>
  </p:timing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046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</p:sldLayoutIdLst>
  <p:timing>
    <p:tnLst>
      <p:par>
        <p:cTn id="1" dur="indefinite" restart="never" nodeType="tmRoot"/>
      </p:par>
    </p:tnLst>
  </p:timing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988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587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</p:sldLayoutIdLst>
  <p:timing>
    <p:tnLst>
      <p:par>
        <p:cTn id="1" dur="indefinite" restart="never" nodeType="tmRoot"/>
      </p:par>
    </p:tnLst>
  </p:timing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47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</p:sldLayoutIdLst>
  <p:timing>
    <p:tnLst>
      <p:par>
        <p:cTn id="1" dur="indefinite" restart="never" nodeType="tmRoot"/>
      </p:par>
    </p:tnLst>
  </p:timing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88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</p:sldLayoutIdLst>
  <p:timing>
    <p:tnLst>
      <p:par>
        <p:cTn id="1" dur="indefinite" restart="never" nodeType="tmRoot"/>
      </p:par>
    </p:tnLst>
  </p:timing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820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</p:sldLayoutIdLst>
  <p:timing>
    <p:tnLst>
      <p:par>
        <p:cTn id="1" dur="indefinite" restart="never" nodeType="tmRoot"/>
      </p:par>
    </p:tnLst>
  </p:timing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528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</p:sldLayoutIdLst>
  <p:timing>
    <p:tnLst>
      <p:par>
        <p:cTn id="1" dur="indefinite" restart="never" nodeType="tmRoot"/>
      </p:par>
    </p:tnLst>
  </p:timing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625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</p:sldLayoutIdLst>
  <p:timing>
    <p:tnLst>
      <p:par>
        <p:cTn id="1" dur="indefinite" restart="never" nodeType="tmRoot"/>
      </p:par>
    </p:tnLst>
  </p:timing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989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</p:sldLayoutIdLst>
  <p:timing>
    <p:tnLst>
      <p:par>
        <p:cTn id="1" dur="indefinite" restart="never" nodeType="tmRoot"/>
      </p:par>
    </p:tnLst>
  </p:timing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67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</p:sldLayoutIdLst>
  <p:timing>
    <p:tnLst>
      <p:par>
        <p:cTn id="1" dur="indefinite" restart="never" nodeType="tmRoot"/>
      </p:par>
    </p:tnLst>
  </p:timing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753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</p:sldLayoutIdLst>
  <p:timing>
    <p:tnLst>
      <p:par>
        <p:cTn id="1" dur="indefinite" restart="never" nodeType="tmRoot"/>
      </p:par>
    </p:tnLst>
  </p:timing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299" y="1208633"/>
            <a:ext cx="3119593" cy="2342285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62240" y="2487941"/>
            <a:ext cx="5486243" cy="1601459"/>
          </a:xfrm>
        </p:spPr>
        <p:txBody>
          <a:bodyPr>
            <a:normAutofit/>
          </a:bodyPr>
          <a:lstStyle/>
          <a:p>
            <a:r>
              <a:rPr lang="en-US" sz="1400" b="1" dirty="0" smtClean="0"/>
              <a:t>Chul Min Yeum</a:t>
            </a:r>
          </a:p>
          <a:p>
            <a:r>
              <a:rPr lang="en-US" sz="1400" dirty="0"/>
              <a:t>Assistant Professor</a:t>
            </a:r>
          </a:p>
          <a:p>
            <a:r>
              <a:rPr lang="en-US" sz="1400" dirty="0"/>
              <a:t>Civil and Environmental Engineering</a:t>
            </a:r>
          </a:p>
          <a:p>
            <a:r>
              <a:rPr lang="en-US" sz="1400" dirty="0"/>
              <a:t>University of Waterloo, Canada</a:t>
            </a:r>
          </a:p>
          <a:p>
            <a:endParaRPr lang="en-US" sz="1400" dirty="0"/>
          </a:p>
        </p:txBody>
      </p:sp>
      <p:sp>
        <p:nvSpPr>
          <p:cNvPr id="7" name="Title 3"/>
          <p:cNvSpPr>
            <a:spLocks noGrp="1"/>
          </p:cNvSpPr>
          <p:nvPr>
            <p:ph type="ctrTitle"/>
          </p:nvPr>
        </p:nvSpPr>
        <p:spPr>
          <a:xfrm>
            <a:off x="211440" y="1024890"/>
            <a:ext cx="3198510" cy="1164183"/>
          </a:xfrm>
        </p:spPr>
        <p:txBody>
          <a:bodyPr/>
          <a:lstStyle/>
          <a:p>
            <a:r>
              <a:rPr lang="en-US" sz="3500" dirty="0" smtClean="0"/>
              <a:t>Computation Method (MATLAB Programming)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1459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p.</a:t>
            </a:r>
            <a:fld id="{9BE563BE-BE87-45DA-B80E-D5B7FBE7F23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cs typeface="Arial" pitchFamily="34" charset="0"/>
              </a:rPr>
              <a:t>Summation of Values in a Matrix</a:t>
            </a:r>
            <a:endParaRPr lang="en-US" sz="1800" b="1" dirty="0" smtClean="0">
              <a:latin typeface="+mj-lt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086099" y="993511"/>
          <a:ext cx="3658566" cy="144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27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  <a:gridCol w="3385839">
                  <a:extLst>
                    <a:ext uri="{9D8B030D-6E8A-4147-A177-3AD203B41FA5}">
                      <a16:colId xmlns:a16="http://schemas.microsoft.com/office/drawing/2014/main" val="605498460"/>
                    </a:ext>
                  </a:extLst>
                </a:gridCol>
              </a:tblGrid>
              <a:tr h="1449160"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mat1 = [2 8 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9; 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1 5 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7;2 3 1 5];</a:t>
                      </a:r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0;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ii=1:3</a:t>
                      </a:r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=1:4</a:t>
                      </a:r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mat1(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ii,jj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1953" y="993511"/>
          <a:ext cx="2586860" cy="1954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6715">
                  <a:extLst>
                    <a:ext uri="{9D8B030D-6E8A-4147-A177-3AD203B41FA5}">
                      <a16:colId xmlns:a16="http://schemas.microsoft.com/office/drawing/2014/main" val="3660104993"/>
                    </a:ext>
                  </a:extLst>
                </a:gridCol>
                <a:gridCol w="646715">
                  <a:extLst>
                    <a:ext uri="{9D8B030D-6E8A-4147-A177-3AD203B41FA5}">
                      <a16:colId xmlns:a16="http://schemas.microsoft.com/office/drawing/2014/main" val="48435961"/>
                    </a:ext>
                  </a:extLst>
                </a:gridCol>
                <a:gridCol w="646715">
                  <a:extLst>
                    <a:ext uri="{9D8B030D-6E8A-4147-A177-3AD203B41FA5}">
                      <a16:colId xmlns:a16="http://schemas.microsoft.com/office/drawing/2014/main" val="3064116779"/>
                    </a:ext>
                  </a:extLst>
                </a:gridCol>
                <a:gridCol w="646715">
                  <a:extLst>
                    <a:ext uri="{9D8B030D-6E8A-4147-A177-3AD203B41FA5}">
                      <a16:colId xmlns:a16="http://schemas.microsoft.com/office/drawing/2014/main" val="2634724924"/>
                    </a:ext>
                  </a:extLst>
                </a:gridCol>
              </a:tblGrid>
              <a:tr h="6514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extLst>
                  <a:ext uri="{0D108BD9-81ED-4DB2-BD59-A6C34878D82A}">
                    <a16:rowId xmlns:a16="http://schemas.microsoft.com/office/drawing/2014/main" val="1729596941"/>
                  </a:ext>
                </a:extLst>
              </a:tr>
              <a:tr h="6514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extLst>
                  <a:ext uri="{0D108BD9-81ED-4DB2-BD59-A6C34878D82A}">
                    <a16:rowId xmlns:a16="http://schemas.microsoft.com/office/drawing/2014/main" val="2481350862"/>
                  </a:ext>
                </a:extLst>
              </a:tr>
              <a:tr h="6514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extLst>
                  <a:ext uri="{0D108BD9-81ED-4DB2-BD59-A6C34878D82A}">
                    <a16:rowId xmlns:a16="http://schemas.microsoft.com/office/drawing/2014/main" val="81022103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16366" y="993511"/>
            <a:ext cx="642447" cy="6513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9150" y="3330084"/>
            <a:ext cx="2212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mat1(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ii,jj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086099" y="2680002"/>
            <a:ext cx="184377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ii → 1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sumv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355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p.</a:t>
            </a:r>
            <a:fld id="{9BE563BE-BE87-45DA-B80E-D5B7FBE7F23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cs typeface="Arial" pitchFamily="34" charset="0"/>
              </a:rPr>
              <a:t>Summation of Values in a Matrix</a:t>
            </a:r>
            <a:endParaRPr lang="en-US" sz="1800" b="1" dirty="0" smtClean="0">
              <a:latin typeface="+mj-lt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086099" y="993511"/>
          <a:ext cx="3658566" cy="144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27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  <a:gridCol w="3385839">
                  <a:extLst>
                    <a:ext uri="{9D8B030D-6E8A-4147-A177-3AD203B41FA5}">
                      <a16:colId xmlns:a16="http://schemas.microsoft.com/office/drawing/2014/main" val="605498460"/>
                    </a:ext>
                  </a:extLst>
                </a:gridCol>
              </a:tblGrid>
              <a:tr h="1449160"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mat1 = [2 8 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9; 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1 5 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7;2 3 1 5];</a:t>
                      </a:r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0;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ii=1:3</a:t>
                      </a:r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=1:4</a:t>
                      </a:r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mat1(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ii,jj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1953" y="993511"/>
          <a:ext cx="2586860" cy="1954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6715">
                  <a:extLst>
                    <a:ext uri="{9D8B030D-6E8A-4147-A177-3AD203B41FA5}">
                      <a16:colId xmlns:a16="http://schemas.microsoft.com/office/drawing/2014/main" val="3660104993"/>
                    </a:ext>
                  </a:extLst>
                </a:gridCol>
                <a:gridCol w="646715">
                  <a:extLst>
                    <a:ext uri="{9D8B030D-6E8A-4147-A177-3AD203B41FA5}">
                      <a16:colId xmlns:a16="http://schemas.microsoft.com/office/drawing/2014/main" val="48435961"/>
                    </a:ext>
                  </a:extLst>
                </a:gridCol>
                <a:gridCol w="646715">
                  <a:extLst>
                    <a:ext uri="{9D8B030D-6E8A-4147-A177-3AD203B41FA5}">
                      <a16:colId xmlns:a16="http://schemas.microsoft.com/office/drawing/2014/main" val="3064116779"/>
                    </a:ext>
                  </a:extLst>
                </a:gridCol>
                <a:gridCol w="646715">
                  <a:extLst>
                    <a:ext uri="{9D8B030D-6E8A-4147-A177-3AD203B41FA5}">
                      <a16:colId xmlns:a16="http://schemas.microsoft.com/office/drawing/2014/main" val="2634724924"/>
                    </a:ext>
                  </a:extLst>
                </a:gridCol>
              </a:tblGrid>
              <a:tr h="6514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extLst>
                  <a:ext uri="{0D108BD9-81ED-4DB2-BD59-A6C34878D82A}">
                    <a16:rowId xmlns:a16="http://schemas.microsoft.com/office/drawing/2014/main" val="1729596941"/>
                  </a:ext>
                </a:extLst>
              </a:tr>
              <a:tr h="6514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extLst>
                  <a:ext uri="{0D108BD9-81ED-4DB2-BD59-A6C34878D82A}">
                    <a16:rowId xmlns:a16="http://schemas.microsoft.com/office/drawing/2014/main" val="2481350862"/>
                  </a:ext>
                </a:extLst>
              </a:tr>
              <a:tr h="6514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extLst>
                  <a:ext uri="{0D108BD9-81ED-4DB2-BD59-A6C34878D82A}">
                    <a16:rowId xmlns:a16="http://schemas.microsoft.com/office/drawing/2014/main" val="81022103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71953" y="1645010"/>
            <a:ext cx="642447" cy="6513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9150" y="3330084"/>
            <a:ext cx="2212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mat1(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ii,jj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086099" y="2680002"/>
            <a:ext cx="184377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ii → 2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sumv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497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p.</a:t>
            </a:r>
            <a:fld id="{9BE563BE-BE87-45DA-B80E-D5B7FBE7F23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cs typeface="Arial" pitchFamily="34" charset="0"/>
              </a:rPr>
              <a:t>Summation of Values in a Matrix</a:t>
            </a:r>
            <a:endParaRPr lang="en-US" sz="1800" b="1" dirty="0" smtClean="0">
              <a:latin typeface="+mj-lt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086099" y="993511"/>
          <a:ext cx="3658566" cy="144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27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  <a:gridCol w="3385839">
                  <a:extLst>
                    <a:ext uri="{9D8B030D-6E8A-4147-A177-3AD203B41FA5}">
                      <a16:colId xmlns:a16="http://schemas.microsoft.com/office/drawing/2014/main" val="605498460"/>
                    </a:ext>
                  </a:extLst>
                </a:gridCol>
              </a:tblGrid>
              <a:tr h="1449160"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mat1 = [2 8 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9; 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1 5 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7;2 3 1 5];</a:t>
                      </a:r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0;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ii=1:3</a:t>
                      </a:r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=1:4</a:t>
                      </a:r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mat1(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ii,jj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1953" y="993511"/>
          <a:ext cx="2586860" cy="1954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6715">
                  <a:extLst>
                    <a:ext uri="{9D8B030D-6E8A-4147-A177-3AD203B41FA5}">
                      <a16:colId xmlns:a16="http://schemas.microsoft.com/office/drawing/2014/main" val="3660104993"/>
                    </a:ext>
                  </a:extLst>
                </a:gridCol>
                <a:gridCol w="646715">
                  <a:extLst>
                    <a:ext uri="{9D8B030D-6E8A-4147-A177-3AD203B41FA5}">
                      <a16:colId xmlns:a16="http://schemas.microsoft.com/office/drawing/2014/main" val="48435961"/>
                    </a:ext>
                  </a:extLst>
                </a:gridCol>
                <a:gridCol w="646715">
                  <a:extLst>
                    <a:ext uri="{9D8B030D-6E8A-4147-A177-3AD203B41FA5}">
                      <a16:colId xmlns:a16="http://schemas.microsoft.com/office/drawing/2014/main" val="3064116779"/>
                    </a:ext>
                  </a:extLst>
                </a:gridCol>
                <a:gridCol w="646715">
                  <a:extLst>
                    <a:ext uri="{9D8B030D-6E8A-4147-A177-3AD203B41FA5}">
                      <a16:colId xmlns:a16="http://schemas.microsoft.com/office/drawing/2014/main" val="2634724924"/>
                    </a:ext>
                  </a:extLst>
                </a:gridCol>
              </a:tblGrid>
              <a:tr h="6514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extLst>
                  <a:ext uri="{0D108BD9-81ED-4DB2-BD59-A6C34878D82A}">
                    <a16:rowId xmlns:a16="http://schemas.microsoft.com/office/drawing/2014/main" val="1729596941"/>
                  </a:ext>
                </a:extLst>
              </a:tr>
              <a:tr h="6514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extLst>
                  <a:ext uri="{0D108BD9-81ED-4DB2-BD59-A6C34878D82A}">
                    <a16:rowId xmlns:a16="http://schemas.microsoft.com/office/drawing/2014/main" val="2481350862"/>
                  </a:ext>
                </a:extLst>
              </a:tr>
              <a:tr h="6514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extLst>
                  <a:ext uri="{0D108BD9-81ED-4DB2-BD59-A6C34878D82A}">
                    <a16:rowId xmlns:a16="http://schemas.microsoft.com/office/drawing/2014/main" val="81022103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22935" y="1645010"/>
            <a:ext cx="642447" cy="6513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9150" y="3330084"/>
            <a:ext cx="2212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mat1(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ii,jj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086099" y="2680002"/>
            <a:ext cx="184377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ii → 2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sumv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919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p.</a:t>
            </a:r>
            <a:fld id="{9BE563BE-BE87-45DA-B80E-D5B7FBE7F23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cs typeface="Arial" pitchFamily="34" charset="0"/>
              </a:rPr>
              <a:t>Summation of Values in a Matrix</a:t>
            </a:r>
            <a:endParaRPr lang="en-US" sz="1800" b="1" dirty="0" smtClean="0">
              <a:latin typeface="+mj-lt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086099" y="993511"/>
          <a:ext cx="3658566" cy="144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27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  <a:gridCol w="3385839">
                  <a:extLst>
                    <a:ext uri="{9D8B030D-6E8A-4147-A177-3AD203B41FA5}">
                      <a16:colId xmlns:a16="http://schemas.microsoft.com/office/drawing/2014/main" val="605498460"/>
                    </a:ext>
                  </a:extLst>
                </a:gridCol>
              </a:tblGrid>
              <a:tr h="1449160"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mat1 = [2 8 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9; 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1 5 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7;2 3 1 5];</a:t>
                      </a:r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0;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ii=1:3</a:t>
                      </a:r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=1:4</a:t>
                      </a:r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mat1(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ii,jj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1953" y="993511"/>
          <a:ext cx="2586860" cy="1954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6715">
                  <a:extLst>
                    <a:ext uri="{9D8B030D-6E8A-4147-A177-3AD203B41FA5}">
                      <a16:colId xmlns:a16="http://schemas.microsoft.com/office/drawing/2014/main" val="3660104993"/>
                    </a:ext>
                  </a:extLst>
                </a:gridCol>
                <a:gridCol w="646715">
                  <a:extLst>
                    <a:ext uri="{9D8B030D-6E8A-4147-A177-3AD203B41FA5}">
                      <a16:colId xmlns:a16="http://schemas.microsoft.com/office/drawing/2014/main" val="48435961"/>
                    </a:ext>
                  </a:extLst>
                </a:gridCol>
                <a:gridCol w="646715">
                  <a:extLst>
                    <a:ext uri="{9D8B030D-6E8A-4147-A177-3AD203B41FA5}">
                      <a16:colId xmlns:a16="http://schemas.microsoft.com/office/drawing/2014/main" val="3064116779"/>
                    </a:ext>
                  </a:extLst>
                </a:gridCol>
                <a:gridCol w="646715">
                  <a:extLst>
                    <a:ext uri="{9D8B030D-6E8A-4147-A177-3AD203B41FA5}">
                      <a16:colId xmlns:a16="http://schemas.microsoft.com/office/drawing/2014/main" val="2634724924"/>
                    </a:ext>
                  </a:extLst>
                </a:gridCol>
              </a:tblGrid>
              <a:tr h="6514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extLst>
                  <a:ext uri="{0D108BD9-81ED-4DB2-BD59-A6C34878D82A}">
                    <a16:rowId xmlns:a16="http://schemas.microsoft.com/office/drawing/2014/main" val="1729596941"/>
                  </a:ext>
                </a:extLst>
              </a:tr>
              <a:tr h="6514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extLst>
                  <a:ext uri="{0D108BD9-81ED-4DB2-BD59-A6C34878D82A}">
                    <a16:rowId xmlns:a16="http://schemas.microsoft.com/office/drawing/2014/main" val="2481350862"/>
                  </a:ext>
                </a:extLst>
              </a:tr>
              <a:tr h="6514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extLst>
                  <a:ext uri="{0D108BD9-81ED-4DB2-BD59-A6C34878D82A}">
                    <a16:rowId xmlns:a16="http://schemas.microsoft.com/office/drawing/2014/main" val="81022103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565382" y="1645010"/>
            <a:ext cx="642447" cy="6513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9150" y="3330084"/>
            <a:ext cx="2212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mat1(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ii,jj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086099" y="2680002"/>
            <a:ext cx="184377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ii → 2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sumv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021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p.</a:t>
            </a:r>
            <a:fld id="{9BE563BE-BE87-45DA-B80E-D5B7FBE7F23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cs typeface="Arial" pitchFamily="34" charset="0"/>
              </a:rPr>
              <a:t>Summation of Values in a Matrix</a:t>
            </a:r>
            <a:endParaRPr lang="en-US" sz="1800" b="1" dirty="0" smtClean="0">
              <a:latin typeface="+mj-lt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086099" y="993511"/>
          <a:ext cx="3658566" cy="144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27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  <a:gridCol w="3385839">
                  <a:extLst>
                    <a:ext uri="{9D8B030D-6E8A-4147-A177-3AD203B41FA5}">
                      <a16:colId xmlns:a16="http://schemas.microsoft.com/office/drawing/2014/main" val="605498460"/>
                    </a:ext>
                  </a:extLst>
                </a:gridCol>
              </a:tblGrid>
              <a:tr h="1449160"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mat1 = [2 8 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9; 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1 5 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7;2 3 1 5];</a:t>
                      </a:r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0;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ii=1:3</a:t>
                      </a:r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=1:4</a:t>
                      </a:r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mat1(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ii,jj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1953" y="993511"/>
          <a:ext cx="2586860" cy="1954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6715">
                  <a:extLst>
                    <a:ext uri="{9D8B030D-6E8A-4147-A177-3AD203B41FA5}">
                      <a16:colId xmlns:a16="http://schemas.microsoft.com/office/drawing/2014/main" val="3660104993"/>
                    </a:ext>
                  </a:extLst>
                </a:gridCol>
                <a:gridCol w="646715">
                  <a:extLst>
                    <a:ext uri="{9D8B030D-6E8A-4147-A177-3AD203B41FA5}">
                      <a16:colId xmlns:a16="http://schemas.microsoft.com/office/drawing/2014/main" val="48435961"/>
                    </a:ext>
                  </a:extLst>
                </a:gridCol>
                <a:gridCol w="646715">
                  <a:extLst>
                    <a:ext uri="{9D8B030D-6E8A-4147-A177-3AD203B41FA5}">
                      <a16:colId xmlns:a16="http://schemas.microsoft.com/office/drawing/2014/main" val="3064116779"/>
                    </a:ext>
                  </a:extLst>
                </a:gridCol>
                <a:gridCol w="646715">
                  <a:extLst>
                    <a:ext uri="{9D8B030D-6E8A-4147-A177-3AD203B41FA5}">
                      <a16:colId xmlns:a16="http://schemas.microsoft.com/office/drawing/2014/main" val="2634724924"/>
                    </a:ext>
                  </a:extLst>
                </a:gridCol>
              </a:tblGrid>
              <a:tr h="6514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extLst>
                  <a:ext uri="{0D108BD9-81ED-4DB2-BD59-A6C34878D82A}">
                    <a16:rowId xmlns:a16="http://schemas.microsoft.com/office/drawing/2014/main" val="1729596941"/>
                  </a:ext>
                </a:extLst>
              </a:tr>
              <a:tr h="6514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extLst>
                  <a:ext uri="{0D108BD9-81ED-4DB2-BD59-A6C34878D82A}">
                    <a16:rowId xmlns:a16="http://schemas.microsoft.com/office/drawing/2014/main" val="2481350862"/>
                  </a:ext>
                </a:extLst>
              </a:tr>
              <a:tr h="6514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extLst>
                  <a:ext uri="{0D108BD9-81ED-4DB2-BD59-A6C34878D82A}">
                    <a16:rowId xmlns:a16="http://schemas.microsoft.com/office/drawing/2014/main" val="81022103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16366" y="1645010"/>
            <a:ext cx="642447" cy="6513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9150" y="3330084"/>
            <a:ext cx="2212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mat1(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ii,jj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086099" y="2680002"/>
            <a:ext cx="184377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ii → 2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sumv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092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p.</a:t>
            </a:r>
            <a:fld id="{9BE563BE-BE87-45DA-B80E-D5B7FBE7F23B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630329"/>
              </p:ext>
            </p:extLst>
          </p:nvPr>
        </p:nvGraphicFramePr>
        <p:xfrm>
          <a:off x="113335" y="612229"/>
          <a:ext cx="3090040" cy="3032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004">
                  <a:extLst>
                    <a:ext uri="{9D8B030D-6E8A-4147-A177-3AD203B41FA5}">
                      <a16:colId xmlns:a16="http://schemas.microsoft.com/office/drawing/2014/main" val="231659458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02098087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00767192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54546953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52202771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89565246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68489388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541173564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12438092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695734223"/>
                    </a:ext>
                  </a:extLst>
                </a:gridCol>
              </a:tblGrid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56985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6422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919540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9488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62126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316098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96464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97074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84277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8925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cs typeface="Arial" pitchFamily="34" charset="0"/>
              </a:rPr>
              <a:t>Word Finder Puzzle</a:t>
            </a:r>
            <a:endParaRPr lang="en-US" sz="1800" b="1" dirty="0" smtClean="0">
              <a:latin typeface="+mj-lt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135708"/>
              </p:ext>
            </p:extLst>
          </p:nvPr>
        </p:nvGraphicFramePr>
        <p:xfrm>
          <a:off x="3296306" y="1092971"/>
          <a:ext cx="3493378" cy="1300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3378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1300653">
                <a:tc>
                  <a:txBody>
                    <a:bodyPr/>
                    <a:lstStyle/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ii=1:puzzle_size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puzzle(:,ii);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=1:(puzzle_size-n_word+1)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:(jj+n_word-1);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test_word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1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69410" y="3701577"/>
            <a:ext cx="15696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test_word</a:t>
            </a:r>
            <a:endParaRPr lang="en-US" sz="20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col_vec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96306" y="2501248"/>
            <a:ext cx="3493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ii → 1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test_loc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[1:6]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13336" y="612229"/>
            <a:ext cx="301824" cy="30322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3334" y="612229"/>
            <a:ext cx="301824" cy="18261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96306" y="127392"/>
            <a:ext cx="34933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puzzle_size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</a:p>
          <a:p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n_word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→ 6 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puzzle_size-n_word+1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2857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p.</a:t>
            </a:r>
            <a:fld id="{9BE563BE-BE87-45DA-B80E-D5B7FBE7F23B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3335" y="612229"/>
          <a:ext cx="3090040" cy="3032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004">
                  <a:extLst>
                    <a:ext uri="{9D8B030D-6E8A-4147-A177-3AD203B41FA5}">
                      <a16:colId xmlns:a16="http://schemas.microsoft.com/office/drawing/2014/main" val="231659458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02098087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00767192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54546953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52202771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89565246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68489388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541173564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12438092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695734223"/>
                    </a:ext>
                  </a:extLst>
                </a:gridCol>
              </a:tblGrid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56985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6422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919540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9488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62126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316098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96464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97074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84277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8925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cs typeface="Arial" pitchFamily="34" charset="0"/>
              </a:rPr>
              <a:t>Word Finder Puzzle</a:t>
            </a:r>
            <a:endParaRPr lang="en-US" sz="1800" b="1" dirty="0" smtClean="0">
              <a:latin typeface="+mj-lt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296306" y="1092971"/>
          <a:ext cx="3493378" cy="1300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3378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1300653">
                <a:tc>
                  <a:txBody>
                    <a:bodyPr/>
                    <a:lstStyle/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ii=1:puzzle_size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puzzle(:,ii);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=1:(puzzle_size-n_word+1)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:(jj+n_word-1);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test_word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1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69410" y="3701577"/>
            <a:ext cx="15696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test_word</a:t>
            </a:r>
            <a:endParaRPr lang="en-US" sz="20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col_vec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96306" y="2501248"/>
            <a:ext cx="3493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ii → 1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test_loc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[2:7]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13336" y="612229"/>
            <a:ext cx="301824" cy="30322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3334" y="896008"/>
            <a:ext cx="301824" cy="18261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96306" y="127392"/>
            <a:ext cx="34933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puzzle_size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</a:p>
          <a:p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n_word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→ 6 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puzzle_size-n_word+1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7746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p.</a:t>
            </a:r>
            <a:fld id="{9BE563BE-BE87-45DA-B80E-D5B7FBE7F23B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3335" y="612229"/>
          <a:ext cx="3090040" cy="3032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004">
                  <a:extLst>
                    <a:ext uri="{9D8B030D-6E8A-4147-A177-3AD203B41FA5}">
                      <a16:colId xmlns:a16="http://schemas.microsoft.com/office/drawing/2014/main" val="231659458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02098087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00767192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54546953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52202771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89565246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68489388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541173564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12438092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695734223"/>
                    </a:ext>
                  </a:extLst>
                </a:gridCol>
              </a:tblGrid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56985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6422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919540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9488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62126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316098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96464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97074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84277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8925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cs typeface="Arial" pitchFamily="34" charset="0"/>
              </a:rPr>
              <a:t>Word Finder Puzzle</a:t>
            </a:r>
            <a:endParaRPr lang="en-US" sz="1800" b="1" dirty="0" smtClean="0">
              <a:latin typeface="+mj-lt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296306" y="1092971"/>
          <a:ext cx="3493378" cy="1300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3378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1300653">
                <a:tc>
                  <a:txBody>
                    <a:bodyPr/>
                    <a:lstStyle/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ii=1:puzzle_size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puzzle(:,ii);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=1:(puzzle_size-n_word+1)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:(jj+n_word-1);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test_word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1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69410" y="3701577"/>
            <a:ext cx="15696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test_word</a:t>
            </a:r>
            <a:endParaRPr lang="en-US" sz="20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col_vec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96306" y="2501248"/>
            <a:ext cx="3493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ii → 1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test_loc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[3:7]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13336" y="612229"/>
            <a:ext cx="301824" cy="30322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3334" y="1215258"/>
            <a:ext cx="301824" cy="18261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96306" y="127392"/>
            <a:ext cx="34933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puzzle_size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</a:p>
          <a:p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n_word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→ 6 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puzzle_size-n_word+1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0603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p.</a:t>
            </a:r>
            <a:fld id="{9BE563BE-BE87-45DA-B80E-D5B7FBE7F23B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3335" y="612229"/>
          <a:ext cx="3090040" cy="3032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004">
                  <a:extLst>
                    <a:ext uri="{9D8B030D-6E8A-4147-A177-3AD203B41FA5}">
                      <a16:colId xmlns:a16="http://schemas.microsoft.com/office/drawing/2014/main" val="231659458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02098087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00767192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54546953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52202771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89565246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68489388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541173564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12438092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695734223"/>
                    </a:ext>
                  </a:extLst>
                </a:gridCol>
              </a:tblGrid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56985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6422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919540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9488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62126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316098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96464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97074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84277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8925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cs typeface="Arial" pitchFamily="34" charset="0"/>
              </a:rPr>
              <a:t>Word Finder Puzzle</a:t>
            </a:r>
            <a:endParaRPr lang="en-US" sz="1800" b="1" dirty="0" smtClean="0">
              <a:latin typeface="+mj-lt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296306" y="1092971"/>
          <a:ext cx="3493378" cy="1300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3378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1300653">
                <a:tc>
                  <a:txBody>
                    <a:bodyPr/>
                    <a:lstStyle/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ii=1:puzzle_size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puzzle(:,ii);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=1:(puzzle_size-n_word+1)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:(jj+n_word-1);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test_word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1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69410" y="3701577"/>
            <a:ext cx="15696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test_word</a:t>
            </a:r>
            <a:endParaRPr lang="en-US" sz="20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col_vec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96306" y="2501248"/>
            <a:ext cx="3493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ii → 1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test_loc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[4:8]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13336" y="612229"/>
            <a:ext cx="301824" cy="30322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3334" y="1516119"/>
            <a:ext cx="301824" cy="18261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96306" y="127392"/>
            <a:ext cx="34933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puzzle_size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</a:p>
          <a:p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n_word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→ 6 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puzzle_size-n_word+1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5182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p.</a:t>
            </a:r>
            <a:fld id="{9BE563BE-BE87-45DA-B80E-D5B7FBE7F23B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3335" y="612229"/>
          <a:ext cx="3090040" cy="3032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004">
                  <a:extLst>
                    <a:ext uri="{9D8B030D-6E8A-4147-A177-3AD203B41FA5}">
                      <a16:colId xmlns:a16="http://schemas.microsoft.com/office/drawing/2014/main" val="231659458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02098087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00767192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54546953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52202771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89565246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68489388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541173564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12438092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695734223"/>
                    </a:ext>
                  </a:extLst>
                </a:gridCol>
              </a:tblGrid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56985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6422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919540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9488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62126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316098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96464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97074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84277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8925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cs typeface="Arial" pitchFamily="34" charset="0"/>
              </a:rPr>
              <a:t>Word Finder Puzzle</a:t>
            </a:r>
            <a:endParaRPr lang="en-US" sz="1800" b="1" dirty="0" smtClean="0">
              <a:latin typeface="+mj-lt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296306" y="1092971"/>
          <a:ext cx="3493378" cy="1300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3378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1300653">
                <a:tc>
                  <a:txBody>
                    <a:bodyPr/>
                    <a:lstStyle/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ii=1:puzzle_size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puzzle(:,ii);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=1:(puzzle_size-n_word+1)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:(jj+n_word-1);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test_word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1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69410" y="3701577"/>
            <a:ext cx="15696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test_word</a:t>
            </a:r>
            <a:endParaRPr lang="en-US" sz="20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col_vec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96306" y="2501248"/>
            <a:ext cx="3493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ii → 1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test_loc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[5:9]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296306" y="127392"/>
            <a:ext cx="34933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puzzle_size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</a:p>
          <a:p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n_word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→ 6 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puzzle_size-n_word+1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113336" y="612229"/>
            <a:ext cx="301824" cy="30322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3334" y="1818288"/>
            <a:ext cx="301824" cy="18261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1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62240" y="2487941"/>
            <a:ext cx="5486243" cy="1601459"/>
          </a:xfrm>
        </p:spPr>
        <p:txBody>
          <a:bodyPr>
            <a:normAutofit/>
          </a:bodyPr>
          <a:lstStyle/>
          <a:p>
            <a:r>
              <a:rPr lang="en-US" sz="1400" b="1" dirty="0" smtClean="0"/>
              <a:t>Chul Min Yeum</a:t>
            </a:r>
          </a:p>
          <a:p>
            <a:r>
              <a:rPr lang="en-US" sz="1400" dirty="0"/>
              <a:t>Assistant Professor</a:t>
            </a:r>
          </a:p>
          <a:p>
            <a:r>
              <a:rPr lang="en-US" sz="1400" dirty="0"/>
              <a:t>Civil and Environmental Engineering</a:t>
            </a:r>
          </a:p>
          <a:p>
            <a:r>
              <a:rPr lang="en-US" sz="1400" dirty="0"/>
              <a:t>University of Waterloo, Canada</a:t>
            </a:r>
          </a:p>
          <a:p>
            <a:endParaRPr lang="en-US" sz="1400" dirty="0"/>
          </a:p>
        </p:txBody>
      </p:sp>
      <p:sp>
        <p:nvSpPr>
          <p:cNvPr id="7" name="Title 3"/>
          <p:cNvSpPr>
            <a:spLocks noGrp="1"/>
          </p:cNvSpPr>
          <p:nvPr>
            <p:ph type="ctrTitle"/>
          </p:nvPr>
        </p:nvSpPr>
        <p:spPr>
          <a:xfrm>
            <a:off x="211439" y="557649"/>
            <a:ext cx="5604372" cy="1164183"/>
          </a:xfrm>
        </p:spPr>
        <p:txBody>
          <a:bodyPr/>
          <a:lstStyle/>
          <a:p>
            <a:r>
              <a:rPr lang="en-US" sz="3500" dirty="0" smtClean="0"/>
              <a:t>Module 01: </a:t>
            </a:r>
            <a:br>
              <a:rPr lang="en-US" sz="3500" dirty="0" smtClean="0"/>
            </a:br>
            <a:r>
              <a:rPr lang="en-US" sz="3500" dirty="0" smtClean="0"/>
              <a:t>Basic </a:t>
            </a:r>
            <a:r>
              <a:rPr lang="en-US" sz="3500" dirty="0"/>
              <a:t>MATLAB Programming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348" y="1531627"/>
            <a:ext cx="3025140" cy="283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6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p.</a:t>
            </a:r>
            <a:fld id="{9BE563BE-BE87-45DA-B80E-D5B7FBE7F23B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3335" y="612229"/>
          <a:ext cx="3090040" cy="3032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004">
                  <a:extLst>
                    <a:ext uri="{9D8B030D-6E8A-4147-A177-3AD203B41FA5}">
                      <a16:colId xmlns:a16="http://schemas.microsoft.com/office/drawing/2014/main" val="231659458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02098087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00767192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54546953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52202771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89565246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68489388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541173564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12438092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695734223"/>
                    </a:ext>
                  </a:extLst>
                </a:gridCol>
              </a:tblGrid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56985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6422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919540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9488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62126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316098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96464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97074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84277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8925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cs typeface="Arial" pitchFamily="34" charset="0"/>
              </a:rPr>
              <a:t>Word Finder Puzzle</a:t>
            </a:r>
            <a:endParaRPr lang="en-US" sz="1800" b="1" dirty="0" smtClean="0">
              <a:latin typeface="+mj-lt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296306" y="1092971"/>
          <a:ext cx="3493378" cy="1300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3378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1300653">
                <a:tc>
                  <a:txBody>
                    <a:bodyPr/>
                    <a:lstStyle/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ii=1:puzzle_size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puzzle(:,ii);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=1:(puzzle_size-n_word+1)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:(jj+n_word-1);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test_word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1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69410" y="3701577"/>
            <a:ext cx="15696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test_word</a:t>
            </a:r>
            <a:endParaRPr lang="en-US" sz="20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col_vec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96306" y="2501248"/>
            <a:ext cx="3493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ii → 2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test_loc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[1:6]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12881" y="612229"/>
            <a:ext cx="301824" cy="30322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2879" y="612229"/>
            <a:ext cx="301824" cy="18261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96306" y="127392"/>
            <a:ext cx="34933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puzzle_size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</a:p>
          <a:p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n_word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→ 6 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puzzle_size-n_word+1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1561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p.</a:t>
            </a:r>
            <a:fld id="{9BE563BE-BE87-45DA-B80E-D5B7FBE7F23B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3335" y="612229"/>
          <a:ext cx="3090040" cy="3032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004">
                  <a:extLst>
                    <a:ext uri="{9D8B030D-6E8A-4147-A177-3AD203B41FA5}">
                      <a16:colId xmlns:a16="http://schemas.microsoft.com/office/drawing/2014/main" val="231659458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02098087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00767192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54546953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52202771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89565246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68489388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541173564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12438092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695734223"/>
                    </a:ext>
                  </a:extLst>
                </a:gridCol>
              </a:tblGrid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56985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6422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919540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9488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62126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316098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96464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97074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84277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8925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cs typeface="Arial" pitchFamily="34" charset="0"/>
              </a:rPr>
              <a:t>Word Finder Puzzle</a:t>
            </a:r>
            <a:endParaRPr lang="en-US" sz="1800" b="1" dirty="0" smtClean="0">
              <a:latin typeface="+mj-lt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296306" y="1092971"/>
          <a:ext cx="3493378" cy="1300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3378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1300653">
                <a:tc>
                  <a:txBody>
                    <a:bodyPr/>
                    <a:lstStyle/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ii=1:puzzle_size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puzzle(:,ii);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=1:(puzzle_size-n_word+1)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:(jj+n_word-1);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test_word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1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69410" y="3701577"/>
            <a:ext cx="15696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test_word</a:t>
            </a:r>
            <a:endParaRPr lang="en-US" sz="20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col_vec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96306" y="2501248"/>
            <a:ext cx="3493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ii → 2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test_loc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[2:7]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18136" y="612229"/>
            <a:ext cx="301824" cy="30322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8134" y="896008"/>
            <a:ext cx="301824" cy="18261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96306" y="127392"/>
            <a:ext cx="34933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puzzle_size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</a:p>
          <a:p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n_word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→ 6 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puzzle_size-n_word+1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578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p.</a:t>
            </a:r>
            <a:fld id="{9BE563BE-BE87-45DA-B80E-D5B7FBE7F23B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3335" y="612229"/>
          <a:ext cx="3090040" cy="3032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004">
                  <a:extLst>
                    <a:ext uri="{9D8B030D-6E8A-4147-A177-3AD203B41FA5}">
                      <a16:colId xmlns:a16="http://schemas.microsoft.com/office/drawing/2014/main" val="231659458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02098087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00767192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54546953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52202771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89565246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68489388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541173564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12438092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695734223"/>
                    </a:ext>
                  </a:extLst>
                </a:gridCol>
              </a:tblGrid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56985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6422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919540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9488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62126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316098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96464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97074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84277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8925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cs typeface="Arial" pitchFamily="34" charset="0"/>
              </a:rPr>
              <a:t>Word Finder Puzzle</a:t>
            </a:r>
            <a:endParaRPr lang="en-US" sz="1800" b="1" dirty="0" smtClean="0">
              <a:latin typeface="+mj-lt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296306" y="1092971"/>
          <a:ext cx="3493378" cy="1300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3378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1300653">
                <a:tc>
                  <a:txBody>
                    <a:bodyPr/>
                    <a:lstStyle/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ii=1:puzzle_size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puzzle(:,ii);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=1:(puzzle_size-n_word+1)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:(jj+n_word-1);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test_word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1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69410" y="3701577"/>
            <a:ext cx="15696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test_word</a:t>
            </a:r>
            <a:endParaRPr lang="en-US" sz="20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col_vec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96306" y="2501248"/>
            <a:ext cx="3493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ii → 2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test_loc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[3:7]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23391" y="612229"/>
            <a:ext cx="301824" cy="30322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3389" y="1215258"/>
            <a:ext cx="301824" cy="18261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96306" y="127392"/>
            <a:ext cx="34933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puzzle_size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</a:p>
          <a:p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n_word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→ 6 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puzzle_size-n_word+1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380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p.</a:t>
            </a:r>
            <a:fld id="{9BE563BE-BE87-45DA-B80E-D5B7FBE7F23B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3335" y="612229"/>
          <a:ext cx="3090040" cy="3032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004">
                  <a:extLst>
                    <a:ext uri="{9D8B030D-6E8A-4147-A177-3AD203B41FA5}">
                      <a16:colId xmlns:a16="http://schemas.microsoft.com/office/drawing/2014/main" val="231659458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02098087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00767192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54546953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52202771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89565246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68489388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541173564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12438092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695734223"/>
                    </a:ext>
                  </a:extLst>
                </a:gridCol>
              </a:tblGrid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56985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6422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919540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9488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62126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316098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96464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97074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84277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8925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cs typeface="Arial" pitchFamily="34" charset="0"/>
              </a:rPr>
              <a:t>Word Finder Puzzle</a:t>
            </a:r>
            <a:endParaRPr lang="en-US" sz="1800" b="1" dirty="0" smtClean="0">
              <a:latin typeface="+mj-lt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296306" y="1092971"/>
          <a:ext cx="3493378" cy="1300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3378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1300653">
                <a:tc>
                  <a:txBody>
                    <a:bodyPr/>
                    <a:lstStyle/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ii=1:puzzle_size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puzzle(:,ii);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=1:(puzzle_size-n_word+1)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:(jj+n_word-1);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test_word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1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69410" y="3701577"/>
            <a:ext cx="15696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test_word</a:t>
            </a:r>
            <a:endParaRPr lang="en-US" sz="20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col_vec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96306" y="2501248"/>
            <a:ext cx="3493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ii → 2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test_loc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[4:8]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23391" y="612229"/>
            <a:ext cx="301824" cy="30322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3389" y="1516119"/>
            <a:ext cx="301824" cy="18261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96306" y="127392"/>
            <a:ext cx="34933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puzzle_size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</a:p>
          <a:p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n_word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→ 6 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puzzle_size-n_word+1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52" y="292485"/>
            <a:ext cx="1305210" cy="122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7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p.</a:t>
            </a:r>
            <a:fld id="{9BE563BE-BE87-45DA-B80E-D5B7FBE7F23B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3335" y="612229"/>
          <a:ext cx="3090040" cy="3032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004">
                  <a:extLst>
                    <a:ext uri="{9D8B030D-6E8A-4147-A177-3AD203B41FA5}">
                      <a16:colId xmlns:a16="http://schemas.microsoft.com/office/drawing/2014/main" val="231659458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02098087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00767192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54546953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52202771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89565246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68489388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541173564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12438092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695734223"/>
                    </a:ext>
                  </a:extLst>
                </a:gridCol>
              </a:tblGrid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56985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6422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919540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9488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62126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316098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96464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97074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84277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8925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 smtClean="0">
                <a:cs typeface="Arial" pitchFamily="34" charset="0"/>
              </a:rPr>
              <a:t>Word Finder Puzzle</a:t>
            </a:r>
            <a:endParaRPr lang="en-US" sz="1800" b="1" dirty="0" smtClean="0">
              <a:latin typeface="+mj-lt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296306" y="1092971"/>
          <a:ext cx="3493378" cy="1300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3378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1300653">
                <a:tc>
                  <a:txBody>
                    <a:bodyPr/>
                    <a:lstStyle/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ii=1:puzzle_size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puzzle(:,ii);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=1:(puzzle_size-n_word+1)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:(jj+n_word-1);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test_word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1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69410" y="3701577"/>
            <a:ext cx="15696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test_word</a:t>
            </a:r>
            <a:endParaRPr lang="en-US" sz="20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col_vec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96306" y="2501248"/>
            <a:ext cx="3493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ii → 2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test_loc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[5:9]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296306" y="127392"/>
            <a:ext cx="34933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puzzle_size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</a:p>
          <a:p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n_word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→ 6 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puzzle_size-n_word+1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423391" y="612229"/>
            <a:ext cx="301824" cy="30322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3389" y="1818288"/>
            <a:ext cx="301824" cy="18261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8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62240" y="2487941"/>
            <a:ext cx="5486243" cy="1601459"/>
          </a:xfrm>
        </p:spPr>
        <p:txBody>
          <a:bodyPr>
            <a:normAutofit/>
          </a:bodyPr>
          <a:lstStyle/>
          <a:p>
            <a:r>
              <a:rPr lang="en-US" sz="1400" b="1" dirty="0" smtClean="0"/>
              <a:t>Chul Min Yeum</a:t>
            </a:r>
          </a:p>
          <a:p>
            <a:r>
              <a:rPr lang="en-US" sz="1400" dirty="0"/>
              <a:t>Assistant Professor</a:t>
            </a:r>
          </a:p>
          <a:p>
            <a:r>
              <a:rPr lang="en-US" sz="1400" dirty="0"/>
              <a:t>Civil and Environmental Engineering</a:t>
            </a:r>
          </a:p>
          <a:p>
            <a:r>
              <a:rPr lang="en-US" sz="1400" dirty="0"/>
              <a:t>University of Waterloo, Canada</a:t>
            </a:r>
          </a:p>
          <a:p>
            <a:endParaRPr lang="en-US" sz="1400" dirty="0"/>
          </a:p>
        </p:txBody>
      </p:sp>
      <p:sp>
        <p:nvSpPr>
          <p:cNvPr id="7" name="Title 3"/>
          <p:cNvSpPr>
            <a:spLocks noGrp="1"/>
          </p:cNvSpPr>
          <p:nvPr>
            <p:ph type="ctrTitle"/>
          </p:nvPr>
        </p:nvSpPr>
        <p:spPr>
          <a:xfrm>
            <a:off x="211440" y="1024890"/>
            <a:ext cx="3198510" cy="1164183"/>
          </a:xfrm>
        </p:spPr>
        <p:txBody>
          <a:bodyPr/>
          <a:lstStyle/>
          <a:p>
            <a:r>
              <a:rPr lang="en-US" sz="3500" dirty="0" smtClean="0"/>
              <a:t>Built-in</a:t>
            </a:r>
            <a:br>
              <a:rPr lang="en-US" sz="3500" dirty="0" smtClean="0"/>
            </a:br>
            <a:r>
              <a:rPr lang="en-US" sz="3500" dirty="0" smtClean="0"/>
              <a:t>Functions</a:t>
            </a:r>
            <a:endParaRPr lang="en-US" sz="3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618" y="1186931"/>
            <a:ext cx="3716182" cy="278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5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62240" y="2487941"/>
            <a:ext cx="5486243" cy="1601459"/>
          </a:xfrm>
        </p:spPr>
        <p:txBody>
          <a:bodyPr>
            <a:normAutofit/>
          </a:bodyPr>
          <a:lstStyle/>
          <a:p>
            <a:r>
              <a:rPr lang="en-US" sz="1400" b="1" dirty="0" smtClean="0"/>
              <a:t>Chul Min Yeum</a:t>
            </a:r>
          </a:p>
          <a:p>
            <a:r>
              <a:rPr lang="en-US" sz="1400" dirty="0"/>
              <a:t>Assistant Professor</a:t>
            </a:r>
          </a:p>
          <a:p>
            <a:r>
              <a:rPr lang="en-US" sz="1400" dirty="0"/>
              <a:t>Civil and Environmental Engineering</a:t>
            </a:r>
          </a:p>
          <a:p>
            <a:r>
              <a:rPr lang="en-US" sz="1400" dirty="0"/>
              <a:t>University of Waterloo, Canada</a:t>
            </a:r>
          </a:p>
          <a:p>
            <a:endParaRPr lang="en-US" sz="1400" dirty="0"/>
          </a:p>
        </p:txBody>
      </p:sp>
      <p:sp>
        <p:nvSpPr>
          <p:cNvPr id="7" name="Title 3"/>
          <p:cNvSpPr>
            <a:spLocks noGrp="1"/>
          </p:cNvSpPr>
          <p:nvPr>
            <p:ph type="ctrTitle"/>
          </p:nvPr>
        </p:nvSpPr>
        <p:spPr>
          <a:xfrm>
            <a:off x="211440" y="1024890"/>
            <a:ext cx="3198510" cy="1164183"/>
          </a:xfrm>
        </p:spPr>
        <p:txBody>
          <a:bodyPr/>
          <a:lstStyle/>
          <a:p>
            <a:r>
              <a:rPr lang="en-US" sz="3500" dirty="0" smtClean="0"/>
              <a:t>Operators</a:t>
            </a:r>
            <a:endParaRPr lang="en-US" sz="3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244" y="1546860"/>
            <a:ext cx="2786063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62240" y="2487941"/>
            <a:ext cx="5486243" cy="1601459"/>
          </a:xfrm>
        </p:spPr>
        <p:txBody>
          <a:bodyPr>
            <a:normAutofit/>
          </a:bodyPr>
          <a:lstStyle/>
          <a:p>
            <a:r>
              <a:rPr lang="en-US" sz="1400" b="1" dirty="0" smtClean="0"/>
              <a:t>Chul Min Yeum</a:t>
            </a:r>
          </a:p>
          <a:p>
            <a:r>
              <a:rPr lang="en-US" sz="1400" dirty="0"/>
              <a:t>Assistant Professor</a:t>
            </a:r>
          </a:p>
          <a:p>
            <a:r>
              <a:rPr lang="en-US" sz="1400" dirty="0"/>
              <a:t>Civil and Environmental Engineering</a:t>
            </a:r>
          </a:p>
          <a:p>
            <a:r>
              <a:rPr lang="en-US" sz="1400" dirty="0"/>
              <a:t>University of Waterloo, Canada</a:t>
            </a:r>
          </a:p>
          <a:p>
            <a:endParaRPr lang="en-US" sz="1400" dirty="0"/>
          </a:p>
        </p:txBody>
      </p:sp>
      <p:sp>
        <p:nvSpPr>
          <p:cNvPr id="7" name="Title 3"/>
          <p:cNvSpPr>
            <a:spLocks noGrp="1"/>
          </p:cNvSpPr>
          <p:nvPr>
            <p:ph type="ctrTitle"/>
          </p:nvPr>
        </p:nvSpPr>
        <p:spPr>
          <a:xfrm>
            <a:off x="211440" y="1024890"/>
            <a:ext cx="3198510" cy="1164183"/>
          </a:xfrm>
        </p:spPr>
        <p:txBody>
          <a:bodyPr/>
          <a:lstStyle/>
          <a:p>
            <a:r>
              <a:rPr lang="en-US" sz="3500" dirty="0"/>
              <a:t>Function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390" y="1024890"/>
            <a:ext cx="2390348" cy="346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4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62240" y="2487941"/>
            <a:ext cx="5486243" cy="1601459"/>
          </a:xfrm>
        </p:spPr>
        <p:txBody>
          <a:bodyPr>
            <a:normAutofit/>
          </a:bodyPr>
          <a:lstStyle/>
          <a:p>
            <a:r>
              <a:rPr lang="en-US" sz="1400" b="1" dirty="0" smtClean="0"/>
              <a:t>Chul Min Yeum</a:t>
            </a:r>
          </a:p>
          <a:p>
            <a:r>
              <a:rPr lang="en-US" sz="1400" dirty="0"/>
              <a:t>Assistant Professor</a:t>
            </a:r>
          </a:p>
          <a:p>
            <a:r>
              <a:rPr lang="en-US" sz="1400" dirty="0"/>
              <a:t>Civil and Environmental Engineering</a:t>
            </a:r>
          </a:p>
          <a:p>
            <a:r>
              <a:rPr lang="en-US" sz="1400" dirty="0"/>
              <a:t>University of Waterloo, Canada</a:t>
            </a:r>
          </a:p>
          <a:p>
            <a:endParaRPr lang="en-US" sz="1400" dirty="0"/>
          </a:p>
        </p:txBody>
      </p:sp>
      <p:sp>
        <p:nvSpPr>
          <p:cNvPr id="7" name="Title 3"/>
          <p:cNvSpPr>
            <a:spLocks noGrp="1"/>
          </p:cNvSpPr>
          <p:nvPr>
            <p:ph type="ctrTitle"/>
          </p:nvPr>
        </p:nvSpPr>
        <p:spPr>
          <a:xfrm>
            <a:off x="211440" y="1024890"/>
            <a:ext cx="3198510" cy="1164183"/>
          </a:xfrm>
        </p:spPr>
        <p:txBody>
          <a:bodyPr/>
          <a:lstStyle/>
          <a:p>
            <a:r>
              <a:rPr lang="en-US" sz="3500" dirty="0" smtClean="0"/>
              <a:t>Plotting</a:t>
            </a:r>
            <a:endParaRPr lang="en-US" sz="3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569" y="1546021"/>
            <a:ext cx="3469871" cy="238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7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62240" y="2487941"/>
            <a:ext cx="5486243" cy="1601459"/>
          </a:xfrm>
        </p:spPr>
        <p:txBody>
          <a:bodyPr>
            <a:normAutofit/>
          </a:bodyPr>
          <a:lstStyle/>
          <a:p>
            <a:r>
              <a:rPr lang="en-US" sz="1400" b="1" dirty="0" smtClean="0"/>
              <a:t>Chul Min Yeum</a:t>
            </a:r>
          </a:p>
          <a:p>
            <a:r>
              <a:rPr lang="en-US" sz="1400" dirty="0"/>
              <a:t>Assistant Professor</a:t>
            </a:r>
          </a:p>
          <a:p>
            <a:r>
              <a:rPr lang="en-US" sz="1400" dirty="0"/>
              <a:t>Civil and Environmental Engineering</a:t>
            </a:r>
          </a:p>
          <a:p>
            <a:r>
              <a:rPr lang="en-US" sz="1400" dirty="0"/>
              <a:t>University of Waterloo, Canada</a:t>
            </a:r>
          </a:p>
          <a:p>
            <a:endParaRPr lang="en-US" sz="1400" dirty="0"/>
          </a:p>
        </p:txBody>
      </p:sp>
      <p:sp>
        <p:nvSpPr>
          <p:cNvPr id="7" name="Title 3"/>
          <p:cNvSpPr>
            <a:spLocks noGrp="1"/>
          </p:cNvSpPr>
          <p:nvPr>
            <p:ph type="ctrTitle"/>
          </p:nvPr>
        </p:nvSpPr>
        <p:spPr>
          <a:xfrm>
            <a:off x="211440" y="1024890"/>
            <a:ext cx="3198510" cy="1164183"/>
          </a:xfrm>
        </p:spPr>
        <p:txBody>
          <a:bodyPr/>
          <a:lstStyle/>
          <a:p>
            <a:r>
              <a:rPr lang="en-US" sz="3500" dirty="0" smtClean="0"/>
              <a:t>Data Structure</a:t>
            </a:r>
            <a:endParaRPr lang="en-US" sz="3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361" y="1485900"/>
            <a:ext cx="362226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0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62240" y="2487941"/>
            <a:ext cx="5486243" cy="1601459"/>
          </a:xfrm>
        </p:spPr>
        <p:txBody>
          <a:bodyPr>
            <a:normAutofit/>
          </a:bodyPr>
          <a:lstStyle/>
          <a:p>
            <a:r>
              <a:rPr lang="en-US" sz="1400" b="1" dirty="0" smtClean="0"/>
              <a:t>Chul Min Yeum</a:t>
            </a:r>
          </a:p>
          <a:p>
            <a:r>
              <a:rPr lang="en-US" sz="1400" dirty="0"/>
              <a:t>Assistant Professor</a:t>
            </a:r>
          </a:p>
          <a:p>
            <a:r>
              <a:rPr lang="en-US" sz="1400" dirty="0"/>
              <a:t>Civil and Environmental Engineering</a:t>
            </a:r>
          </a:p>
          <a:p>
            <a:r>
              <a:rPr lang="en-US" sz="1400" dirty="0"/>
              <a:t>University of Waterloo, Canada</a:t>
            </a:r>
          </a:p>
          <a:p>
            <a:endParaRPr lang="en-US" sz="1400" dirty="0"/>
          </a:p>
        </p:txBody>
      </p:sp>
      <p:sp>
        <p:nvSpPr>
          <p:cNvPr id="7" name="Title 3"/>
          <p:cNvSpPr>
            <a:spLocks noGrp="1"/>
          </p:cNvSpPr>
          <p:nvPr>
            <p:ph type="ctrTitle"/>
          </p:nvPr>
        </p:nvSpPr>
        <p:spPr>
          <a:xfrm>
            <a:off x="211440" y="802595"/>
            <a:ext cx="4443110" cy="1164183"/>
          </a:xfrm>
        </p:spPr>
        <p:txBody>
          <a:bodyPr/>
          <a:lstStyle/>
          <a:p>
            <a:r>
              <a:rPr lang="en-US" sz="3500" dirty="0"/>
              <a:t>Module </a:t>
            </a:r>
            <a:r>
              <a:rPr lang="en-US" sz="3500" dirty="0" smtClean="0"/>
              <a:t>02: </a:t>
            </a:r>
            <a:r>
              <a:rPr lang="en-US" sz="3500" dirty="0"/>
              <a:t>Vectors and Matrices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00"/>
          <a:stretch/>
        </p:blipFill>
        <p:spPr>
          <a:xfrm>
            <a:off x="3486150" y="1445615"/>
            <a:ext cx="2907030" cy="286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5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62240" y="2487941"/>
            <a:ext cx="5486243" cy="1601459"/>
          </a:xfrm>
        </p:spPr>
        <p:txBody>
          <a:bodyPr>
            <a:normAutofit/>
          </a:bodyPr>
          <a:lstStyle/>
          <a:p>
            <a:r>
              <a:rPr lang="en-US" sz="1400" b="1" dirty="0" smtClean="0"/>
              <a:t>Chul Min Yeum</a:t>
            </a:r>
          </a:p>
          <a:p>
            <a:r>
              <a:rPr lang="en-US" sz="1400" dirty="0"/>
              <a:t>Assistant Professor</a:t>
            </a:r>
          </a:p>
          <a:p>
            <a:r>
              <a:rPr lang="en-US" sz="1400" dirty="0"/>
              <a:t>Civil and Environmental Engineering</a:t>
            </a:r>
          </a:p>
          <a:p>
            <a:r>
              <a:rPr lang="en-US" sz="1400" dirty="0"/>
              <a:t>University of Waterloo, Canada</a:t>
            </a:r>
          </a:p>
          <a:p>
            <a:endParaRPr lang="en-US" sz="1400" dirty="0"/>
          </a:p>
        </p:txBody>
      </p:sp>
      <p:sp>
        <p:nvSpPr>
          <p:cNvPr id="7" name="Title 3"/>
          <p:cNvSpPr>
            <a:spLocks noGrp="1"/>
          </p:cNvSpPr>
          <p:nvPr>
            <p:ph type="ctrTitle"/>
          </p:nvPr>
        </p:nvSpPr>
        <p:spPr>
          <a:xfrm>
            <a:off x="211440" y="1024890"/>
            <a:ext cx="3198510" cy="1164183"/>
          </a:xfrm>
        </p:spPr>
        <p:txBody>
          <a:bodyPr/>
          <a:lstStyle/>
          <a:p>
            <a:r>
              <a:rPr lang="en-US" sz="3500" dirty="0" smtClean="0"/>
              <a:t>File I/O</a:t>
            </a:r>
            <a:endParaRPr lang="en-US" sz="3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554" y="1418515"/>
            <a:ext cx="3651025" cy="273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2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62240" y="2487941"/>
            <a:ext cx="5486243" cy="1601459"/>
          </a:xfrm>
        </p:spPr>
        <p:txBody>
          <a:bodyPr>
            <a:normAutofit/>
          </a:bodyPr>
          <a:lstStyle/>
          <a:p>
            <a:r>
              <a:rPr lang="en-US" sz="1400" b="1" dirty="0" smtClean="0"/>
              <a:t>Chul Min Yeum</a:t>
            </a:r>
          </a:p>
          <a:p>
            <a:r>
              <a:rPr lang="en-US" sz="1400" dirty="0"/>
              <a:t>Assistant Professor</a:t>
            </a:r>
          </a:p>
          <a:p>
            <a:r>
              <a:rPr lang="en-US" sz="1400" dirty="0"/>
              <a:t>Civil and Environmental Engineering</a:t>
            </a:r>
          </a:p>
          <a:p>
            <a:r>
              <a:rPr lang="en-US" sz="1400" dirty="0"/>
              <a:t>University of Waterloo, Canada</a:t>
            </a:r>
          </a:p>
          <a:p>
            <a:endParaRPr lang="en-US" sz="1400" dirty="0"/>
          </a:p>
        </p:txBody>
      </p:sp>
      <p:sp>
        <p:nvSpPr>
          <p:cNvPr id="7" name="Title 3"/>
          <p:cNvSpPr>
            <a:spLocks noGrp="1"/>
          </p:cNvSpPr>
          <p:nvPr>
            <p:ph type="ctrTitle"/>
          </p:nvPr>
        </p:nvSpPr>
        <p:spPr>
          <a:xfrm>
            <a:off x="211440" y="1024890"/>
            <a:ext cx="3198510" cy="1164183"/>
          </a:xfrm>
        </p:spPr>
        <p:txBody>
          <a:bodyPr/>
          <a:lstStyle/>
          <a:p>
            <a:r>
              <a:rPr lang="en-US" sz="3500" dirty="0" smtClean="0"/>
              <a:t>Text Manipulation</a:t>
            </a:r>
            <a:endParaRPr lang="en-US" sz="3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40"/>
          <a:stretch/>
        </p:blipFill>
        <p:spPr>
          <a:xfrm>
            <a:off x="2943111" y="1606981"/>
            <a:ext cx="3808209" cy="285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0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62240" y="2487941"/>
            <a:ext cx="5486243" cy="1601459"/>
          </a:xfrm>
        </p:spPr>
        <p:txBody>
          <a:bodyPr>
            <a:normAutofit/>
          </a:bodyPr>
          <a:lstStyle/>
          <a:p>
            <a:r>
              <a:rPr lang="en-US" sz="1400" b="1" dirty="0" smtClean="0"/>
              <a:t>Chul Min Yeum</a:t>
            </a:r>
          </a:p>
          <a:p>
            <a:r>
              <a:rPr lang="en-US" sz="1400" dirty="0"/>
              <a:t>Assistant Professor</a:t>
            </a:r>
          </a:p>
          <a:p>
            <a:r>
              <a:rPr lang="en-US" sz="1400" dirty="0"/>
              <a:t>Civil and Environmental Engineering</a:t>
            </a:r>
          </a:p>
          <a:p>
            <a:r>
              <a:rPr lang="en-US" sz="1400" dirty="0"/>
              <a:t>University of Waterloo, Canada</a:t>
            </a:r>
          </a:p>
          <a:p>
            <a:endParaRPr lang="en-US" sz="1400" dirty="0"/>
          </a:p>
        </p:txBody>
      </p:sp>
      <p:sp>
        <p:nvSpPr>
          <p:cNvPr id="7" name="Title 3"/>
          <p:cNvSpPr>
            <a:spLocks noGrp="1"/>
          </p:cNvSpPr>
          <p:nvPr>
            <p:ph type="ctrTitle"/>
          </p:nvPr>
        </p:nvSpPr>
        <p:spPr>
          <a:xfrm>
            <a:off x="211440" y="1024890"/>
            <a:ext cx="3198510" cy="1164183"/>
          </a:xfrm>
        </p:spPr>
        <p:txBody>
          <a:bodyPr/>
          <a:lstStyle/>
          <a:p>
            <a:r>
              <a:rPr lang="en-US" sz="3500" dirty="0" smtClean="0"/>
              <a:t>Symbolic Function</a:t>
            </a:r>
            <a:endParaRPr lang="en-US" sz="3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941" y="1376680"/>
            <a:ext cx="3616960" cy="271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6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62240" y="2487941"/>
            <a:ext cx="5486243" cy="1601459"/>
          </a:xfrm>
        </p:spPr>
        <p:txBody>
          <a:bodyPr>
            <a:normAutofit/>
          </a:bodyPr>
          <a:lstStyle/>
          <a:p>
            <a:r>
              <a:rPr lang="en-US" sz="1400" b="1" dirty="0" smtClean="0"/>
              <a:t>Chul Min Yeum</a:t>
            </a:r>
          </a:p>
          <a:p>
            <a:r>
              <a:rPr lang="en-US" sz="1400" dirty="0"/>
              <a:t>Assistant Professor</a:t>
            </a:r>
          </a:p>
          <a:p>
            <a:r>
              <a:rPr lang="en-US" sz="1400" dirty="0"/>
              <a:t>Civil and Environmental Engineering</a:t>
            </a:r>
          </a:p>
          <a:p>
            <a:r>
              <a:rPr lang="en-US" sz="1400" dirty="0"/>
              <a:t>University of Waterloo, Canada</a:t>
            </a:r>
          </a:p>
          <a:p>
            <a:endParaRPr lang="en-US" sz="1400" dirty="0"/>
          </a:p>
        </p:txBody>
      </p:sp>
      <p:sp>
        <p:nvSpPr>
          <p:cNvPr id="7" name="Title 3"/>
          <p:cNvSpPr>
            <a:spLocks noGrp="1"/>
          </p:cNvSpPr>
          <p:nvPr>
            <p:ph type="ctrTitle"/>
          </p:nvPr>
        </p:nvSpPr>
        <p:spPr>
          <a:xfrm>
            <a:off x="211439" y="578224"/>
            <a:ext cx="4585531" cy="1164183"/>
          </a:xfrm>
        </p:spPr>
        <p:txBody>
          <a:bodyPr/>
          <a:lstStyle/>
          <a:p>
            <a:r>
              <a:rPr lang="en-US" sz="4000" dirty="0"/>
              <a:t>Module </a:t>
            </a:r>
            <a:r>
              <a:rPr lang="en-US" sz="4000" dirty="0" smtClean="0"/>
              <a:t>03: </a:t>
            </a:r>
            <a:r>
              <a:rPr lang="en-US" sz="4000" dirty="0"/>
              <a:t>Selection </a:t>
            </a:r>
            <a:r>
              <a:rPr lang="en-US" sz="4000" dirty="0" smtClean="0"/>
              <a:t>Statement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852525"/>
            <a:ext cx="3116580" cy="311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3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62240" y="2487941"/>
            <a:ext cx="5486243" cy="1601459"/>
          </a:xfrm>
        </p:spPr>
        <p:txBody>
          <a:bodyPr>
            <a:normAutofit/>
          </a:bodyPr>
          <a:lstStyle/>
          <a:p>
            <a:r>
              <a:rPr lang="en-US" sz="1400" b="1" dirty="0" smtClean="0"/>
              <a:t>Chul Min Yeum</a:t>
            </a:r>
          </a:p>
          <a:p>
            <a:r>
              <a:rPr lang="en-US" sz="1400" dirty="0"/>
              <a:t>Assistant Professor</a:t>
            </a:r>
          </a:p>
          <a:p>
            <a:r>
              <a:rPr lang="en-US" sz="1400" dirty="0"/>
              <a:t>Civil and Environmental Engineering</a:t>
            </a:r>
          </a:p>
          <a:p>
            <a:r>
              <a:rPr lang="en-US" sz="1400" dirty="0"/>
              <a:t>University of Waterloo, Canada</a:t>
            </a:r>
          </a:p>
          <a:p>
            <a:endParaRPr lang="en-US" sz="1400" dirty="0"/>
          </a:p>
        </p:txBody>
      </p:sp>
      <p:sp>
        <p:nvSpPr>
          <p:cNvPr id="7" name="Title 3"/>
          <p:cNvSpPr>
            <a:spLocks noGrp="1"/>
          </p:cNvSpPr>
          <p:nvPr>
            <p:ph type="ctrTitle"/>
          </p:nvPr>
        </p:nvSpPr>
        <p:spPr>
          <a:xfrm>
            <a:off x="211439" y="1024890"/>
            <a:ext cx="3642805" cy="1164183"/>
          </a:xfrm>
        </p:spPr>
        <p:txBody>
          <a:bodyPr/>
          <a:lstStyle/>
          <a:p>
            <a:r>
              <a:rPr lang="en-US" sz="4000" dirty="0"/>
              <a:t>Module </a:t>
            </a:r>
            <a:r>
              <a:rPr lang="en-US" sz="4000" dirty="0" smtClean="0"/>
              <a:t>04: </a:t>
            </a:r>
            <a:r>
              <a:rPr lang="en-US" sz="4000" dirty="0" smtClean="0"/>
              <a:t>Loop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Statement</a:t>
            </a:r>
            <a:endParaRPr lang="en-US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440" y="1024890"/>
            <a:ext cx="3368040" cy="305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9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p.</a:t>
            </a:r>
            <a:fld id="{9BE563BE-BE87-45DA-B80E-D5B7FBE7F23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cs typeface="Arial" pitchFamily="34" charset="0"/>
              </a:rPr>
              <a:t>Summation of Values in a Matrix</a:t>
            </a:r>
            <a:endParaRPr lang="en-US" sz="1800" b="1" dirty="0" smtClean="0">
              <a:latin typeface="+mj-lt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009976"/>
              </p:ext>
            </p:extLst>
          </p:nvPr>
        </p:nvGraphicFramePr>
        <p:xfrm>
          <a:off x="3086099" y="993511"/>
          <a:ext cx="3658566" cy="144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27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  <a:gridCol w="3385839">
                  <a:extLst>
                    <a:ext uri="{9D8B030D-6E8A-4147-A177-3AD203B41FA5}">
                      <a16:colId xmlns:a16="http://schemas.microsoft.com/office/drawing/2014/main" val="605498460"/>
                    </a:ext>
                  </a:extLst>
                </a:gridCol>
              </a:tblGrid>
              <a:tr h="1449160"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mat1 = [2 8 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9; 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1 5 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7;2 3 1 5];</a:t>
                      </a:r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0;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ii=1:3</a:t>
                      </a:r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=1:4</a:t>
                      </a:r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mat1(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ii,jj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30452"/>
              </p:ext>
            </p:extLst>
          </p:nvPr>
        </p:nvGraphicFramePr>
        <p:xfrm>
          <a:off x="271953" y="993511"/>
          <a:ext cx="2586860" cy="1954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6715">
                  <a:extLst>
                    <a:ext uri="{9D8B030D-6E8A-4147-A177-3AD203B41FA5}">
                      <a16:colId xmlns:a16="http://schemas.microsoft.com/office/drawing/2014/main" val="3660104993"/>
                    </a:ext>
                  </a:extLst>
                </a:gridCol>
                <a:gridCol w="646715">
                  <a:extLst>
                    <a:ext uri="{9D8B030D-6E8A-4147-A177-3AD203B41FA5}">
                      <a16:colId xmlns:a16="http://schemas.microsoft.com/office/drawing/2014/main" val="48435961"/>
                    </a:ext>
                  </a:extLst>
                </a:gridCol>
                <a:gridCol w="646715">
                  <a:extLst>
                    <a:ext uri="{9D8B030D-6E8A-4147-A177-3AD203B41FA5}">
                      <a16:colId xmlns:a16="http://schemas.microsoft.com/office/drawing/2014/main" val="3064116779"/>
                    </a:ext>
                  </a:extLst>
                </a:gridCol>
                <a:gridCol w="646715">
                  <a:extLst>
                    <a:ext uri="{9D8B030D-6E8A-4147-A177-3AD203B41FA5}">
                      <a16:colId xmlns:a16="http://schemas.microsoft.com/office/drawing/2014/main" val="2634724924"/>
                    </a:ext>
                  </a:extLst>
                </a:gridCol>
              </a:tblGrid>
              <a:tr h="6514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extLst>
                  <a:ext uri="{0D108BD9-81ED-4DB2-BD59-A6C34878D82A}">
                    <a16:rowId xmlns:a16="http://schemas.microsoft.com/office/drawing/2014/main" val="1729596941"/>
                  </a:ext>
                </a:extLst>
              </a:tr>
              <a:tr h="6514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extLst>
                  <a:ext uri="{0D108BD9-81ED-4DB2-BD59-A6C34878D82A}">
                    <a16:rowId xmlns:a16="http://schemas.microsoft.com/office/drawing/2014/main" val="2481350862"/>
                  </a:ext>
                </a:extLst>
              </a:tr>
              <a:tr h="6514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extLst>
                  <a:ext uri="{0D108BD9-81ED-4DB2-BD59-A6C34878D82A}">
                    <a16:rowId xmlns:a16="http://schemas.microsoft.com/office/drawing/2014/main" val="810221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37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p.</a:t>
            </a:r>
            <a:fld id="{9BE563BE-BE87-45DA-B80E-D5B7FBE7F23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cs typeface="Arial" pitchFamily="34" charset="0"/>
              </a:rPr>
              <a:t>Summation of Values in a Matrix</a:t>
            </a:r>
            <a:endParaRPr lang="en-US" sz="1800" b="1" dirty="0" smtClean="0">
              <a:latin typeface="+mj-lt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086099" y="993511"/>
          <a:ext cx="3658566" cy="144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27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  <a:gridCol w="3385839">
                  <a:extLst>
                    <a:ext uri="{9D8B030D-6E8A-4147-A177-3AD203B41FA5}">
                      <a16:colId xmlns:a16="http://schemas.microsoft.com/office/drawing/2014/main" val="605498460"/>
                    </a:ext>
                  </a:extLst>
                </a:gridCol>
              </a:tblGrid>
              <a:tr h="1449160"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mat1 = [2 8 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9; 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1 5 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7;2 3 1 5];</a:t>
                      </a:r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0;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ii=1:3</a:t>
                      </a:r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=1:4</a:t>
                      </a:r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mat1(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ii,jj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1953" y="993511"/>
          <a:ext cx="2586860" cy="1954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6715">
                  <a:extLst>
                    <a:ext uri="{9D8B030D-6E8A-4147-A177-3AD203B41FA5}">
                      <a16:colId xmlns:a16="http://schemas.microsoft.com/office/drawing/2014/main" val="3660104993"/>
                    </a:ext>
                  </a:extLst>
                </a:gridCol>
                <a:gridCol w="646715">
                  <a:extLst>
                    <a:ext uri="{9D8B030D-6E8A-4147-A177-3AD203B41FA5}">
                      <a16:colId xmlns:a16="http://schemas.microsoft.com/office/drawing/2014/main" val="48435961"/>
                    </a:ext>
                  </a:extLst>
                </a:gridCol>
                <a:gridCol w="646715">
                  <a:extLst>
                    <a:ext uri="{9D8B030D-6E8A-4147-A177-3AD203B41FA5}">
                      <a16:colId xmlns:a16="http://schemas.microsoft.com/office/drawing/2014/main" val="3064116779"/>
                    </a:ext>
                  </a:extLst>
                </a:gridCol>
                <a:gridCol w="646715">
                  <a:extLst>
                    <a:ext uri="{9D8B030D-6E8A-4147-A177-3AD203B41FA5}">
                      <a16:colId xmlns:a16="http://schemas.microsoft.com/office/drawing/2014/main" val="2634724924"/>
                    </a:ext>
                  </a:extLst>
                </a:gridCol>
              </a:tblGrid>
              <a:tr h="6514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extLst>
                  <a:ext uri="{0D108BD9-81ED-4DB2-BD59-A6C34878D82A}">
                    <a16:rowId xmlns:a16="http://schemas.microsoft.com/office/drawing/2014/main" val="1729596941"/>
                  </a:ext>
                </a:extLst>
              </a:tr>
              <a:tr h="6514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extLst>
                  <a:ext uri="{0D108BD9-81ED-4DB2-BD59-A6C34878D82A}">
                    <a16:rowId xmlns:a16="http://schemas.microsoft.com/office/drawing/2014/main" val="2481350862"/>
                  </a:ext>
                </a:extLst>
              </a:tr>
              <a:tr h="6514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extLst>
                  <a:ext uri="{0D108BD9-81ED-4DB2-BD59-A6C34878D82A}">
                    <a16:rowId xmlns:a16="http://schemas.microsoft.com/office/drawing/2014/main" val="81022103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71953" y="993511"/>
            <a:ext cx="642447" cy="6513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9150" y="3330084"/>
            <a:ext cx="2212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mat1(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ii,jj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086099" y="2680002"/>
            <a:ext cx="165942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ii → 1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sumv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319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p.</a:t>
            </a:r>
            <a:fld id="{9BE563BE-BE87-45DA-B80E-D5B7FBE7F23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cs typeface="Arial" pitchFamily="34" charset="0"/>
              </a:rPr>
              <a:t>Summation of Values in a Matrix</a:t>
            </a:r>
            <a:endParaRPr lang="en-US" sz="1800" b="1" dirty="0" smtClean="0">
              <a:latin typeface="+mj-lt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086099" y="993511"/>
          <a:ext cx="3658566" cy="144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27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  <a:gridCol w="3385839">
                  <a:extLst>
                    <a:ext uri="{9D8B030D-6E8A-4147-A177-3AD203B41FA5}">
                      <a16:colId xmlns:a16="http://schemas.microsoft.com/office/drawing/2014/main" val="605498460"/>
                    </a:ext>
                  </a:extLst>
                </a:gridCol>
              </a:tblGrid>
              <a:tr h="1449160"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mat1 = [2 8 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9; 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1 5 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7;2 3 1 5];</a:t>
                      </a:r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0;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ii=1:3</a:t>
                      </a:r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=1:4</a:t>
                      </a:r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mat1(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ii,jj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1953" y="993511"/>
          <a:ext cx="2586860" cy="1954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6715">
                  <a:extLst>
                    <a:ext uri="{9D8B030D-6E8A-4147-A177-3AD203B41FA5}">
                      <a16:colId xmlns:a16="http://schemas.microsoft.com/office/drawing/2014/main" val="3660104993"/>
                    </a:ext>
                  </a:extLst>
                </a:gridCol>
                <a:gridCol w="646715">
                  <a:extLst>
                    <a:ext uri="{9D8B030D-6E8A-4147-A177-3AD203B41FA5}">
                      <a16:colId xmlns:a16="http://schemas.microsoft.com/office/drawing/2014/main" val="48435961"/>
                    </a:ext>
                  </a:extLst>
                </a:gridCol>
                <a:gridCol w="646715">
                  <a:extLst>
                    <a:ext uri="{9D8B030D-6E8A-4147-A177-3AD203B41FA5}">
                      <a16:colId xmlns:a16="http://schemas.microsoft.com/office/drawing/2014/main" val="3064116779"/>
                    </a:ext>
                  </a:extLst>
                </a:gridCol>
                <a:gridCol w="646715">
                  <a:extLst>
                    <a:ext uri="{9D8B030D-6E8A-4147-A177-3AD203B41FA5}">
                      <a16:colId xmlns:a16="http://schemas.microsoft.com/office/drawing/2014/main" val="2634724924"/>
                    </a:ext>
                  </a:extLst>
                </a:gridCol>
              </a:tblGrid>
              <a:tr h="6514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extLst>
                  <a:ext uri="{0D108BD9-81ED-4DB2-BD59-A6C34878D82A}">
                    <a16:rowId xmlns:a16="http://schemas.microsoft.com/office/drawing/2014/main" val="1729596941"/>
                  </a:ext>
                </a:extLst>
              </a:tr>
              <a:tr h="6514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extLst>
                  <a:ext uri="{0D108BD9-81ED-4DB2-BD59-A6C34878D82A}">
                    <a16:rowId xmlns:a16="http://schemas.microsoft.com/office/drawing/2014/main" val="2481350862"/>
                  </a:ext>
                </a:extLst>
              </a:tr>
              <a:tr h="6514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extLst>
                  <a:ext uri="{0D108BD9-81ED-4DB2-BD59-A6C34878D82A}">
                    <a16:rowId xmlns:a16="http://schemas.microsoft.com/office/drawing/2014/main" val="81022103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22935" y="993511"/>
            <a:ext cx="642447" cy="6513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9150" y="3330084"/>
            <a:ext cx="2212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mat1(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ii,jj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086099" y="2680002"/>
            <a:ext cx="184377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ii → 1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sumv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033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p.</a:t>
            </a:r>
            <a:fld id="{9BE563BE-BE87-45DA-B80E-D5B7FBE7F23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cs typeface="Arial" pitchFamily="34" charset="0"/>
              </a:rPr>
              <a:t>Summation of Values in a Matrix</a:t>
            </a:r>
            <a:endParaRPr lang="en-US" sz="1800" b="1" dirty="0" smtClean="0">
              <a:latin typeface="+mj-lt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086099" y="993511"/>
          <a:ext cx="3658566" cy="144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27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  <a:gridCol w="3385839">
                  <a:extLst>
                    <a:ext uri="{9D8B030D-6E8A-4147-A177-3AD203B41FA5}">
                      <a16:colId xmlns:a16="http://schemas.microsoft.com/office/drawing/2014/main" val="605498460"/>
                    </a:ext>
                  </a:extLst>
                </a:gridCol>
              </a:tblGrid>
              <a:tr h="1449160"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algn="l"/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mat1 = [2 8 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9; 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1 5 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7;2 3 1 5];</a:t>
                      </a:r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0;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ii=1:3</a:t>
                      </a:r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=1:4</a:t>
                      </a:r>
                      <a:endParaRPr lang="en-US" sz="12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mat1(</a:t>
                      </a:r>
                      <a:r>
                        <a:rPr lang="en-US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ii,jj</a:t>
                      </a:r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1953" y="993511"/>
          <a:ext cx="2586860" cy="1954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6715">
                  <a:extLst>
                    <a:ext uri="{9D8B030D-6E8A-4147-A177-3AD203B41FA5}">
                      <a16:colId xmlns:a16="http://schemas.microsoft.com/office/drawing/2014/main" val="3660104993"/>
                    </a:ext>
                  </a:extLst>
                </a:gridCol>
                <a:gridCol w="646715">
                  <a:extLst>
                    <a:ext uri="{9D8B030D-6E8A-4147-A177-3AD203B41FA5}">
                      <a16:colId xmlns:a16="http://schemas.microsoft.com/office/drawing/2014/main" val="48435961"/>
                    </a:ext>
                  </a:extLst>
                </a:gridCol>
                <a:gridCol w="646715">
                  <a:extLst>
                    <a:ext uri="{9D8B030D-6E8A-4147-A177-3AD203B41FA5}">
                      <a16:colId xmlns:a16="http://schemas.microsoft.com/office/drawing/2014/main" val="3064116779"/>
                    </a:ext>
                  </a:extLst>
                </a:gridCol>
                <a:gridCol w="646715">
                  <a:extLst>
                    <a:ext uri="{9D8B030D-6E8A-4147-A177-3AD203B41FA5}">
                      <a16:colId xmlns:a16="http://schemas.microsoft.com/office/drawing/2014/main" val="2634724924"/>
                    </a:ext>
                  </a:extLst>
                </a:gridCol>
              </a:tblGrid>
              <a:tr h="6514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extLst>
                  <a:ext uri="{0D108BD9-81ED-4DB2-BD59-A6C34878D82A}">
                    <a16:rowId xmlns:a16="http://schemas.microsoft.com/office/drawing/2014/main" val="1729596941"/>
                  </a:ext>
                </a:extLst>
              </a:tr>
              <a:tr h="6514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extLst>
                  <a:ext uri="{0D108BD9-81ED-4DB2-BD59-A6C34878D82A}">
                    <a16:rowId xmlns:a16="http://schemas.microsoft.com/office/drawing/2014/main" val="2481350862"/>
                  </a:ext>
                </a:extLst>
              </a:tr>
              <a:tr h="6514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marL="160632" marR="160632" marT="80316" marB="80316" anchor="ctr"/>
                </a:tc>
                <a:extLst>
                  <a:ext uri="{0D108BD9-81ED-4DB2-BD59-A6C34878D82A}">
                    <a16:rowId xmlns:a16="http://schemas.microsoft.com/office/drawing/2014/main" val="81022103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565382" y="993511"/>
            <a:ext cx="642447" cy="6513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9150" y="3330084"/>
            <a:ext cx="2212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mat1(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ii,jj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086099" y="2680002"/>
            <a:ext cx="184377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ii → 1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sumv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336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10.xml><?xml version="1.0" encoding="utf-8"?>
<a:theme xmlns:a="http://schemas.openxmlformats.org/drawingml/2006/main" name="9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11.xml><?xml version="1.0" encoding="utf-8"?>
<a:theme xmlns:a="http://schemas.openxmlformats.org/drawingml/2006/main" name="10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12.xml><?xml version="1.0" encoding="utf-8"?>
<a:theme xmlns:a="http://schemas.openxmlformats.org/drawingml/2006/main" name="11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13.xml><?xml version="1.0" encoding="utf-8"?>
<a:theme xmlns:a="http://schemas.openxmlformats.org/drawingml/2006/main" name="12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14.xml><?xml version="1.0" encoding="utf-8"?>
<a:theme xmlns:a="http://schemas.openxmlformats.org/drawingml/2006/main" name="13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15.xml><?xml version="1.0" encoding="utf-8"?>
<a:theme xmlns:a="http://schemas.openxmlformats.org/drawingml/2006/main" name="14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16.xml><?xml version="1.0" encoding="utf-8"?>
<a:theme xmlns:a="http://schemas.openxmlformats.org/drawingml/2006/main" name="15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17.xml><?xml version="1.0" encoding="utf-8"?>
<a:theme xmlns:a="http://schemas.openxmlformats.org/drawingml/2006/main" name="16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18.xml><?xml version="1.0" encoding="utf-8"?>
<a:theme xmlns:a="http://schemas.openxmlformats.org/drawingml/2006/main" name="17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19.xml><?xml version="1.0" encoding="utf-8"?>
<a:theme xmlns:a="http://schemas.openxmlformats.org/drawingml/2006/main" name="18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2.xml><?xml version="1.0" encoding="utf-8"?>
<a:theme xmlns:a="http://schemas.openxmlformats.org/drawingml/2006/main" name="1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20.xml><?xml version="1.0" encoding="utf-8"?>
<a:theme xmlns:a="http://schemas.openxmlformats.org/drawingml/2006/main" name="19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4.xml><?xml version="1.0" encoding="utf-8"?>
<a:theme xmlns:a="http://schemas.openxmlformats.org/drawingml/2006/main" name="3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5.xml><?xml version="1.0" encoding="utf-8"?>
<a:theme xmlns:a="http://schemas.openxmlformats.org/drawingml/2006/main" name="4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6.xml><?xml version="1.0" encoding="utf-8"?>
<a:theme xmlns:a="http://schemas.openxmlformats.org/drawingml/2006/main" name="5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7.xml><?xml version="1.0" encoding="utf-8"?>
<a:theme xmlns:a="http://schemas.openxmlformats.org/drawingml/2006/main" name="6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8.xml><?xml version="1.0" encoding="utf-8"?>
<a:theme xmlns:a="http://schemas.openxmlformats.org/drawingml/2006/main" name="7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9.xml><?xml version="1.0" encoding="utf-8"?>
<a:theme xmlns:a="http://schemas.openxmlformats.org/drawingml/2006/main" name="8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  <wetp:taskpane dockstate="right" visibility="0" width="350" row="5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C79F9AD5-3BCF-4DB6-B1D6-FBE68D160C74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97B22E8-F85E-4C6E-9588-141DF615DB03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Uwaterloo_Theme</Template>
  <TotalTime>23726</TotalTime>
  <Words>2519</Words>
  <Application>Microsoft Office PowerPoint</Application>
  <PresentationFormat>Custom</PresentationFormat>
  <Paragraphs>1529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20</vt:i4>
      </vt:variant>
      <vt:variant>
        <vt:lpstr>Slide Titles</vt:lpstr>
      </vt:variant>
      <vt:variant>
        <vt:i4>32</vt:i4>
      </vt:variant>
    </vt:vector>
  </HeadingPairs>
  <TitlesOfParts>
    <vt:vector size="57" baseType="lpstr">
      <vt:lpstr>Arial</vt:lpstr>
      <vt:lpstr>Calibri</vt:lpstr>
      <vt:lpstr>Courier New</vt:lpstr>
      <vt:lpstr>Georgia</vt:lpstr>
      <vt:lpstr>Impact</vt:lpstr>
      <vt:lpstr>Uwaterloo_Theme</vt:lpstr>
      <vt:lpstr>1_Uwaterloo_Theme</vt:lpstr>
      <vt:lpstr>2_Uwaterloo_Theme</vt:lpstr>
      <vt:lpstr>3_Uwaterloo_Theme</vt:lpstr>
      <vt:lpstr>4_Uwaterloo_Theme</vt:lpstr>
      <vt:lpstr>5_Uwaterloo_Theme</vt:lpstr>
      <vt:lpstr>6_Uwaterloo_Theme</vt:lpstr>
      <vt:lpstr>7_Uwaterloo_Theme</vt:lpstr>
      <vt:lpstr>8_Uwaterloo_Theme</vt:lpstr>
      <vt:lpstr>9_Uwaterloo_Theme</vt:lpstr>
      <vt:lpstr>10_Uwaterloo_Theme</vt:lpstr>
      <vt:lpstr>11_Uwaterloo_Theme</vt:lpstr>
      <vt:lpstr>12_Uwaterloo_Theme</vt:lpstr>
      <vt:lpstr>13_Uwaterloo_Theme</vt:lpstr>
      <vt:lpstr>14_Uwaterloo_Theme</vt:lpstr>
      <vt:lpstr>15_Uwaterloo_Theme</vt:lpstr>
      <vt:lpstr>16_Uwaterloo_Theme</vt:lpstr>
      <vt:lpstr>17_Uwaterloo_Theme</vt:lpstr>
      <vt:lpstr>18_Uwaterloo_Theme</vt:lpstr>
      <vt:lpstr>19_Uwaterloo_Theme</vt:lpstr>
      <vt:lpstr>Computation Method (MATLAB Programming)</vt:lpstr>
      <vt:lpstr>Module 01:  Basic MATLAB Programming</vt:lpstr>
      <vt:lpstr>Module 02: Vectors and Matrices</vt:lpstr>
      <vt:lpstr>Module 03: Selection Statement</vt:lpstr>
      <vt:lpstr>Module 04: Loop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Built-in Functions</vt:lpstr>
      <vt:lpstr>Operators</vt:lpstr>
      <vt:lpstr>Function</vt:lpstr>
      <vt:lpstr>Plotting</vt:lpstr>
      <vt:lpstr>Data Structure</vt:lpstr>
      <vt:lpstr>File I/O</vt:lpstr>
      <vt:lpstr>Text Manipulation</vt:lpstr>
      <vt:lpstr>Symbolic Function</vt:lpstr>
    </vt:vector>
  </TitlesOfParts>
  <Company>University of Waterloo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2006</cp:revision>
  <cp:lastPrinted>2019-12-05T21:27:42Z</cp:lastPrinted>
  <dcterms:created xsi:type="dcterms:W3CDTF">2018-10-10T19:11:49Z</dcterms:created>
  <dcterms:modified xsi:type="dcterms:W3CDTF">2020-05-20T10:28:12Z</dcterms:modified>
</cp:coreProperties>
</file>