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42"/>
  </p:notesMasterIdLst>
  <p:sldIdLst>
    <p:sldId id="307" r:id="rId3"/>
    <p:sldId id="308" r:id="rId4"/>
    <p:sldId id="309" r:id="rId5"/>
    <p:sldId id="310" r:id="rId6"/>
    <p:sldId id="311" r:id="rId7"/>
    <p:sldId id="312" r:id="rId8"/>
    <p:sldId id="313" r:id="rId9"/>
    <p:sldId id="314" r:id="rId10"/>
    <p:sldId id="315" r:id="rId11"/>
    <p:sldId id="316" r:id="rId12"/>
    <p:sldId id="291" r:id="rId13"/>
    <p:sldId id="290" r:id="rId14"/>
    <p:sldId id="288" r:id="rId15"/>
    <p:sldId id="292" r:id="rId16"/>
    <p:sldId id="293" r:id="rId17"/>
    <p:sldId id="295" r:id="rId18"/>
    <p:sldId id="297" r:id="rId19"/>
    <p:sldId id="294" r:id="rId20"/>
    <p:sldId id="296" r:id="rId21"/>
    <p:sldId id="317" r:id="rId22"/>
    <p:sldId id="261" r:id="rId23"/>
    <p:sldId id="299" r:id="rId24"/>
    <p:sldId id="301" r:id="rId25"/>
    <p:sldId id="273" r:id="rId26"/>
    <p:sldId id="300" r:id="rId27"/>
    <p:sldId id="298" r:id="rId28"/>
    <p:sldId id="274" r:id="rId29"/>
    <p:sldId id="275" r:id="rId30"/>
    <p:sldId id="277" r:id="rId31"/>
    <p:sldId id="281" r:id="rId32"/>
    <p:sldId id="276" r:id="rId33"/>
    <p:sldId id="278" r:id="rId34"/>
    <p:sldId id="279" r:id="rId35"/>
    <p:sldId id="280" r:id="rId36"/>
    <p:sldId id="302" r:id="rId37"/>
    <p:sldId id="303" r:id="rId38"/>
    <p:sldId id="304" r:id="rId39"/>
    <p:sldId id="305"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6970" autoAdjust="0"/>
  </p:normalViewPr>
  <p:slideViewPr>
    <p:cSldViewPr snapToGrid="0">
      <p:cViewPr>
        <p:scale>
          <a:sx n="100" d="100"/>
          <a:sy n="100" d="100"/>
        </p:scale>
        <p:origin x="2624" y="10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7/9/2019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0A68CA3-21CE-4263-9096-DD522C338350}" type="slidenum">
              <a:rPr lang="en-US" smtClean="0"/>
              <a:t>12</a:t>
            </a:fld>
            <a:endParaRPr lang="en-US"/>
          </a:p>
        </p:txBody>
      </p:sp>
    </p:spTree>
    <p:extLst>
      <p:ext uri="{BB962C8B-B14F-4D97-AF65-F5344CB8AC3E}">
        <p14:creationId xmlns:p14="http://schemas.microsoft.com/office/powerpoint/2010/main" val="4162232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Could</a:t>
            </a:r>
            <a:r>
              <a:rPr lang="en-CA" baseline="0" dirty="0" smtClean="0"/>
              <a:t> add .txt image</a:t>
            </a:r>
            <a:endParaRPr lang="en-CA" dirty="0"/>
          </a:p>
        </p:txBody>
      </p:sp>
      <p:sp>
        <p:nvSpPr>
          <p:cNvPr id="4" name="Slide Number Placeholder 3"/>
          <p:cNvSpPr>
            <a:spLocks noGrp="1"/>
          </p:cNvSpPr>
          <p:nvPr>
            <p:ph type="sldNum" sz="quarter" idx="10"/>
          </p:nvPr>
        </p:nvSpPr>
        <p:spPr/>
        <p:txBody>
          <a:bodyPr/>
          <a:lstStyle/>
          <a:p>
            <a:fld id="{00A68CA3-21CE-4263-9096-DD522C338350}" type="slidenum">
              <a:rPr lang="en-US" smtClean="0"/>
              <a:t>17</a:t>
            </a:fld>
            <a:endParaRPr lang="en-US"/>
          </a:p>
        </p:txBody>
      </p:sp>
    </p:spTree>
    <p:extLst>
      <p:ext uri="{BB962C8B-B14F-4D97-AF65-F5344CB8AC3E}">
        <p14:creationId xmlns:p14="http://schemas.microsoft.com/office/powerpoint/2010/main" val="4143680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7/9/2019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thworks.com/help/matlab/ref/fprintf.html#btf8xsy-1_sep_shared-formatSpec" TargetMode="External"/><Relationship Id="rId2" Type="http://schemas.openxmlformats.org/officeDocument/2006/relationships/hyperlink" Target="https://www.mathworks.com/help/matlab/ref/fopen.html#btrnibn-1-permission"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a:t>File </a:t>
            </a:r>
            <a:r>
              <a:rPr lang="en-US" dirty="0" smtClean="0"/>
              <a:t>Input and Output</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a:t>Chul Min </a:t>
            </a:r>
            <a:r>
              <a:rPr lang="en-US" b="1" dirty="0" smtClean="0"/>
              <a:t>Yeum and Jason Connelly</a:t>
            </a:r>
          </a:p>
          <a:p>
            <a:endParaRPr lang="en-US" b="1" dirty="0"/>
          </a:p>
          <a:p>
            <a:r>
              <a:rPr lang="en-US" dirty="0" smtClean="0"/>
              <a:t>Civil </a:t>
            </a:r>
            <a:r>
              <a:rPr lang="en-US" dirty="0"/>
              <a:t>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a:t>AE121: Computational Method</a:t>
            </a:r>
          </a:p>
        </p:txBody>
      </p:sp>
      <p:sp>
        <p:nvSpPr>
          <p:cNvPr id="10" name="Subtitle 4"/>
          <p:cNvSpPr txBox="1">
            <a:spLocks/>
          </p:cNvSpPr>
          <p:nvPr/>
        </p:nvSpPr>
        <p:spPr>
          <a:xfrm>
            <a:off x="6095999" y="5604962"/>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a:t>Last updated: </a:t>
            </a:r>
            <a:r>
              <a:rPr lang="en-US" b="1" dirty="0" smtClean="0"/>
              <a:t>2019-07-08</a:t>
            </a:r>
            <a:endParaRPr lang="en-US" b="1" dirty="0"/>
          </a:p>
        </p:txBody>
      </p:sp>
    </p:spTree>
    <p:extLst>
      <p:ext uri="{BB962C8B-B14F-4D97-AF65-F5344CB8AC3E}">
        <p14:creationId xmlns:p14="http://schemas.microsoft.com/office/powerpoint/2010/main" val="283014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err="1" smtClean="0"/>
              <a:t>textscan</a:t>
            </a:r>
            <a:r>
              <a:rPr lang="en-CA" dirty="0" smtClean="0"/>
              <a:t> function</a:t>
            </a:r>
            <a:endParaRPr lang="en-CA" dirty="0"/>
          </a:p>
        </p:txBody>
      </p:sp>
      <p:sp>
        <p:nvSpPr>
          <p:cNvPr id="3" name="TextBox 2"/>
          <p:cNvSpPr txBox="1"/>
          <p:nvPr/>
        </p:nvSpPr>
        <p:spPr>
          <a:xfrm>
            <a:off x="442452" y="1111045"/>
            <a:ext cx="11100619" cy="44670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sz="2400" dirty="0" smtClean="0">
                <a:cs typeface="Arial" pitchFamily="34" charset="0"/>
              </a:rPr>
              <a:t>The </a:t>
            </a:r>
            <a:r>
              <a:rPr lang="en-CA" sz="2400" b="1" dirty="0" err="1" smtClean="0">
                <a:cs typeface="Arial" pitchFamily="34" charset="0"/>
              </a:rPr>
              <a:t>textscan</a:t>
            </a:r>
            <a:r>
              <a:rPr lang="en-CA" sz="2400" dirty="0" smtClean="0">
                <a:cs typeface="Arial" pitchFamily="34" charset="0"/>
              </a:rPr>
              <a:t> function will create a cell array </a:t>
            </a:r>
            <a:r>
              <a:rPr lang="en-CA" sz="2400" u="sng" dirty="0" smtClean="0">
                <a:solidFill>
                  <a:srgbClr val="FF0000"/>
                </a:solidFill>
                <a:cs typeface="Arial" pitchFamily="34" charset="0"/>
              </a:rPr>
              <a:t>from the data read on the .txt file</a:t>
            </a:r>
          </a:p>
          <a:p>
            <a:pPr marL="285750" indent="-285750">
              <a:lnSpc>
                <a:spcPct val="150000"/>
              </a:lnSpc>
              <a:buFont typeface="Arial" panose="020B0604020202020204" pitchFamily="34" charset="0"/>
              <a:buChar char="•"/>
            </a:pPr>
            <a:r>
              <a:rPr lang="en-CA" sz="2400" dirty="0" smtClean="0">
                <a:cs typeface="Arial" pitchFamily="34" charset="0"/>
              </a:rPr>
              <a:t>This function can be used to import numeric data, text data and both types of data from the same file easily</a:t>
            </a:r>
          </a:p>
          <a:p>
            <a:pPr marL="285750" indent="-285750">
              <a:lnSpc>
                <a:spcPct val="150000"/>
              </a:lnSpc>
              <a:buFont typeface="Arial" panose="020B0604020202020204" pitchFamily="34" charset="0"/>
              <a:buChar char="•"/>
            </a:pPr>
            <a:r>
              <a:rPr lang="en-CA" sz="2400" dirty="0" smtClean="0">
                <a:cs typeface="Arial" pitchFamily="34" charset="0"/>
              </a:rPr>
              <a:t>When importing using </a:t>
            </a:r>
            <a:r>
              <a:rPr lang="en-CA" sz="2400" dirty="0" err="1" smtClean="0">
                <a:cs typeface="Arial" pitchFamily="34" charset="0"/>
              </a:rPr>
              <a:t>textscan</a:t>
            </a:r>
            <a:r>
              <a:rPr lang="en-CA" sz="2400" dirty="0" smtClean="0">
                <a:cs typeface="Arial" pitchFamily="34" charset="0"/>
              </a:rPr>
              <a:t>, the data is imported </a:t>
            </a:r>
            <a:r>
              <a:rPr lang="en-CA" sz="2400" b="1" dirty="0" smtClean="0">
                <a:cs typeface="Arial" pitchFamily="34" charset="0"/>
              </a:rPr>
              <a:t>column-by-column</a:t>
            </a:r>
          </a:p>
          <a:p>
            <a:pPr marL="285750" indent="-285750">
              <a:lnSpc>
                <a:spcPct val="150000"/>
              </a:lnSpc>
              <a:buFont typeface="Arial" panose="020B0604020202020204" pitchFamily="34" charset="0"/>
              <a:buChar char="•"/>
            </a:pPr>
            <a:r>
              <a:rPr lang="en-CA" sz="2400" dirty="0" smtClean="0">
                <a:cs typeface="Arial" pitchFamily="34" charset="0"/>
              </a:rPr>
              <a:t>You can specify using </a:t>
            </a:r>
            <a:r>
              <a:rPr lang="en-CA" sz="2400" b="1" dirty="0" smtClean="0">
                <a:cs typeface="Arial" pitchFamily="34" charset="0"/>
              </a:rPr>
              <a:t>print formatting operators </a:t>
            </a:r>
            <a:r>
              <a:rPr lang="en-CA" sz="2400" dirty="0" smtClean="0">
                <a:cs typeface="Arial" pitchFamily="34" charset="0"/>
              </a:rPr>
              <a:t>what type of data you want each column to be</a:t>
            </a:r>
          </a:p>
          <a:p>
            <a:pPr marL="285750" indent="-285750">
              <a:lnSpc>
                <a:spcPct val="150000"/>
              </a:lnSpc>
              <a:buFont typeface="Arial" panose="020B0604020202020204" pitchFamily="34" charset="0"/>
              <a:buChar char="•"/>
            </a:pPr>
            <a:r>
              <a:rPr lang="en-CA" sz="2400" dirty="0" smtClean="0">
                <a:cs typeface="Arial" pitchFamily="34" charset="0"/>
              </a:rPr>
              <a:t>Data will be stored in a </a:t>
            </a:r>
            <a:r>
              <a:rPr lang="en-CA" sz="2400" b="1" dirty="0" smtClean="0">
                <a:cs typeface="Arial" pitchFamily="34" charset="0"/>
              </a:rPr>
              <a:t>cell, </a:t>
            </a:r>
            <a:r>
              <a:rPr lang="en-CA" sz="2400" dirty="0" smtClean="0">
                <a:cs typeface="Arial" pitchFamily="34" charset="0"/>
              </a:rPr>
              <a:t>where each column is a different cell array element</a:t>
            </a:r>
          </a:p>
          <a:p>
            <a:pPr marL="285750" indent="-285750">
              <a:lnSpc>
                <a:spcPct val="150000"/>
              </a:lnSpc>
              <a:buFont typeface="Arial" panose="020B0604020202020204" pitchFamily="34" charset="0"/>
              <a:buChar char="•"/>
            </a:pPr>
            <a:r>
              <a:rPr lang="en-CA" sz="2400" dirty="0" smtClean="0">
                <a:cs typeface="Arial" pitchFamily="34" charset="0"/>
              </a:rPr>
              <a:t>You have the option of specifying a delimiter. The default delimiter is white-space.</a:t>
            </a:r>
          </a:p>
        </p:txBody>
      </p:sp>
    </p:spTree>
    <p:extLst>
      <p:ext uri="{BB962C8B-B14F-4D97-AF65-F5344CB8AC3E}">
        <p14:creationId xmlns:p14="http://schemas.microsoft.com/office/powerpoint/2010/main" val="511848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err="1" smtClean="0"/>
              <a:t>fopen</a:t>
            </a:r>
            <a:r>
              <a:rPr lang="en-CA" dirty="0" smtClean="0"/>
              <a:t> function</a:t>
            </a:r>
            <a:endParaRPr lang="en-CA" dirty="0"/>
          </a:p>
        </p:txBody>
      </p:sp>
      <p:sp>
        <p:nvSpPr>
          <p:cNvPr id="3" name="TextBox 2"/>
          <p:cNvSpPr txBox="1"/>
          <p:nvPr/>
        </p:nvSpPr>
        <p:spPr>
          <a:xfrm>
            <a:off x="580103" y="1199535"/>
            <a:ext cx="10815484" cy="4708981"/>
          </a:xfrm>
          <a:prstGeom prst="rect">
            <a:avLst/>
          </a:prstGeom>
          <a:noFill/>
        </p:spPr>
        <p:txBody>
          <a:bodyPr wrap="square" rtlCol="0">
            <a:spAutoFit/>
          </a:bodyPr>
          <a:lstStyle/>
          <a:p>
            <a:pPr marL="285750" indent="-285750">
              <a:buFont typeface="Arial" panose="020B0604020202020204" pitchFamily="34" charset="0"/>
              <a:buChar char="•"/>
            </a:pPr>
            <a:r>
              <a:rPr lang="en-CA" sz="2000" dirty="0" smtClean="0">
                <a:cs typeface="Arial" pitchFamily="34" charset="0"/>
              </a:rPr>
              <a:t>Used to </a:t>
            </a:r>
            <a:r>
              <a:rPr lang="en-CA" sz="2000" b="1" dirty="0" smtClean="0">
                <a:cs typeface="Arial" pitchFamily="34" charset="0"/>
              </a:rPr>
              <a:t>open a file </a:t>
            </a:r>
            <a:r>
              <a:rPr lang="en-CA" sz="2000" dirty="0" smtClean="0">
                <a:cs typeface="Arial" pitchFamily="34" charset="0"/>
              </a:rPr>
              <a:t>for a specific purpose</a:t>
            </a:r>
          </a:p>
          <a:p>
            <a:pPr marL="285750" indent="-285750">
              <a:buFont typeface="Arial" panose="020B0604020202020204" pitchFamily="34" charset="0"/>
              <a:buChar char="•"/>
            </a:pPr>
            <a:r>
              <a:rPr lang="en-CA" sz="2000" dirty="0" smtClean="0">
                <a:cs typeface="Arial" pitchFamily="34" charset="0"/>
              </a:rPr>
              <a:t>You can specify your purpose using a </a:t>
            </a:r>
            <a:r>
              <a:rPr lang="en-CA" sz="2000" b="1" dirty="0" smtClean="0">
                <a:cs typeface="Arial" pitchFamily="34" charset="0"/>
              </a:rPr>
              <a:t>permission specifier</a:t>
            </a:r>
            <a:r>
              <a:rPr lang="en-CA" sz="2000" dirty="0" smtClean="0">
                <a:cs typeface="Arial" pitchFamily="34" charset="0"/>
              </a:rPr>
              <a:t>,</a:t>
            </a:r>
            <a:r>
              <a:rPr lang="en-CA" sz="2000" b="1" dirty="0" smtClean="0">
                <a:cs typeface="Arial" pitchFamily="34" charset="0"/>
              </a:rPr>
              <a:t> </a:t>
            </a:r>
            <a:r>
              <a:rPr lang="en-CA" sz="2000" dirty="0" smtClean="0">
                <a:cs typeface="Arial" pitchFamily="34" charset="0"/>
              </a:rPr>
              <a:t>which is the second input</a:t>
            </a:r>
          </a:p>
          <a:p>
            <a:pPr marL="285750" indent="-285750">
              <a:buFont typeface="Arial" panose="020B0604020202020204" pitchFamily="34" charset="0"/>
              <a:buChar char="•"/>
            </a:pPr>
            <a:r>
              <a:rPr lang="en-CA" sz="2000" dirty="0" smtClean="0">
                <a:cs typeface="Arial" pitchFamily="34" charset="0"/>
              </a:rPr>
              <a:t>The file does not have to already exist (although for reading data it should)</a:t>
            </a:r>
          </a:p>
          <a:p>
            <a:pPr marL="285750" indent="-285750">
              <a:buFont typeface="Arial" panose="020B0604020202020204" pitchFamily="34" charset="0"/>
              <a:buChar char="•"/>
            </a:pPr>
            <a:r>
              <a:rPr lang="en-CA" sz="2000" dirty="0" smtClean="0">
                <a:cs typeface="Arial" pitchFamily="34" charset="0"/>
              </a:rPr>
              <a:t>The default permission is read only</a:t>
            </a:r>
          </a:p>
          <a:p>
            <a:pPr marL="285750" indent="-285750">
              <a:buFont typeface="Arial" panose="020B0604020202020204" pitchFamily="34" charset="0"/>
              <a:buChar char="•"/>
            </a:pPr>
            <a:endParaRPr lang="en-CA" sz="2000" dirty="0">
              <a:cs typeface="Arial" pitchFamily="34" charset="0"/>
            </a:endParaRPr>
          </a:p>
          <a:p>
            <a:r>
              <a:rPr lang="en-CA" sz="2000" dirty="0" smtClean="0">
                <a:cs typeface="Arial" pitchFamily="34" charset="0"/>
              </a:rPr>
              <a:t>Read only access:</a:t>
            </a:r>
          </a:p>
          <a:p>
            <a:endParaRPr lang="en-CA" sz="2000" dirty="0">
              <a:cs typeface="Arial" pitchFamily="34" charset="0"/>
            </a:endParaRPr>
          </a:p>
          <a:p>
            <a:endParaRPr lang="en-CA" sz="2000" dirty="0" smtClean="0">
              <a:cs typeface="Arial" pitchFamily="34" charset="0"/>
            </a:endParaRPr>
          </a:p>
          <a:p>
            <a:r>
              <a:rPr lang="en-CA" sz="2000" dirty="0" smtClean="0">
                <a:cs typeface="Arial" pitchFamily="34" charset="0"/>
              </a:rPr>
              <a:t>Write only access (discard original contents of </a:t>
            </a:r>
            <a:r>
              <a:rPr lang="en-CA" sz="2000" dirty="0" smtClean="0">
                <a:cs typeface="Arial" pitchFamily="34" charset="0"/>
              </a:rPr>
              <a:t>a file</a:t>
            </a:r>
            <a:r>
              <a:rPr lang="en-CA" sz="2000" dirty="0" smtClean="0">
                <a:cs typeface="Arial" pitchFamily="34" charset="0"/>
              </a:rPr>
              <a:t>):</a:t>
            </a:r>
          </a:p>
          <a:p>
            <a:endParaRPr lang="en-CA" sz="2000" dirty="0">
              <a:cs typeface="Arial" pitchFamily="34" charset="0"/>
            </a:endParaRPr>
          </a:p>
          <a:p>
            <a:endParaRPr lang="en-CA" sz="2000" dirty="0" smtClean="0">
              <a:cs typeface="Arial" pitchFamily="34" charset="0"/>
            </a:endParaRPr>
          </a:p>
          <a:p>
            <a:endParaRPr lang="en-CA" sz="2000" dirty="0">
              <a:cs typeface="Arial" pitchFamily="34" charset="0"/>
            </a:endParaRPr>
          </a:p>
          <a:p>
            <a:r>
              <a:rPr lang="en-CA" sz="2000" dirty="0" smtClean="0">
                <a:cs typeface="Arial" pitchFamily="34" charset="0"/>
              </a:rPr>
              <a:t>Read and write access (discard original contents of file if writing):</a:t>
            </a:r>
          </a:p>
          <a:p>
            <a:endParaRPr lang="en-CA" sz="2000" dirty="0">
              <a:cs typeface="Arial" pitchFamily="34" charset="0"/>
            </a:endParaRPr>
          </a:p>
          <a:p>
            <a:pPr marL="285750" indent="-285750">
              <a:buFont typeface="Arial" panose="020B0604020202020204" pitchFamily="34" charset="0"/>
              <a:buChar char="•"/>
            </a:pPr>
            <a:endParaRPr lang="en-CA" sz="2000" dirty="0">
              <a:cs typeface="Arial" pitchFamily="34" charset="0"/>
            </a:endParaRPr>
          </a:p>
        </p:txBody>
      </p:sp>
      <p:pic>
        <p:nvPicPr>
          <p:cNvPr id="9" name="Picture 8"/>
          <p:cNvPicPr>
            <a:picLocks noChangeAspect="1"/>
          </p:cNvPicPr>
          <p:nvPr/>
        </p:nvPicPr>
        <p:blipFill>
          <a:blip r:embed="rId2"/>
          <a:stretch>
            <a:fillRect/>
          </a:stretch>
        </p:blipFill>
        <p:spPr>
          <a:xfrm>
            <a:off x="3363246" y="5520237"/>
            <a:ext cx="7818788" cy="440082"/>
          </a:xfrm>
          <a:prstGeom prst="rect">
            <a:avLst/>
          </a:prstGeom>
        </p:spPr>
      </p:pic>
      <p:pic>
        <p:nvPicPr>
          <p:cNvPr id="10" name="Picture 9"/>
          <p:cNvPicPr>
            <a:picLocks noChangeAspect="1"/>
          </p:cNvPicPr>
          <p:nvPr/>
        </p:nvPicPr>
        <p:blipFill>
          <a:blip r:embed="rId3"/>
          <a:stretch>
            <a:fillRect/>
          </a:stretch>
        </p:blipFill>
        <p:spPr>
          <a:xfrm>
            <a:off x="3363246" y="4106606"/>
            <a:ext cx="8032341" cy="499097"/>
          </a:xfrm>
          <a:prstGeom prst="rect">
            <a:avLst/>
          </a:prstGeom>
        </p:spPr>
      </p:pic>
      <p:pic>
        <p:nvPicPr>
          <p:cNvPr id="11" name="Picture 10"/>
          <p:cNvPicPr>
            <a:picLocks noChangeAspect="1"/>
          </p:cNvPicPr>
          <p:nvPr/>
        </p:nvPicPr>
        <p:blipFill>
          <a:blip r:embed="rId4"/>
          <a:stretch>
            <a:fillRect/>
          </a:stretch>
        </p:blipFill>
        <p:spPr>
          <a:xfrm>
            <a:off x="3363246" y="2692097"/>
            <a:ext cx="7339176" cy="67344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0111" y="1062876"/>
            <a:ext cx="1437788" cy="1629221"/>
          </a:xfrm>
          <a:prstGeom prst="rect">
            <a:avLst/>
          </a:prstGeom>
        </p:spPr>
      </p:pic>
    </p:spTree>
    <p:extLst>
      <p:ext uri="{BB962C8B-B14F-4D97-AF65-F5344CB8AC3E}">
        <p14:creationId xmlns:p14="http://schemas.microsoft.com/office/powerpoint/2010/main" val="2561548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General Procedure for Importing Data using </a:t>
            </a:r>
            <a:r>
              <a:rPr lang="en-CA" dirty="0" err="1" smtClean="0"/>
              <a:t>textscan</a:t>
            </a:r>
            <a:endParaRPr lang="en-CA" dirty="0"/>
          </a:p>
        </p:txBody>
      </p:sp>
      <p:sp>
        <p:nvSpPr>
          <p:cNvPr id="3" name="TextBox 2"/>
          <p:cNvSpPr txBox="1"/>
          <p:nvPr/>
        </p:nvSpPr>
        <p:spPr>
          <a:xfrm>
            <a:off x="334379" y="1164141"/>
            <a:ext cx="10461522" cy="4985980"/>
          </a:xfrm>
          <a:prstGeom prst="rect">
            <a:avLst/>
          </a:prstGeom>
          <a:noFill/>
        </p:spPr>
        <p:txBody>
          <a:bodyPr wrap="square" rtlCol="0">
            <a:spAutoFit/>
          </a:bodyPr>
          <a:lstStyle/>
          <a:p>
            <a:pPr marL="342900" indent="-342900">
              <a:buFont typeface="+mj-lt"/>
              <a:buAutoNum type="arabicPeriod"/>
            </a:pPr>
            <a:r>
              <a:rPr lang="en-CA" sz="2000" dirty="0" smtClean="0">
                <a:latin typeface="Arial" pitchFamily="34" charset="0"/>
                <a:cs typeface="Arial" pitchFamily="34" charset="0"/>
              </a:rPr>
              <a:t> </a:t>
            </a:r>
            <a:r>
              <a:rPr lang="en-CA" sz="2000" b="1" dirty="0" smtClean="0">
                <a:cs typeface="Arial" pitchFamily="34" charset="0"/>
              </a:rPr>
              <a:t>Open the file </a:t>
            </a:r>
            <a:r>
              <a:rPr lang="en-CA" sz="2000" dirty="0" smtClean="0">
                <a:cs typeface="Arial" pitchFamily="34" charset="0"/>
              </a:rPr>
              <a:t>to be read by creating a ‘fid’</a:t>
            </a:r>
          </a:p>
          <a:p>
            <a:pPr marL="800100" lvl="1" indent="-342900">
              <a:buFont typeface="Arial" panose="020B0604020202020204" pitchFamily="34" charset="0"/>
              <a:buChar char="•"/>
            </a:pPr>
            <a:r>
              <a:rPr lang="en-CA" sz="2000" dirty="0" smtClean="0">
                <a:cs typeface="Arial" pitchFamily="34" charset="0"/>
              </a:rPr>
              <a:t>This is creating a hidden ID that represents the file</a:t>
            </a:r>
          </a:p>
          <a:p>
            <a:pPr marL="342900" indent="-342900">
              <a:buFont typeface="+mj-lt"/>
              <a:buAutoNum type="arabicPeriod"/>
            </a:pPr>
            <a:endParaRPr lang="en-CA" sz="2000" dirty="0" smtClean="0">
              <a:cs typeface="Arial" pitchFamily="34" charset="0"/>
            </a:endParaRPr>
          </a:p>
          <a:p>
            <a:pPr marL="342900" indent="-342900">
              <a:buFont typeface="+mj-lt"/>
              <a:buAutoNum type="arabicPeriod"/>
            </a:pPr>
            <a:r>
              <a:rPr lang="en-CA" sz="2000" dirty="0" smtClean="0">
                <a:cs typeface="Arial" pitchFamily="34" charset="0"/>
              </a:rPr>
              <a:t>Use the </a:t>
            </a:r>
            <a:r>
              <a:rPr lang="en-CA" sz="2000" b="1" dirty="0" err="1" smtClean="0">
                <a:cs typeface="Arial" pitchFamily="34" charset="0"/>
              </a:rPr>
              <a:t>textscan</a:t>
            </a:r>
            <a:r>
              <a:rPr lang="en-CA" sz="2000" b="1" dirty="0" smtClean="0">
                <a:cs typeface="Arial" pitchFamily="34" charset="0"/>
              </a:rPr>
              <a:t> function to import the data </a:t>
            </a:r>
            <a:r>
              <a:rPr lang="en-CA" sz="2000" dirty="0" smtClean="0">
                <a:cs typeface="Arial" pitchFamily="34" charset="0"/>
              </a:rPr>
              <a:t>using the proper format string and delimiter. If the delimiter you want is whitespace, you do not need to specify a delimiter</a:t>
            </a:r>
          </a:p>
          <a:p>
            <a:pPr marL="342900" indent="-342900">
              <a:buFont typeface="+mj-lt"/>
              <a:buAutoNum type="arabicPeriod"/>
            </a:pPr>
            <a:endParaRPr lang="en-CA" sz="2000" dirty="0" smtClean="0">
              <a:cs typeface="Arial" pitchFamily="34" charset="0"/>
            </a:endParaRPr>
          </a:p>
          <a:p>
            <a:pPr marL="342900" indent="-342900">
              <a:buFont typeface="+mj-lt"/>
              <a:buAutoNum type="arabicPeriod"/>
            </a:pPr>
            <a:endParaRPr lang="en-CA" sz="2000" dirty="0">
              <a:cs typeface="Arial" pitchFamily="34" charset="0"/>
            </a:endParaRPr>
          </a:p>
          <a:p>
            <a:pPr marL="342900" indent="-342900">
              <a:buFont typeface="+mj-lt"/>
              <a:buAutoNum type="arabicPeriod"/>
            </a:pPr>
            <a:endParaRPr lang="en-CA" sz="2000" dirty="0" smtClean="0">
              <a:cs typeface="Arial" pitchFamily="34" charset="0"/>
            </a:endParaRPr>
          </a:p>
          <a:p>
            <a:pPr marL="342900" indent="-342900">
              <a:buFont typeface="+mj-lt"/>
              <a:buAutoNum type="arabicPeriod"/>
            </a:pPr>
            <a:endParaRPr lang="en-CA" sz="2000" dirty="0">
              <a:cs typeface="Arial" pitchFamily="34" charset="0"/>
            </a:endParaRPr>
          </a:p>
          <a:p>
            <a:pPr marL="342900" indent="-342900">
              <a:buFont typeface="+mj-lt"/>
              <a:buAutoNum type="arabicPeriod"/>
            </a:pPr>
            <a:endParaRPr lang="en-CA" sz="2000" dirty="0" smtClean="0">
              <a:cs typeface="Arial" pitchFamily="34" charset="0"/>
            </a:endParaRPr>
          </a:p>
          <a:p>
            <a:pPr marL="342900" indent="-342900">
              <a:buFont typeface="+mj-lt"/>
              <a:buAutoNum type="arabicPeriod"/>
            </a:pPr>
            <a:endParaRPr lang="en-CA" sz="2000" dirty="0" smtClean="0">
              <a:cs typeface="Arial" pitchFamily="34" charset="0"/>
            </a:endParaRPr>
          </a:p>
          <a:p>
            <a:pPr marL="342900" indent="-342900">
              <a:buFont typeface="+mj-lt"/>
              <a:buAutoNum type="arabicPeriod"/>
            </a:pPr>
            <a:endParaRPr lang="en-CA" sz="2000" dirty="0">
              <a:cs typeface="Arial" pitchFamily="34" charset="0"/>
            </a:endParaRPr>
          </a:p>
          <a:p>
            <a:pPr marL="342900" indent="-342900">
              <a:buFont typeface="+mj-lt"/>
              <a:buAutoNum type="arabicPeriod"/>
            </a:pPr>
            <a:endParaRPr lang="en-CA" sz="2000" dirty="0" smtClean="0">
              <a:cs typeface="Arial" pitchFamily="34" charset="0"/>
            </a:endParaRPr>
          </a:p>
          <a:p>
            <a:pPr marL="342900" indent="-342900">
              <a:buFont typeface="+mj-lt"/>
              <a:buAutoNum type="arabicPeriod"/>
            </a:pPr>
            <a:endParaRPr lang="en-CA" sz="2000" dirty="0">
              <a:cs typeface="Arial" pitchFamily="34" charset="0"/>
            </a:endParaRPr>
          </a:p>
          <a:p>
            <a:pPr marL="342900" indent="-342900">
              <a:buFont typeface="+mj-lt"/>
              <a:buAutoNum type="arabicPeriod"/>
            </a:pPr>
            <a:endParaRPr lang="en-CA" sz="2000" dirty="0" smtClean="0">
              <a:cs typeface="Arial" pitchFamily="34" charset="0"/>
            </a:endParaRPr>
          </a:p>
          <a:p>
            <a:pPr marL="342900" indent="-342900">
              <a:buFont typeface="+mj-lt"/>
              <a:buAutoNum type="arabicPeriod"/>
            </a:pPr>
            <a:r>
              <a:rPr lang="en-CA" sz="2000" dirty="0" smtClean="0">
                <a:cs typeface="Arial" pitchFamily="34" charset="0"/>
              </a:rPr>
              <a:t> </a:t>
            </a:r>
            <a:r>
              <a:rPr lang="en-CA" sz="2000" b="1" dirty="0" smtClean="0">
                <a:cs typeface="Arial" pitchFamily="34" charset="0"/>
              </a:rPr>
              <a:t>Close the file </a:t>
            </a:r>
            <a:r>
              <a:rPr lang="en-CA" sz="2000" dirty="0" smtClean="0">
                <a:cs typeface="Arial" pitchFamily="34" charset="0"/>
              </a:rPr>
              <a:t>you have just read</a:t>
            </a:r>
          </a:p>
        </p:txBody>
      </p:sp>
      <p:sp>
        <p:nvSpPr>
          <p:cNvPr id="8" name="TextBox 7"/>
          <p:cNvSpPr txBox="1"/>
          <p:nvPr/>
        </p:nvSpPr>
        <p:spPr>
          <a:xfrm>
            <a:off x="1148530" y="3805892"/>
            <a:ext cx="4562167" cy="369332"/>
          </a:xfrm>
          <a:prstGeom prst="rect">
            <a:avLst/>
          </a:prstGeom>
          <a:noFill/>
        </p:spPr>
        <p:txBody>
          <a:bodyPr wrap="square" rtlCol="0">
            <a:spAutoFit/>
          </a:bodyPr>
          <a:lstStyle/>
          <a:p>
            <a:r>
              <a:rPr lang="en-CA" dirty="0" smtClean="0">
                <a:cs typeface="Arial" pitchFamily="34" charset="0"/>
              </a:rPr>
              <a:t>White-space delimiter:</a:t>
            </a:r>
          </a:p>
        </p:txBody>
      </p:sp>
      <p:sp>
        <p:nvSpPr>
          <p:cNvPr id="9" name="TextBox 8"/>
          <p:cNvSpPr txBox="1"/>
          <p:nvPr/>
        </p:nvSpPr>
        <p:spPr>
          <a:xfrm>
            <a:off x="1148530" y="2872208"/>
            <a:ext cx="4562167" cy="369332"/>
          </a:xfrm>
          <a:prstGeom prst="rect">
            <a:avLst/>
          </a:prstGeom>
          <a:noFill/>
        </p:spPr>
        <p:txBody>
          <a:bodyPr wrap="square" rtlCol="0">
            <a:spAutoFit/>
          </a:bodyPr>
          <a:lstStyle/>
          <a:p>
            <a:r>
              <a:rPr lang="en-CA" dirty="0" smtClean="0">
                <a:cs typeface="Arial" pitchFamily="34" charset="0"/>
              </a:rPr>
              <a:t>Comma delimiter:</a:t>
            </a:r>
          </a:p>
        </p:txBody>
      </p:sp>
      <p:pic>
        <p:nvPicPr>
          <p:cNvPr id="4" name="Picture 3"/>
          <p:cNvPicPr>
            <a:picLocks noChangeAspect="1"/>
          </p:cNvPicPr>
          <p:nvPr/>
        </p:nvPicPr>
        <p:blipFill>
          <a:blip r:embed="rId3"/>
          <a:stretch>
            <a:fillRect/>
          </a:stretch>
        </p:blipFill>
        <p:spPr>
          <a:xfrm>
            <a:off x="6181090" y="1081421"/>
            <a:ext cx="5604355" cy="330362"/>
          </a:xfrm>
          <a:prstGeom prst="rect">
            <a:avLst/>
          </a:prstGeom>
        </p:spPr>
      </p:pic>
      <p:pic>
        <p:nvPicPr>
          <p:cNvPr id="11" name="Picture 10"/>
          <p:cNvPicPr>
            <a:picLocks noChangeAspect="1"/>
          </p:cNvPicPr>
          <p:nvPr/>
        </p:nvPicPr>
        <p:blipFill>
          <a:blip r:embed="rId4"/>
          <a:stretch>
            <a:fillRect/>
          </a:stretch>
        </p:blipFill>
        <p:spPr>
          <a:xfrm>
            <a:off x="5079196" y="5410515"/>
            <a:ext cx="4365880" cy="521031"/>
          </a:xfrm>
          <a:prstGeom prst="rect">
            <a:avLst/>
          </a:prstGeom>
        </p:spPr>
      </p:pic>
      <p:pic>
        <p:nvPicPr>
          <p:cNvPr id="12" name="Picture 11"/>
          <p:cNvPicPr>
            <a:picLocks noChangeAspect="1"/>
          </p:cNvPicPr>
          <p:nvPr/>
        </p:nvPicPr>
        <p:blipFill>
          <a:blip r:embed="rId5"/>
          <a:stretch>
            <a:fillRect/>
          </a:stretch>
        </p:blipFill>
        <p:spPr>
          <a:xfrm>
            <a:off x="2043641" y="3337812"/>
            <a:ext cx="9665604" cy="330448"/>
          </a:xfrm>
          <a:prstGeom prst="rect">
            <a:avLst/>
          </a:prstGeom>
        </p:spPr>
      </p:pic>
      <p:pic>
        <p:nvPicPr>
          <p:cNvPr id="13" name="Picture 12"/>
          <p:cNvPicPr>
            <a:picLocks noChangeAspect="1"/>
          </p:cNvPicPr>
          <p:nvPr/>
        </p:nvPicPr>
        <p:blipFill>
          <a:blip r:embed="rId6"/>
          <a:stretch>
            <a:fillRect/>
          </a:stretch>
        </p:blipFill>
        <p:spPr>
          <a:xfrm>
            <a:off x="2043641" y="4450488"/>
            <a:ext cx="7883928" cy="404304"/>
          </a:xfrm>
          <a:prstGeom prst="rect">
            <a:avLst/>
          </a:prstGeom>
        </p:spPr>
      </p:pic>
    </p:spTree>
    <p:extLst>
      <p:ext uri="{BB962C8B-B14F-4D97-AF65-F5344CB8AC3E}">
        <p14:creationId xmlns:p14="http://schemas.microsoft.com/office/powerpoint/2010/main" val="3363719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solidFill>
                  <a:srgbClr val="FFFF00"/>
                </a:solidFill>
              </a:rPr>
              <a:t>Example</a:t>
            </a:r>
            <a:r>
              <a:rPr lang="en-CA" dirty="0" smtClean="0"/>
              <a:t>: Columns of Numeric Data</a:t>
            </a:r>
            <a:endParaRPr lang="en-CA" dirty="0"/>
          </a:p>
        </p:txBody>
      </p:sp>
      <p:pic>
        <p:nvPicPr>
          <p:cNvPr id="3" name="Picture 2"/>
          <p:cNvPicPr>
            <a:picLocks noChangeAspect="1"/>
          </p:cNvPicPr>
          <p:nvPr/>
        </p:nvPicPr>
        <p:blipFill>
          <a:blip r:embed="rId2"/>
          <a:stretch>
            <a:fillRect/>
          </a:stretch>
        </p:blipFill>
        <p:spPr>
          <a:xfrm>
            <a:off x="241300" y="1171990"/>
            <a:ext cx="5462442" cy="1281573"/>
          </a:xfrm>
          <a:prstGeom prst="rect">
            <a:avLst/>
          </a:prstGeom>
        </p:spPr>
      </p:pic>
      <p:grpSp>
        <p:nvGrpSpPr>
          <p:cNvPr id="7" name="Group 6"/>
          <p:cNvGrpSpPr/>
          <p:nvPr/>
        </p:nvGrpSpPr>
        <p:grpSpPr>
          <a:xfrm>
            <a:off x="157316" y="1597549"/>
            <a:ext cx="1248697" cy="658762"/>
            <a:chOff x="845574" y="1877961"/>
            <a:chExt cx="1248697" cy="737420"/>
          </a:xfrm>
        </p:grpSpPr>
        <p:sp>
          <p:nvSpPr>
            <p:cNvPr id="4" name="Rectangle 3"/>
            <p:cNvSpPr/>
            <p:nvPr/>
          </p:nvSpPr>
          <p:spPr>
            <a:xfrm>
              <a:off x="845574" y="1877961"/>
              <a:ext cx="344129" cy="737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189703" y="1877961"/>
              <a:ext cx="501445" cy="737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1691148" y="1877961"/>
              <a:ext cx="403123" cy="737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 name="TextBox 7"/>
          <p:cNvSpPr txBox="1"/>
          <p:nvPr/>
        </p:nvSpPr>
        <p:spPr>
          <a:xfrm>
            <a:off x="157316" y="2580731"/>
            <a:ext cx="9688380" cy="707886"/>
          </a:xfrm>
          <a:prstGeom prst="rect">
            <a:avLst/>
          </a:prstGeom>
          <a:noFill/>
        </p:spPr>
        <p:txBody>
          <a:bodyPr wrap="square" rtlCol="0">
            <a:spAutoFit/>
          </a:bodyPr>
          <a:lstStyle/>
          <a:p>
            <a:r>
              <a:rPr lang="en-CA" sz="2000" b="1" dirty="0" smtClean="0">
                <a:cs typeface="Arial" pitchFamily="34" charset="0"/>
              </a:rPr>
              <a:t>3 columns of data </a:t>
            </a:r>
            <a:r>
              <a:rPr lang="en-CA" sz="2000" dirty="0" smtClean="0">
                <a:cs typeface="Arial" pitchFamily="34" charset="0"/>
              </a:rPr>
              <a:t>– when importing, you will need to specify </a:t>
            </a:r>
            <a:r>
              <a:rPr lang="en-CA" sz="2000" b="1" dirty="0" smtClean="0">
                <a:cs typeface="Arial" pitchFamily="34" charset="0"/>
              </a:rPr>
              <a:t>3 print formatting operators </a:t>
            </a:r>
            <a:r>
              <a:rPr lang="en-CA" sz="2000" dirty="0" smtClean="0">
                <a:cs typeface="Arial" pitchFamily="34" charset="0"/>
              </a:rPr>
              <a:t>if you want the grouping to remain the same</a:t>
            </a:r>
          </a:p>
        </p:txBody>
      </p:sp>
      <p:pic>
        <p:nvPicPr>
          <p:cNvPr id="11" name="Picture 10"/>
          <p:cNvPicPr>
            <a:picLocks noChangeAspect="1"/>
          </p:cNvPicPr>
          <p:nvPr/>
        </p:nvPicPr>
        <p:blipFill rotWithShape="1">
          <a:blip r:embed="rId3"/>
          <a:srcRect r="31429"/>
          <a:stretch/>
        </p:blipFill>
        <p:spPr>
          <a:xfrm>
            <a:off x="7318152" y="3444544"/>
            <a:ext cx="4294934" cy="2813654"/>
          </a:xfrm>
          <a:prstGeom prst="rect">
            <a:avLst/>
          </a:prstGeom>
        </p:spPr>
      </p:pic>
      <p:pic>
        <p:nvPicPr>
          <p:cNvPr id="10" name="Picture 9"/>
          <p:cNvPicPr>
            <a:picLocks noChangeAspect="1"/>
          </p:cNvPicPr>
          <p:nvPr/>
        </p:nvPicPr>
        <p:blipFill>
          <a:blip r:embed="rId4"/>
          <a:stretch>
            <a:fillRect/>
          </a:stretch>
        </p:blipFill>
        <p:spPr>
          <a:xfrm>
            <a:off x="157316" y="3775409"/>
            <a:ext cx="7069394" cy="1570976"/>
          </a:xfrm>
          <a:prstGeom prst="rect">
            <a:avLst/>
          </a:prstGeom>
        </p:spPr>
      </p:pic>
    </p:spTree>
    <p:extLst>
      <p:ext uri="{BB962C8B-B14F-4D97-AF65-F5344CB8AC3E}">
        <p14:creationId xmlns:p14="http://schemas.microsoft.com/office/powerpoint/2010/main" val="3731385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Question: Importing Text Data</a:t>
            </a:r>
            <a:endParaRPr lang="en-CA" dirty="0"/>
          </a:p>
        </p:txBody>
      </p:sp>
      <p:sp>
        <p:nvSpPr>
          <p:cNvPr id="3" name="TextBox 2"/>
          <p:cNvSpPr txBox="1"/>
          <p:nvPr/>
        </p:nvSpPr>
        <p:spPr>
          <a:xfrm>
            <a:off x="3437466" y="5554952"/>
            <a:ext cx="7836310" cy="461665"/>
          </a:xfrm>
          <a:prstGeom prst="rect">
            <a:avLst/>
          </a:prstGeom>
          <a:noFill/>
        </p:spPr>
        <p:txBody>
          <a:bodyPr wrap="square" rtlCol="0">
            <a:spAutoFit/>
          </a:bodyPr>
          <a:lstStyle/>
          <a:p>
            <a:r>
              <a:rPr lang="en-CA" sz="2400" b="1" dirty="0" smtClean="0">
                <a:cs typeface="Arial" pitchFamily="34" charset="0"/>
              </a:rPr>
              <a:t>Why isn’t the white-space delimiter used in this case???</a:t>
            </a:r>
          </a:p>
        </p:txBody>
      </p:sp>
      <p:pic>
        <p:nvPicPr>
          <p:cNvPr id="4" name="Picture 3"/>
          <p:cNvPicPr>
            <a:picLocks noChangeAspect="1"/>
          </p:cNvPicPr>
          <p:nvPr/>
        </p:nvPicPr>
        <p:blipFill>
          <a:blip r:embed="rId2"/>
          <a:stretch>
            <a:fillRect/>
          </a:stretch>
        </p:blipFill>
        <p:spPr>
          <a:xfrm>
            <a:off x="389704" y="1254530"/>
            <a:ext cx="6353560" cy="3877362"/>
          </a:xfrm>
          <a:prstGeom prst="rect">
            <a:avLst/>
          </a:prstGeom>
        </p:spPr>
      </p:pic>
    </p:spTree>
    <p:extLst>
      <p:ext uri="{BB962C8B-B14F-4D97-AF65-F5344CB8AC3E}">
        <p14:creationId xmlns:p14="http://schemas.microsoft.com/office/powerpoint/2010/main" val="220831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solidFill>
                  <a:srgbClr val="FFFF00"/>
                </a:solidFill>
              </a:rPr>
              <a:t>Example</a:t>
            </a:r>
            <a:r>
              <a:rPr lang="en-CA" dirty="0" smtClean="0"/>
              <a:t>: Importing Text Data</a:t>
            </a:r>
            <a:endParaRPr lang="en-CA" dirty="0"/>
          </a:p>
        </p:txBody>
      </p:sp>
      <p:pic>
        <p:nvPicPr>
          <p:cNvPr id="3" name="Picture 2"/>
          <p:cNvPicPr>
            <a:picLocks noChangeAspect="1"/>
          </p:cNvPicPr>
          <p:nvPr/>
        </p:nvPicPr>
        <p:blipFill>
          <a:blip r:embed="rId2"/>
          <a:stretch>
            <a:fillRect/>
          </a:stretch>
        </p:blipFill>
        <p:spPr>
          <a:xfrm>
            <a:off x="241300" y="1063266"/>
            <a:ext cx="10235920" cy="1483289"/>
          </a:xfrm>
          <a:prstGeom prst="rect">
            <a:avLst/>
          </a:prstGeom>
        </p:spPr>
      </p:pic>
      <p:pic>
        <p:nvPicPr>
          <p:cNvPr id="6" name="Picture 5"/>
          <p:cNvPicPr>
            <a:picLocks noChangeAspect="1"/>
          </p:cNvPicPr>
          <p:nvPr/>
        </p:nvPicPr>
        <p:blipFill rotWithShape="1">
          <a:blip r:embed="rId3"/>
          <a:srcRect r="58750"/>
          <a:stretch/>
        </p:blipFill>
        <p:spPr>
          <a:xfrm>
            <a:off x="6512560" y="2000280"/>
            <a:ext cx="3017520" cy="4486275"/>
          </a:xfrm>
          <a:prstGeom prst="rect">
            <a:avLst/>
          </a:prstGeom>
        </p:spPr>
      </p:pic>
      <p:pic>
        <p:nvPicPr>
          <p:cNvPr id="5" name="Picture 4"/>
          <p:cNvPicPr>
            <a:picLocks noChangeAspect="1"/>
          </p:cNvPicPr>
          <p:nvPr/>
        </p:nvPicPr>
        <p:blipFill rotWithShape="1">
          <a:blip r:embed="rId4"/>
          <a:srcRect r="33637" b="14222"/>
          <a:stretch/>
        </p:blipFill>
        <p:spPr>
          <a:xfrm>
            <a:off x="241300" y="3366964"/>
            <a:ext cx="4216400" cy="3325936"/>
          </a:xfrm>
          <a:prstGeom prst="rect">
            <a:avLst/>
          </a:prstGeom>
        </p:spPr>
      </p:pic>
    </p:spTree>
    <p:extLst>
      <p:ext uri="{BB962C8B-B14F-4D97-AF65-F5344CB8AC3E}">
        <p14:creationId xmlns:p14="http://schemas.microsoft.com/office/powerpoint/2010/main" val="2087066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Example: Text and Numeric Data</a:t>
            </a:r>
            <a:endParaRPr lang="en-CA" dirty="0"/>
          </a:p>
        </p:txBody>
      </p:sp>
      <p:pic>
        <p:nvPicPr>
          <p:cNvPr id="4" name="Picture 3"/>
          <p:cNvPicPr>
            <a:picLocks noChangeAspect="1"/>
          </p:cNvPicPr>
          <p:nvPr/>
        </p:nvPicPr>
        <p:blipFill>
          <a:blip r:embed="rId2"/>
          <a:stretch>
            <a:fillRect/>
          </a:stretch>
        </p:blipFill>
        <p:spPr>
          <a:xfrm>
            <a:off x="1985327" y="1125639"/>
            <a:ext cx="8239125" cy="5019675"/>
          </a:xfrm>
          <a:prstGeom prst="rect">
            <a:avLst/>
          </a:prstGeom>
        </p:spPr>
      </p:pic>
    </p:spTree>
    <p:extLst>
      <p:ext uri="{BB962C8B-B14F-4D97-AF65-F5344CB8AC3E}">
        <p14:creationId xmlns:p14="http://schemas.microsoft.com/office/powerpoint/2010/main" val="2952919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solidFill>
                  <a:srgbClr val="FFFF00"/>
                </a:solidFill>
              </a:rPr>
              <a:t>Example</a:t>
            </a:r>
            <a:r>
              <a:rPr lang="en-CA" dirty="0" smtClean="0"/>
              <a:t>: Text and Numeric Data</a:t>
            </a:r>
            <a:endParaRPr lang="en-CA" dirty="0"/>
          </a:p>
        </p:txBody>
      </p:sp>
      <p:pic>
        <p:nvPicPr>
          <p:cNvPr id="6" name="Picture 5"/>
          <p:cNvPicPr>
            <a:picLocks noChangeAspect="1"/>
          </p:cNvPicPr>
          <p:nvPr/>
        </p:nvPicPr>
        <p:blipFill>
          <a:blip r:embed="rId3"/>
          <a:stretch>
            <a:fillRect/>
          </a:stretch>
        </p:blipFill>
        <p:spPr>
          <a:xfrm>
            <a:off x="5218164" y="3374736"/>
            <a:ext cx="2943225" cy="2886075"/>
          </a:xfrm>
          <a:prstGeom prst="rect">
            <a:avLst/>
          </a:prstGeom>
        </p:spPr>
      </p:pic>
      <p:pic>
        <p:nvPicPr>
          <p:cNvPr id="7" name="Picture 6"/>
          <p:cNvPicPr>
            <a:picLocks noChangeAspect="1"/>
          </p:cNvPicPr>
          <p:nvPr/>
        </p:nvPicPr>
        <p:blipFill>
          <a:blip r:embed="rId4"/>
          <a:stretch>
            <a:fillRect/>
          </a:stretch>
        </p:blipFill>
        <p:spPr>
          <a:xfrm>
            <a:off x="8597233" y="3584285"/>
            <a:ext cx="1609725" cy="2466975"/>
          </a:xfrm>
          <a:prstGeom prst="rect">
            <a:avLst/>
          </a:prstGeom>
        </p:spPr>
      </p:pic>
      <p:pic>
        <p:nvPicPr>
          <p:cNvPr id="4" name="Picture 3"/>
          <p:cNvPicPr>
            <a:picLocks noChangeAspect="1"/>
          </p:cNvPicPr>
          <p:nvPr/>
        </p:nvPicPr>
        <p:blipFill>
          <a:blip r:embed="rId5"/>
          <a:stretch>
            <a:fillRect/>
          </a:stretch>
        </p:blipFill>
        <p:spPr>
          <a:xfrm>
            <a:off x="169914" y="1175492"/>
            <a:ext cx="7991475" cy="1676400"/>
          </a:xfrm>
          <a:prstGeom prst="rect">
            <a:avLst/>
          </a:prstGeom>
        </p:spPr>
      </p:pic>
      <p:pic>
        <p:nvPicPr>
          <p:cNvPr id="5" name="Picture 4"/>
          <p:cNvPicPr>
            <a:picLocks noChangeAspect="1"/>
          </p:cNvPicPr>
          <p:nvPr/>
        </p:nvPicPr>
        <p:blipFill>
          <a:blip r:embed="rId6"/>
          <a:stretch>
            <a:fillRect/>
          </a:stretch>
        </p:blipFill>
        <p:spPr>
          <a:xfrm>
            <a:off x="7317658" y="2013692"/>
            <a:ext cx="3810000" cy="1038225"/>
          </a:xfrm>
          <a:prstGeom prst="rect">
            <a:avLst/>
          </a:prstGeom>
        </p:spPr>
      </p:pic>
      <p:pic>
        <p:nvPicPr>
          <p:cNvPr id="8" name="Picture 7"/>
          <p:cNvPicPr>
            <a:picLocks noChangeAspect="1"/>
          </p:cNvPicPr>
          <p:nvPr/>
        </p:nvPicPr>
        <p:blipFill rotWithShape="1">
          <a:blip r:embed="rId7"/>
          <a:srcRect t="13249" r="35002"/>
          <a:stretch/>
        </p:blipFill>
        <p:spPr>
          <a:xfrm>
            <a:off x="169914" y="3213390"/>
            <a:ext cx="3925836" cy="3192274"/>
          </a:xfrm>
          <a:prstGeom prst="rect">
            <a:avLst/>
          </a:prstGeom>
        </p:spPr>
      </p:pic>
    </p:spTree>
    <p:extLst>
      <p:ext uri="{BB962C8B-B14F-4D97-AF65-F5344CB8AC3E}">
        <p14:creationId xmlns:p14="http://schemas.microsoft.com/office/powerpoint/2010/main" val="124536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Example from Lab 09: Import Data from a .txt File</a:t>
            </a:r>
            <a:endParaRPr lang="en-CA" dirty="0"/>
          </a:p>
        </p:txBody>
      </p:sp>
      <p:pic>
        <p:nvPicPr>
          <p:cNvPr id="3" name="Picture 2"/>
          <p:cNvPicPr>
            <a:picLocks noChangeAspect="1"/>
          </p:cNvPicPr>
          <p:nvPr/>
        </p:nvPicPr>
        <p:blipFill rotWithShape="1">
          <a:blip r:embed="rId2"/>
          <a:srcRect r="63973"/>
          <a:stretch/>
        </p:blipFill>
        <p:spPr>
          <a:xfrm>
            <a:off x="241300" y="1009650"/>
            <a:ext cx="3229297" cy="5719762"/>
          </a:xfrm>
          <a:prstGeom prst="rect">
            <a:avLst/>
          </a:prstGeom>
        </p:spPr>
      </p:pic>
      <p:sp>
        <p:nvSpPr>
          <p:cNvPr id="4" name="TextBox 3"/>
          <p:cNvSpPr txBox="1"/>
          <p:nvPr/>
        </p:nvSpPr>
        <p:spPr>
          <a:xfrm>
            <a:off x="4021393" y="1061884"/>
            <a:ext cx="7128387" cy="954107"/>
          </a:xfrm>
          <a:prstGeom prst="rect">
            <a:avLst/>
          </a:prstGeom>
          <a:noFill/>
        </p:spPr>
        <p:txBody>
          <a:bodyPr wrap="square" rtlCol="0">
            <a:spAutoFit/>
          </a:bodyPr>
          <a:lstStyle/>
          <a:p>
            <a:r>
              <a:rPr lang="en-CA" sz="2800" b="1" dirty="0" smtClean="0">
                <a:cs typeface="Arial" pitchFamily="34" charset="0"/>
              </a:rPr>
              <a:t>How to import a text file of words that have a comma as a delimiter? </a:t>
            </a:r>
          </a:p>
        </p:txBody>
      </p:sp>
      <p:sp>
        <p:nvSpPr>
          <p:cNvPr id="6" name="TextBox 5"/>
          <p:cNvSpPr txBox="1"/>
          <p:nvPr/>
        </p:nvSpPr>
        <p:spPr>
          <a:xfrm>
            <a:off x="4154128" y="4496856"/>
            <a:ext cx="6862916" cy="830997"/>
          </a:xfrm>
          <a:prstGeom prst="rect">
            <a:avLst/>
          </a:prstGeom>
          <a:noFill/>
        </p:spPr>
        <p:txBody>
          <a:bodyPr wrap="square" rtlCol="0">
            <a:spAutoFit/>
          </a:bodyPr>
          <a:lstStyle/>
          <a:p>
            <a:r>
              <a:rPr lang="en-CA" sz="2400" b="1" dirty="0" smtClean="0">
                <a:cs typeface="Arial" pitchFamily="34" charset="0"/>
              </a:rPr>
              <a:t>How many columns are in this text file? What data type and size is ‘</a:t>
            </a:r>
            <a:r>
              <a:rPr lang="en-CA" sz="2400" b="1" dirty="0" err="1" smtClean="0">
                <a:cs typeface="Arial" pitchFamily="34" charset="0"/>
              </a:rPr>
              <a:t>data_norm</a:t>
            </a:r>
            <a:r>
              <a:rPr lang="en-CA" sz="2400" b="1" dirty="0" smtClean="0">
                <a:cs typeface="Arial" pitchFamily="34" charset="0"/>
              </a:rPr>
              <a:t>’?</a:t>
            </a:r>
          </a:p>
        </p:txBody>
      </p:sp>
      <p:pic>
        <p:nvPicPr>
          <p:cNvPr id="5" name="Picture 4"/>
          <p:cNvPicPr>
            <a:picLocks noChangeAspect="1"/>
          </p:cNvPicPr>
          <p:nvPr/>
        </p:nvPicPr>
        <p:blipFill>
          <a:blip r:embed="rId3"/>
          <a:stretch>
            <a:fillRect/>
          </a:stretch>
        </p:blipFill>
        <p:spPr>
          <a:xfrm>
            <a:off x="3696285" y="3279301"/>
            <a:ext cx="8272195" cy="861687"/>
          </a:xfrm>
          <a:prstGeom prst="rect">
            <a:avLst/>
          </a:prstGeom>
        </p:spPr>
      </p:pic>
    </p:spTree>
    <p:extLst>
      <p:ext uri="{BB962C8B-B14F-4D97-AF65-F5344CB8AC3E}">
        <p14:creationId xmlns:p14="http://schemas.microsoft.com/office/powerpoint/2010/main" val="2761968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Example from Lab 09</a:t>
            </a:r>
            <a:endParaRPr lang="en-CA" dirty="0"/>
          </a:p>
        </p:txBody>
      </p:sp>
      <p:pic>
        <p:nvPicPr>
          <p:cNvPr id="6" name="Picture 5"/>
          <p:cNvPicPr>
            <a:picLocks noChangeAspect="1"/>
          </p:cNvPicPr>
          <p:nvPr/>
        </p:nvPicPr>
        <p:blipFill rotWithShape="1">
          <a:blip r:embed="rId2"/>
          <a:srcRect r="67017"/>
          <a:stretch/>
        </p:blipFill>
        <p:spPr>
          <a:xfrm>
            <a:off x="4443062" y="1009650"/>
            <a:ext cx="2827688" cy="5349816"/>
          </a:xfrm>
          <a:prstGeom prst="rect">
            <a:avLst/>
          </a:prstGeom>
        </p:spPr>
      </p:pic>
      <p:pic>
        <p:nvPicPr>
          <p:cNvPr id="7" name="Picture 6"/>
          <p:cNvPicPr>
            <a:picLocks noChangeAspect="1"/>
          </p:cNvPicPr>
          <p:nvPr/>
        </p:nvPicPr>
        <p:blipFill rotWithShape="1">
          <a:blip r:embed="rId3"/>
          <a:srcRect r="63973"/>
          <a:stretch/>
        </p:blipFill>
        <p:spPr>
          <a:xfrm>
            <a:off x="241300" y="1009650"/>
            <a:ext cx="3229297" cy="5719762"/>
          </a:xfrm>
          <a:prstGeom prst="rect">
            <a:avLst/>
          </a:prstGeom>
        </p:spPr>
      </p:pic>
    </p:spTree>
    <p:extLst>
      <p:ext uri="{BB962C8B-B14F-4D97-AF65-F5344CB8AC3E}">
        <p14:creationId xmlns:p14="http://schemas.microsoft.com/office/powerpoint/2010/main" val="36755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When Do We Use File Input and Output? </a:t>
            </a:r>
            <a:endParaRPr lang="en-US" dirty="0"/>
          </a:p>
        </p:txBody>
      </p:sp>
      <p:pic>
        <p:nvPicPr>
          <p:cNvPr id="1026" name="Picture 2" descr="Image result for txt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138" y="961175"/>
            <a:ext cx="158115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22392"/>
          <a:stretch/>
        </p:blipFill>
        <p:spPr>
          <a:xfrm>
            <a:off x="6294076" y="1123872"/>
            <a:ext cx="1491571" cy="1157581"/>
          </a:xfrm>
          <a:prstGeom prst="rect">
            <a:avLst/>
          </a:prstGeom>
        </p:spPr>
      </p:pic>
      <p:sp>
        <p:nvSpPr>
          <p:cNvPr id="10" name="TextBox 9"/>
          <p:cNvSpPr txBox="1"/>
          <p:nvPr/>
        </p:nvSpPr>
        <p:spPr>
          <a:xfrm>
            <a:off x="1190170" y="2303798"/>
            <a:ext cx="1524635" cy="477054"/>
          </a:xfrm>
          <a:prstGeom prst="rect">
            <a:avLst/>
          </a:prstGeom>
          <a:noFill/>
        </p:spPr>
        <p:txBody>
          <a:bodyPr wrap="square" rtlCol="0">
            <a:spAutoFit/>
          </a:bodyPr>
          <a:lstStyle/>
          <a:p>
            <a:r>
              <a:rPr lang="en-US" sz="2500" b="1" dirty="0" smtClean="0">
                <a:cs typeface="Arial" pitchFamily="34" charset="0"/>
              </a:rPr>
              <a:t>Input text</a:t>
            </a:r>
            <a:endParaRPr lang="en-US" sz="2500" b="1" dirty="0">
              <a:cs typeface="Arial" pitchFamily="34" charset="0"/>
            </a:endParaRPr>
          </a:p>
        </p:txBody>
      </p:sp>
      <p:pic>
        <p:nvPicPr>
          <p:cNvPr id="1034" name="Picture 10" descr="Image result for keyboard clipart fre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0170" y="1192790"/>
            <a:ext cx="1440996" cy="101974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txt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890" y="4507381"/>
            <a:ext cx="158115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b="22392"/>
          <a:stretch/>
        </p:blipFill>
        <p:spPr>
          <a:xfrm>
            <a:off x="8137561" y="4719165"/>
            <a:ext cx="1491571" cy="1157581"/>
          </a:xfrm>
          <a:prstGeom prst="rect">
            <a:avLst/>
          </a:prstGeom>
        </p:spPr>
      </p:pic>
      <p:pic>
        <p:nvPicPr>
          <p:cNvPr id="6" name="Picture 5"/>
          <p:cNvPicPr>
            <a:picLocks noChangeAspect="1"/>
          </p:cNvPicPr>
          <p:nvPr/>
        </p:nvPicPr>
        <p:blipFill>
          <a:blip r:embed="rId5"/>
          <a:stretch>
            <a:fillRect/>
          </a:stretch>
        </p:blipFill>
        <p:spPr>
          <a:xfrm>
            <a:off x="3412398" y="4268998"/>
            <a:ext cx="2050890" cy="2057914"/>
          </a:xfrm>
          <a:prstGeom prst="rect">
            <a:avLst/>
          </a:prstGeom>
        </p:spPr>
      </p:pic>
      <p:pic>
        <p:nvPicPr>
          <p:cNvPr id="1036" name="Picture 12" descr="Image result for graph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043" y="4414080"/>
            <a:ext cx="1981278" cy="19812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938653" y="2303798"/>
            <a:ext cx="1524635" cy="477054"/>
          </a:xfrm>
          <a:prstGeom prst="rect">
            <a:avLst/>
          </a:prstGeom>
          <a:noFill/>
        </p:spPr>
        <p:txBody>
          <a:bodyPr wrap="square" rtlCol="0">
            <a:spAutoFit/>
          </a:bodyPr>
          <a:lstStyle/>
          <a:p>
            <a:pPr algn="ctr"/>
            <a:r>
              <a:rPr lang="en-US" sz="2500" b="1" dirty="0" smtClean="0">
                <a:cs typeface="Arial" pitchFamily="34" charset="0"/>
              </a:rPr>
              <a:t>Text file</a:t>
            </a:r>
            <a:endParaRPr lang="en-US" sz="2500" b="1" dirty="0">
              <a:cs typeface="Arial" pitchFamily="34" charset="0"/>
            </a:endParaRPr>
          </a:p>
        </p:txBody>
      </p:sp>
      <p:sp>
        <p:nvSpPr>
          <p:cNvPr id="20" name="TextBox 19"/>
          <p:cNvSpPr txBox="1"/>
          <p:nvPr/>
        </p:nvSpPr>
        <p:spPr>
          <a:xfrm>
            <a:off x="6261012" y="2303798"/>
            <a:ext cx="1524635" cy="477054"/>
          </a:xfrm>
          <a:prstGeom prst="rect">
            <a:avLst/>
          </a:prstGeom>
          <a:noFill/>
        </p:spPr>
        <p:txBody>
          <a:bodyPr wrap="square" rtlCol="0">
            <a:spAutoFit/>
          </a:bodyPr>
          <a:lstStyle/>
          <a:p>
            <a:pPr algn="ctr"/>
            <a:r>
              <a:rPr lang="en-US" sz="2500" b="1" dirty="0" smtClean="0">
                <a:cs typeface="Arial" pitchFamily="34" charset="0"/>
              </a:rPr>
              <a:t>Excel file</a:t>
            </a:r>
            <a:endParaRPr lang="en-US" sz="2500" b="1" dirty="0">
              <a:cs typeface="Arial" pitchFamily="34" charset="0"/>
            </a:endParaRPr>
          </a:p>
        </p:txBody>
      </p:sp>
      <p:sp>
        <p:nvSpPr>
          <p:cNvPr id="21" name="TextBox 20"/>
          <p:cNvSpPr txBox="1"/>
          <p:nvPr/>
        </p:nvSpPr>
        <p:spPr>
          <a:xfrm>
            <a:off x="746364" y="6156831"/>
            <a:ext cx="1524635" cy="477054"/>
          </a:xfrm>
          <a:prstGeom prst="rect">
            <a:avLst/>
          </a:prstGeom>
          <a:noFill/>
        </p:spPr>
        <p:txBody>
          <a:bodyPr wrap="square" rtlCol="0">
            <a:spAutoFit/>
          </a:bodyPr>
          <a:lstStyle/>
          <a:p>
            <a:pPr algn="ctr"/>
            <a:r>
              <a:rPr lang="en-US" sz="2500" b="1" dirty="0" smtClean="0">
                <a:cs typeface="Arial" pitchFamily="34" charset="0"/>
              </a:rPr>
              <a:t>Graph</a:t>
            </a:r>
            <a:endParaRPr lang="en-US" sz="2500" b="1" dirty="0">
              <a:cs typeface="Arial" pitchFamily="34" charset="0"/>
            </a:endParaRPr>
          </a:p>
        </p:txBody>
      </p:sp>
      <p:sp>
        <p:nvSpPr>
          <p:cNvPr id="22" name="TextBox 21"/>
          <p:cNvSpPr txBox="1"/>
          <p:nvPr/>
        </p:nvSpPr>
        <p:spPr>
          <a:xfrm>
            <a:off x="3675525" y="6156831"/>
            <a:ext cx="1524635" cy="477054"/>
          </a:xfrm>
          <a:prstGeom prst="rect">
            <a:avLst/>
          </a:prstGeom>
          <a:noFill/>
        </p:spPr>
        <p:txBody>
          <a:bodyPr wrap="square" rtlCol="0">
            <a:spAutoFit/>
          </a:bodyPr>
          <a:lstStyle/>
          <a:p>
            <a:pPr algn="ctr"/>
            <a:r>
              <a:rPr lang="en-US" sz="2500" b="1" dirty="0" smtClean="0">
                <a:cs typeface="Arial" pitchFamily="34" charset="0"/>
              </a:rPr>
              <a:t>Print</a:t>
            </a:r>
            <a:endParaRPr lang="en-US" sz="2500" b="1" dirty="0">
              <a:cs typeface="Arial" pitchFamily="34" charset="0"/>
            </a:endParaRPr>
          </a:p>
        </p:txBody>
      </p:sp>
      <p:sp>
        <p:nvSpPr>
          <p:cNvPr id="23" name="TextBox 22"/>
          <p:cNvSpPr txBox="1"/>
          <p:nvPr/>
        </p:nvSpPr>
        <p:spPr>
          <a:xfrm>
            <a:off x="6133147" y="6156831"/>
            <a:ext cx="1524635" cy="477054"/>
          </a:xfrm>
          <a:prstGeom prst="rect">
            <a:avLst/>
          </a:prstGeom>
          <a:noFill/>
        </p:spPr>
        <p:txBody>
          <a:bodyPr wrap="square" rtlCol="0">
            <a:spAutoFit/>
          </a:bodyPr>
          <a:lstStyle/>
          <a:p>
            <a:pPr algn="ctr"/>
            <a:r>
              <a:rPr lang="en-US" sz="2500" b="1" dirty="0" smtClean="0">
                <a:cs typeface="Arial" pitchFamily="34" charset="0"/>
              </a:rPr>
              <a:t>Text file</a:t>
            </a:r>
            <a:endParaRPr lang="en-US" sz="2500" b="1" dirty="0">
              <a:cs typeface="Arial" pitchFamily="34" charset="0"/>
            </a:endParaRPr>
          </a:p>
        </p:txBody>
      </p:sp>
      <p:sp>
        <p:nvSpPr>
          <p:cNvPr id="24" name="TextBox 23"/>
          <p:cNvSpPr txBox="1"/>
          <p:nvPr/>
        </p:nvSpPr>
        <p:spPr>
          <a:xfrm>
            <a:off x="8121028" y="6088384"/>
            <a:ext cx="1524635" cy="477054"/>
          </a:xfrm>
          <a:prstGeom prst="rect">
            <a:avLst/>
          </a:prstGeom>
          <a:noFill/>
        </p:spPr>
        <p:txBody>
          <a:bodyPr wrap="square" rtlCol="0">
            <a:spAutoFit/>
          </a:bodyPr>
          <a:lstStyle/>
          <a:p>
            <a:pPr algn="ctr"/>
            <a:r>
              <a:rPr lang="en-US" sz="2500" b="1" dirty="0" smtClean="0">
                <a:cs typeface="Arial" pitchFamily="34" charset="0"/>
              </a:rPr>
              <a:t>Excel file</a:t>
            </a:r>
            <a:endParaRPr lang="en-US" sz="2500" b="1" dirty="0">
              <a:cs typeface="Arial" pitchFamily="34" charset="0"/>
            </a:endParaRPr>
          </a:p>
        </p:txBody>
      </p:sp>
      <p:cxnSp>
        <p:nvCxnSpPr>
          <p:cNvPr id="11" name="Straight Arrow Connector 10"/>
          <p:cNvCxnSpPr/>
          <p:nvPr/>
        </p:nvCxnSpPr>
        <p:spPr>
          <a:xfrm flipH="1">
            <a:off x="1752600" y="2939881"/>
            <a:ext cx="38100" cy="1779284"/>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64177" y="2930019"/>
            <a:ext cx="2308579" cy="1659198"/>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765300" y="2939881"/>
            <a:ext cx="4895636" cy="1808365"/>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764177" y="2930019"/>
            <a:ext cx="7011523" cy="2051557"/>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081380" y="2780852"/>
            <a:ext cx="622979" cy="1851446"/>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9" idx="2"/>
          </p:cNvCxnSpPr>
          <p:nvPr/>
        </p:nvCxnSpPr>
        <p:spPr>
          <a:xfrm flipH="1">
            <a:off x="1752600" y="2780852"/>
            <a:ext cx="2948371" cy="1938313"/>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2"/>
          </p:cNvCxnSpPr>
          <p:nvPr/>
        </p:nvCxnSpPr>
        <p:spPr>
          <a:xfrm>
            <a:off x="4700971" y="2780852"/>
            <a:ext cx="1942374" cy="1967394"/>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709595" y="2780852"/>
            <a:ext cx="4077682" cy="2200724"/>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758912" y="2780852"/>
            <a:ext cx="5259262" cy="1889695"/>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0" idx="2"/>
          </p:cNvCxnSpPr>
          <p:nvPr/>
        </p:nvCxnSpPr>
        <p:spPr>
          <a:xfrm flipH="1">
            <a:off x="4062025" y="2780852"/>
            <a:ext cx="2961305" cy="1821395"/>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0" idx="2"/>
          </p:cNvCxnSpPr>
          <p:nvPr/>
        </p:nvCxnSpPr>
        <p:spPr>
          <a:xfrm flipH="1">
            <a:off x="6643346" y="2780852"/>
            <a:ext cx="379984" cy="1957995"/>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0" idx="2"/>
          </p:cNvCxnSpPr>
          <p:nvPr/>
        </p:nvCxnSpPr>
        <p:spPr>
          <a:xfrm>
            <a:off x="7023330" y="2780852"/>
            <a:ext cx="1752370" cy="2200724"/>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44" name="Curved Right Arrow 43"/>
          <p:cNvSpPr/>
          <p:nvPr/>
        </p:nvSpPr>
        <p:spPr>
          <a:xfrm flipH="1" flipV="1">
            <a:off x="10122920" y="2073086"/>
            <a:ext cx="1203583" cy="3236926"/>
          </a:xfrm>
          <a:prstGeom prst="curv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0895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pic>
        <p:nvPicPr>
          <p:cNvPr id="4" name="Picture 3"/>
          <p:cNvPicPr>
            <a:picLocks noChangeAspect="1"/>
          </p:cNvPicPr>
          <p:nvPr/>
        </p:nvPicPr>
        <p:blipFill>
          <a:blip r:embed="rId2"/>
          <a:stretch>
            <a:fillRect/>
          </a:stretch>
        </p:blipFill>
        <p:spPr>
          <a:xfrm>
            <a:off x="241300" y="1035049"/>
            <a:ext cx="6494623" cy="3565525"/>
          </a:xfrm>
          <a:prstGeom prst="rect">
            <a:avLst/>
          </a:prstGeom>
        </p:spPr>
      </p:pic>
    </p:spTree>
    <p:extLst>
      <p:ext uri="{BB962C8B-B14F-4D97-AF65-F5344CB8AC3E}">
        <p14:creationId xmlns:p14="http://schemas.microsoft.com/office/powerpoint/2010/main" val="1142374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a:t>Exporting Data to a .txt </a:t>
            </a:r>
            <a:r>
              <a:rPr lang="en-CA" dirty="0" smtClean="0"/>
              <a:t>File </a:t>
            </a:r>
            <a:endParaRPr lang="en-CA" dirty="0"/>
          </a:p>
        </p:txBody>
      </p:sp>
      <p:sp>
        <p:nvSpPr>
          <p:cNvPr id="3" name="TextBox 2"/>
          <p:cNvSpPr txBox="1"/>
          <p:nvPr/>
        </p:nvSpPr>
        <p:spPr>
          <a:xfrm>
            <a:off x="330574" y="1072029"/>
            <a:ext cx="10354235" cy="5632311"/>
          </a:xfrm>
          <a:prstGeom prst="rect">
            <a:avLst/>
          </a:prstGeom>
          <a:noFill/>
        </p:spPr>
        <p:txBody>
          <a:bodyPr wrap="square" rtlCol="0">
            <a:spAutoFit/>
          </a:bodyPr>
          <a:lstStyle/>
          <a:p>
            <a:r>
              <a:rPr lang="en-CA" sz="2000" dirty="0">
                <a:cs typeface="Arial" pitchFamily="34" charset="0"/>
              </a:rPr>
              <a:t>The </a:t>
            </a:r>
            <a:r>
              <a:rPr lang="en-CA" sz="2000" dirty="0" err="1">
                <a:cs typeface="Arial" pitchFamily="34" charset="0"/>
              </a:rPr>
              <a:t>fprintf</a:t>
            </a:r>
            <a:r>
              <a:rPr lang="en-CA" sz="2000" dirty="0">
                <a:cs typeface="Arial" pitchFamily="34" charset="0"/>
              </a:rPr>
              <a:t> function </a:t>
            </a:r>
            <a:r>
              <a:rPr lang="en-CA" sz="2000" dirty="0" smtClean="0">
                <a:cs typeface="Arial" pitchFamily="34" charset="0"/>
              </a:rPr>
              <a:t>provides </a:t>
            </a:r>
            <a:r>
              <a:rPr lang="en-CA" sz="2000" dirty="0">
                <a:cs typeface="Arial" pitchFamily="34" charset="0"/>
              </a:rPr>
              <a:t>a way of </a:t>
            </a:r>
            <a:r>
              <a:rPr lang="en-CA" sz="2000" dirty="0" smtClean="0">
                <a:cs typeface="Arial" pitchFamily="34" charset="0"/>
              </a:rPr>
              <a:t>exporting </a:t>
            </a:r>
            <a:r>
              <a:rPr lang="en-CA" sz="2000" dirty="0">
                <a:cs typeface="Arial" pitchFamily="34" charset="0"/>
              </a:rPr>
              <a:t>numeric or character data to a .txt </a:t>
            </a:r>
            <a:r>
              <a:rPr lang="en-CA" sz="2000" dirty="0" smtClean="0">
                <a:cs typeface="Arial" pitchFamily="34" charset="0"/>
              </a:rPr>
              <a:t>file</a:t>
            </a:r>
          </a:p>
          <a:p>
            <a:endParaRPr lang="en-CA" sz="2000" dirty="0">
              <a:cs typeface="Arial" pitchFamily="34" charset="0"/>
            </a:endParaRPr>
          </a:p>
          <a:p>
            <a:endParaRPr lang="en-CA" sz="2000" dirty="0">
              <a:cs typeface="Arial" pitchFamily="34" charset="0"/>
            </a:endParaRPr>
          </a:p>
          <a:p>
            <a:endParaRPr lang="en-CA" sz="2000" dirty="0" smtClean="0">
              <a:cs typeface="Arial" pitchFamily="34" charset="0"/>
            </a:endParaRPr>
          </a:p>
          <a:p>
            <a:endParaRPr lang="en-CA" sz="2000" dirty="0">
              <a:cs typeface="Arial" pitchFamily="34" charset="0"/>
            </a:endParaRPr>
          </a:p>
          <a:p>
            <a:r>
              <a:rPr lang="en-CA" sz="2000" dirty="0">
                <a:cs typeface="Arial" pitchFamily="34" charset="0"/>
              </a:rPr>
              <a:t>General Procedure:</a:t>
            </a:r>
          </a:p>
          <a:p>
            <a:pPr marL="342900" indent="-342900">
              <a:buFont typeface="System Font Regular"/>
              <a:buChar char="1"/>
            </a:pPr>
            <a:r>
              <a:rPr lang="en-CA" sz="2000" b="1" dirty="0">
                <a:cs typeface="Arial" pitchFamily="34" charset="0"/>
              </a:rPr>
              <a:t>Create </a:t>
            </a:r>
            <a:r>
              <a:rPr lang="en-CA" sz="2000" b="1" dirty="0" smtClean="0">
                <a:cs typeface="Arial" pitchFamily="34" charset="0"/>
              </a:rPr>
              <a:t>a </a:t>
            </a:r>
            <a:r>
              <a:rPr lang="en-CA" sz="2000" b="1" dirty="0">
                <a:cs typeface="Arial" pitchFamily="34" charset="0"/>
              </a:rPr>
              <a:t>‘</a:t>
            </a:r>
            <a:r>
              <a:rPr lang="en-CA" sz="2000" b="1" dirty="0" smtClean="0">
                <a:cs typeface="Arial" pitchFamily="34" charset="0"/>
              </a:rPr>
              <a:t>fid’ </a:t>
            </a:r>
            <a:r>
              <a:rPr lang="en-CA" sz="2000" b="1" dirty="0">
                <a:cs typeface="Arial" pitchFamily="34" charset="0"/>
              </a:rPr>
              <a:t>: </a:t>
            </a:r>
            <a:r>
              <a:rPr lang="en-CA" sz="2000" dirty="0" smtClean="0">
                <a:cs typeface="Arial" pitchFamily="34" charset="0"/>
              </a:rPr>
              <a:t>The </a:t>
            </a:r>
            <a:r>
              <a:rPr lang="en-CA" sz="2000" dirty="0">
                <a:cs typeface="Arial" pitchFamily="34" charset="0"/>
              </a:rPr>
              <a:t>second </a:t>
            </a:r>
            <a:r>
              <a:rPr lang="en-CA" sz="2000" dirty="0" smtClean="0">
                <a:cs typeface="Arial" pitchFamily="34" charset="0"/>
              </a:rPr>
              <a:t>input of </a:t>
            </a:r>
            <a:r>
              <a:rPr lang="en-CA" sz="2000" dirty="0" err="1" smtClean="0">
                <a:cs typeface="Arial" pitchFamily="34" charset="0"/>
              </a:rPr>
              <a:t>fopen</a:t>
            </a:r>
            <a:r>
              <a:rPr lang="en-CA" sz="2000" dirty="0" smtClean="0">
                <a:cs typeface="Arial" pitchFamily="34" charset="0"/>
              </a:rPr>
              <a:t> </a:t>
            </a:r>
            <a:r>
              <a:rPr lang="en-CA" sz="2000" dirty="0">
                <a:cs typeface="Arial" pitchFamily="34" charset="0"/>
              </a:rPr>
              <a:t>specifies what you want to do to the file. ‘w’ is write and discard existing contents, ‘a’ is write and </a:t>
            </a:r>
            <a:r>
              <a:rPr lang="en-CA" sz="2000" dirty="0" smtClean="0">
                <a:cs typeface="Arial" pitchFamily="34" charset="0"/>
              </a:rPr>
              <a:t>append the text </a:t>
            </a:r>
            <a:r>
              <a:rPr lang="en-CA" sz="2000" dirty="0">
                <a:cs typeface="Arial" pitchFamily="34" charset="0"/>
              </a:rPr>
              <a:t>to </a:t>
            </a:r>
            <a:r>
              <a:rPr lang="en-CA" sz="2000" dirty="0" smtClean="0">
                <a:cs typeface="Arial" pitchFamily="34" charset="0"/>
              </a:rPr>
              <a:t>the end </a:t>
            </a:r>
            <a:r>
              <a:rPr lang="en-CA" sz="2000" dirty="0">
                <a:cs typeface="Arial" pitchFamily="34" charset="0"/>
              </a:rPr>
              <a:t>of </a:t>
            </a:r>
            <a:r>
              <a:rPr lang="en-CA" sz="2000" dirty="0" smtClean="0">
                <a:cs typeface="Arial" pitchFamily="34" charset="0"/>
              </a:rPr>
              <a:t>the file </a:t>
            </a:r>
            <a:r>
              <a:rPr lang="en-CA" sz="2000" dirty="0">
                <a:cs typeface="Arial" pitchFamily="34" charset="0"/>
              </a:rPr>
              <a:t>if there is already content in </a:t>
            </a:r>
            <a:r>
              <a:rPr lang="en-CA" sz="2000" dirty="0" smtClean="0">
                <a:cs typeface="Arial" pitchFamily="34" charset="0"/>
              </a:rPr>
              <a:t>the </a:t>
            </a:r>
            <a:r>
              <a:rPr lang="en-CA" sz="2000" dirty="0">
                <a:cs typeface="Arial" pitchFamily="34" charset="0"/>
              </a:rPr>
              <a:t>file</a:t>
            </a:r>
          </a:p>
          <a:p>
            <a:r>
              <a:rPr lang="en-CA" sz="2000" dirty="0">
                <a:cs typeface="Arial" pitchFamily="34" charset="0"/>
              </a:rPr>
              <a:t>     </a:t>
            </a:r>
            <a:r>
              <a:rPr lang="en-CA" sz="2000" dirty="0">
                <a:cs typeface="Arial" panose="020B0604020202020204" pitchFamily="34" charset="0"/>
                <a:hlinkClick r:id="rId2"/>
              </a:rPr>
              <a:t>https://www.mathworks.com/help/matlab/ref/fopen.html#btrnibn-1-permission</a:t>
            </a:r>
            <a:endParaRPr lang="en-CA" sz="2000" dirty="0">
              <a:cs typeface="Arial" pitchFamily="34" charset="0"/>
            </a:endParaRPr>
          </a:p>
          <a:p>
            <a:pPr marL="342900" indent="-342900">
              <a:buFont typeface="System Font Regular"/>
              <a:buChar char="2"/>
            </a:pPr>
            <a:endParaRPr lang="en-CA" sz="2000" b="1" dirty="0" smtClean="0">
              <a:cs typeface="Arial" panose="020B0604020202020204" pitchFamily="34" charset="0"/>
            </a:endParaRPr>
          </a:p>
          <a:p>
            <a:pPr marL="342900" indent="-342900">
              <a:buFont typeface="System Font Regular"/>
              <a:buChar char="2"/>
            </a:pPr>
            <a:r>
              <a:rPr lang="en-CA" sz="2000" b="1" dirty="0" smtClean="0">
                <a:cs typeface="Arial" panose="020B0604020202020204" pitchFamily="34" charset="0"/>
              </a:rPr>
              <a:t>Print </a:t>
            </a:r>
            <a:r>
              <a:rPr lang="en-CA" sz="2000" b="1" dirty="0">
                <a:cs typeface="Arial" panose="020B0604020202020204" pitchFamily="34" charset="0"/>
              </a:rPr>
              <a:t>data to the </a:t>
            </a:r>
            <a:r>
              <a:rPr lang="en-CA" sz="2000" b="1" dirty="0" smtClean="0">
                <a:cs typeface="Arial" panose="020B0604020202020204" pitchFamily="34" charset="0"/>
              </a:rPr>
              <a:t>file using </a:t>
            </a:r>
            <a:r>
              <a:rPr lang="en-CA" sz="2000" b="1" dirty="0" err="1" smtClean="0">
                <a:cs typeface="Arial" panose="020B0604020202020204" pitchFamily="34" charset="0"/>
              </a:rPr>
              <a:t>fprintf</a:t>
            </a:r>
            <a:r>
              <a:rPr lang="en-CA" sz="2000" b="1" dirty="0" smtClean="0">
                <a:cs typeface="Arial" panose="020B0604020202020204" pitchFamily="34" charset="0"/>
              </a:rPr>
              <a:t>: </a:t>
            </a:r>
            <a:r>
              <a:rPr lang="en-CA" sz="2000" dirty="0">
                <a:cs typeface="Arial" pitchFamily="34" charset="0"/>
              </a:rPr>
              <a:t>Print data </a:t>
            </a:r>
            <a:r>
              <a:rPr lang="en-CA" sz="2000" dirty="0" smtClean="0">
                <a:cs typeface="Arial" pitchFamily="34" charset="0"/>
              </a:rPr>
              <a:t>using </a:t>
            </a:r>
            <a:r>
              <a:rPr lang="en-CA" sz="2000" dirty="0">
                <a:cs typeface="Arial" pitchFamily="34" charset="0"/>
              </a:rPr>
              <a:t>the correct </a:t>
            </a:r>
            <a:r>
              <a:rPr lang="en-CA" sz="2000" b="1" dirty="0" smtClean="0">
                <a:cs typeface="Arial" pitchFamily="34" charset="0"/>
              </a:rPr>
              <a:t>print</a:t>
            </a:r>
            <a:r>
              <a:rPr lang="en-CA" sz="2000" dirty="0" smtClean="0">
                <a:cs typeface="Arial" pitchFamily="34" charset="0"/>
              </a:rPr>
              <a:t> </a:t>
            </a:r>
            <a:r>
              <a:rPr lang="en-CA" sz="2000" b="1" dirty="0" smtClean="0">
                <a:cs typeface="Arial" panose="020B0604020202020204" pitchFamily="34" charset="0"/>
              </a:rPr>
              <a:t>format string </a:t>
            </a:r>
            <a:r>
              <a:rPr lang="en-CA" sz="2000" dirty="0">
                <a:cs typeface="Arial" pitchFamily="34" charset="0"/>
              </a:rPr>
              <a:t>for the data you are writing </a:t>
            </a:r>
            <a:r>
              <a:rPr lang="en-CA" sz="2000" dirty="0" smtClean="0">
                <a:cs typeface="Arial" pitchFamily="34" charset="0"/>
              </a:rPr>
              <a:t>(remember %d </a:t>
            </a:r>
            <a:r>
              <a:rPr lang="en-CA" sz="2000" dirty="0">
                <a:cs typeface="Arial" pitchFamily="34" charset="0"/>
              </a:rPr>
              <a:t>is for integers, %s for multiples characters or </a:t>
            </a:r>
            <a:r>
              <a:rPr lang="en-CA" sz="2000" dirty="0" smtClean="0">
                <a:cs typeface="Arial" pitchFamily="34" charset="0"/>
              </a:rPr>
              <a:t>strings and %f is for floating-point numbers)</a:t>
            </a:r>
            <a:endParaRPr lang="en-CA" sz="2000" dirty="0">
              <a:cs typeface="Arial" pitchFamily="34" charset="0"/>
            </a:endParaRPr>
          </a:p>
          <a:p>
            <a:r>
              <a:rPr lang="en-CA" sz="2000" dirty="0">
                <a:cs typeface="Arial" pitchFamily="34" charset="0"/>
              </a:rPr>
              <a:t>     </a:t>
            </a:r>
            <a:r>
              <a:rPr lang="en-CA" sz="2000" dirty="0">
                <a:cs typeface="Arial" panose="020B0604020202020204" pitchFamily="34" charset="0"/>
                <a:hlinkClick r:id="rId3"/>
              </a:rPr>
              <a:t>https://www.mathworks.com/help/matlab/ref/fprintf.html#btf8xsy-1_sep_shared-formatSpec</a:t>
            </a:r>
            <a:endParaRPr lang="en-CA" sz="2000" dirty="0">
              <a:cs typeface="Arial" pitchFamily="34" charset="0"/>
            </a:endParaRPr>
          </a:p>
          <a:p>
            <a:pPr marL="342900" indent="-342900">
              <a:buFont typeface="System Font Regular"/>
              <a:buChar char="3"/>
            </a:pPr>
            <a:endParaRPr lang="en-CA" sz="2000" b="1" dirty="0" smtClean="0">
              <a:cs typeface="Arial" panose="020B0604020202020204" pitchFamily="34" charset="0"/>
            </a:endParaRPr>
          </a:p>
          <a:p>
            <a:pPr marL="342900" indent="-342900">
              <a:buFont typeface="System Font Regular"/>
              <a:buChar char="3"/>
            </a:pPr>
            <a:r>
              <a:rPr lang="en-CA" sz="2000" b="1" dirty="0" smtClean="0">
                <a:cs typeface="Arial" panose="020B0604020202020204" pitchFamily="34" charset="0"/>
              </a:rPr>
              <a:t>Close </a:t>
            </a:r>
            <a:r>
              <a:rPr lang="en-CA" sz="2000" b="1" dirty="0">
                <a:cs typeface="Arial" panose="020B0604020202020204" pitchFamily="34" charset="0"/>
              </a:rPr>
              <a:t>the ‘fid</a:t>
            </a:r>
            <a:r>
              <a:rPr lang="en-CA" sz="2000" b="1" dirty="0" smtClean="0">
                <a:cs typeface="Arial" panose="020B0604020202020204" pitchFamily="34" charset="0"/>
              </a:rPr>
              <a:t>’</a:t>
            </a:r>
            <a:endParaRPr lang="en-CA" sz="2000" dirty="0">
              <a:cs typeface="Arial" pitchFamily="34" charset="0"/>
            </a:endParaRPr>
          </a:p>
          <a:p>
            <a:endParaRPr lang="en-CA" sz="2000" dirty="0">
              <a:latin typeface="Arial" pitchFamily="34" charset="0"/>
              <a:cs typeface="Arial" pitchFamily="34" charset="0"/>
            </a:endParaRPr>
          </a:p>
        </p:txBody>
      </p:sp>
      <p:pic>
        <p:nvPicPr>
          <p:cNvPr id="4" name="Picture 3"/>
          <p:cNvPicPr>
            <a:picLocks noChangeAspect="1"/>
          </p:cNvPicPr>
          <p:nvPr/>
        </p:nvPicPr>
        <p:blipFill>
          <a:blip r:embed="rId4"/>
          <a:stretch>
            <a:fillRect/>
          </a:stretch>
        </p:blipFill>
        <p:spPr>
          <a:xfrm>
            <a:off x="4651426" y="1678040"/>
            <a:ext cx="6623000" cy="925000"/>
          </a:xfrm>
          <a:prstGeom prst="rect">
            <a:avLst/>
          </a:prstGeom>
        </p:spPr>
      </p:pic>
    </p:spTree>
    <p:extLst>
      <p:ext uri="{BB962C8B-B14F-4D97-AF65-F5344CB8AC3E}">
        <p14:creationId xmlns:p14="http://schemas.microsoft.com/office/powerpoint/2010/main" val="2381146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err="1" smtClean="0"/>
              <a:t>fprintf</a:t>
            </a:r>
            <a:r>
              <a:rPr lang="en-CA" dirty="0" smtClean="0"/>
              <a:t> Function</a:t>
            </a:r>
            <a:endParaRPr lang="en-CA" dirty="0"/>
          </a:p>
        </p:txBody>
      </p:sp>
      <p:sp>
        <p:nvSpPr>
          <p:cNvPr id="3" name="TextBox 2"/>
          <p:cNvSpPr txBox="1"/>
          <p:nvPr/>
        </p:nvSpPr>
        <p:spPr>
          <a:xfrm>
            <a:off x="241300" y="1112389"/>
            <a:ext cx="11544300" cy="2554545"/>
          </a:xfrm>
          <a:prstGeom prst="rect">
            <a:avLst/>
          </a:prstGeom>
          <a:noFill/>
        </p:spPr>
        <p:txBody>
          <a:bodyPr wrap="square" rtlCol="0">
            <a:spAutoFit/>
          </a:bodyPr>
          <a:lstStyle/>
          <a:p>
            <a:r>
              <a:rPr lang="en-CA" sz="2000" b="1" dirty="0" smtClean="0">
                <a:cs typeface="Arial" pitchFamily="34" charset="0"/>
              </a:rPr>
              <a:t>If you want data printed on different lines, you must include ‘\n’ to move to the next line!</a:t>
            </a:r>
          </a:p>
          <a:p>
            <a:endParaRPr lang="en-CA" sz="2000" b="1" dirty="0">
              <a:cs typeface="Arial" pitchFamily="34" charset="0"/>
            </a:endParaRPr>
          </a:p>
          <a:p>
            <a:r>
              <a:rPr lang="en-CA" sz="2000" dirty="0" smtClean="0">
                <a:cs typeface="Arial" pitchFamily="34" charset="0"/>
              </a:rPr>
              <a:t>The file you create will be saved in the same folder you are currently working in</a:t>
            </a:r>
            <a:endParaRPr lang="en-CA" sz="2000" dirty="0">
              <a:cs typeface="Arial" pitchFamily="34" charset="0"/>
            </a:endParaRPr>
          </a:p>
          <a:p>
            <a:endParaRPr lang="en-CA" sz="2000" dirty="0" smtClean="0">
              <a:cs typeface="Arial" pitchFamily="34" charset="0"/>
            </a:endParaRPr>
          </a:p>
          <a:p>
            <a:endParaRPr lang="en-CA" sz="2000" dirty="0">
              <a:cs typeface="Arial" pitchFamily="34" charset="0"/>
            </a:endParaRPr>
          </a:p>
          <a:p>
            <a:r>
              <a:rPr lang="en-CA" sz="2000" dirty="0" smtClean="0">
                <a:cs typeface="Arial" pitchFamily="34" charset="0"/>
              </a:rPr>
              <a:t>When using the </a:t>
            </a:r>
            <a:r>
              <a:rPr lang="en-CA" sz="2000" dirty="0" err="1" smtClean="0">
                <a:cs typeface="Arial" pitchFamily="34" charset="0"/>
              </a:rPr>
              <a:t>fprintf</a:t>
            </a:r>
            <a:r>
              <a:rPr lang="en-CA" sz="2000" dirty="0" smtClean="0">
                <a:cs typeface="Arial" pitchFamily="34" charset="0"/>
              </a:rPr>
              <a:t> function, input</a:t>
            </a:r>
          </a:p>
          <a:p>
            <a:endParaRPr lang="en-CA" sz="2000" dirty="0">
              <a:cs typeface="Arial" pitchFamily="34" charset="0"/>
            </a:endParaRPr>
          </a:p>
          <a:p>
            <a:r>
              <a:rPr lang="en-CA" sz="2000" dirty="0" err="1" smtClean="0">
                <a:cs typeface="Arial" pitchFamily="34" charset="0"/>
              </a:rPr>
              <a:t>fprintf</a:t>
            </a:r>
            <a:r>
              <a:rPr lang="en-CA" sz="2000" dirty="0" smtClean="0">
                <a:cs typeface="Arial" pitchFamily="34" charset="0"/>
              </a:rPr>
              <a:t>(filename, </a:t>
            </a:r>
            <a:r>
              <a:rPr lang="en-CA" sz="2000" dirty="0" err="1" smtClean="0">
                <a:cs typeface="Arial" pitchFamily="34" charset="0"/>
              </a:rPr>
              <a:t>formatSpec</a:t>
            </a:r>
            <a:r>
              <a:rPr lang="en-CA" sz="2000" dirty="0" smtClean="0">
                <a:cs typeface="Arial" pitchFamily="34" charset="0"/>
              </a:rPr>
              <a:t>, data)</a:t>
            </a:r>
          </a:p>
        </p:txBody>
      </p:sp>
      <p:cxnSp>
        <p:nvCxnSpPr>
          <p:cNvPr id="5" name="Straight Arrow Connector 4"/>
          <p:cNvCxnSpPr/>
          <p:nvPr/>
        </p:nvCxnSpPr>
        <p:spPr>
          <a:xfrm flipV="1">
            <a:off x="1435510" y="3714750"/>
            <a:ext cx="107540" cy="95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80232" y="3803650"/>
            <a:ext cx="544749" cy="1495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747032" y="3597480"/>
            <a:ext cx="2041239" cy="75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7679" y="4638434"/>
            <a:ext cx="2743201" cy="584775"/>
          </a:xfrm>
          <a:prstGeom prst="rect">
            <a:avLst/>
          </a:prstGeom>
          <a:noFill/>
        </p:spPr>
        <p:txBody>
          <a:bodyPr wrap="square" rtlCol="0">
            <a:spAutoFit/>
          </a:bodyPr>
          <a:lstStyle/>
          <a:p>
            <a:r>
              <a:rPr lang="en-CA" sz="1600" dirty="0" smtClean="0">
                <a:cs typeface="Arial" pitchFamily="34" charset="0"/>
              </a:rPr>
              <a:t>The filename you want to create</a:t>
            </a:r>
          </a:p>
        </p:txBody>
      </p:sp>
      <p:sp>
        <p:nvSpPr>
          <p:cNvPr id="13" name="TextBox 12"/>
          <p:cNvSpPr txBox="1"/>
          <p:nvPr/>
        </p:nvSpPr>
        <p:spPr>
          <a:xfrm>
            <a:off x="2399071" y="5388077"/>
            <a:ext cx="6607277" cy="338554"/>
          </a:xfrm>
          <a:prstGeom prst="rect">
            <a:avLst/>
          </a:prstGeom>
          <a:noFill/>
        </p:spPr>
        <p:txBody>
          <a:bodyPr wrap="square" rtlCol="0">
            <a:spAutoFit/>
          </a:bodyPr>
          <a:lstStyle/>
          <a:p>
            <a:r>
              <a:rPr lang="en-CA" sz="1600" dirty="0" smtClean="0">
                <a:cs typeface="Arial" pitchFamily="34" charset="0"/>
              </a:rPr>
              <a:t>Your format string ex. ‘%d %f\n’</a:t>
            </a:r>
          </a:p>
        </p:txBody>
      </p:sp>
      <p:sp>
        <p:nvSpPr>
          <p:cNvPr id="14" name="Rectangle 13"/>
          <p:cNvSpPr/>
          <p:nvPr/>
        </p:nvSpPr>
        <p:spPr>
          <a:xfrm>
            <a:off x="366002" y="6056366"/>
            <a:ext cx="6872587" cy="400110"/>
          </a:xfrm>
          <a:prstGeom prst="rect">
            <a:avLst/>
          </a:prstGeom>
        </p:spPr>
        <p:txBody>
          <a:bodyPr wrap="none">
            <a:spAutoFit/>
          </a:bodyPr>
          <a:lstStyle/>
          <a:p>
            <a:r>
              <a:rPr lang="en-CA" sz="2000" b="1" dirty="0" smtClean="0"/>
              <a:t>How </a:t>
            </a:r>
            <a:r>
              <a:rPr lang="en-CA" sz="2000" b="1" dirty="0"/>
              <a:t>would you add a delimiter to the text file you are writing?</a:t>
            </a:r>
          </a:p>
        </p:txBody>
      </p:sp>
      <p:sp>
        <p:nvSpPr>
          <p:cNvPr id="15" name="TextBox 14"/>
          <p:cNvSpPr txBox="1"/>
          <p:nvPr/>
        </p:nvSpPr>
        <p:spPr>
          <a:xfrm>
            <a:off x="6016399" y="4088444"/>
            <a:ext cx="5005562" cy="584775"/>
          </a:xfrm>
          <a:prstGeom prst="rect">
            <a:avLst/>
          </a:prstGeom>
          <a:noFill/>
        </p:spPr>
        <p:txBody>
          <a:bodyPr wrap="square" rtlCol="0">
            <a:spAutoFit/>
          </a:bodyPr>
          <a:lstStyle/>
          <a:p>
            <a:r>
              <a:rPr lang="en-CA" sz="1600" dirty="0" smtClean="0">
                <a:cs typeface="Arial" pitchFamily="34" charset="0"/>
              </a:rPr>
              <a:t>The data you want to print. This can be a scalar, vector or matrix of strings, doubles, characters etc.</a:t>
            </a:r>
            <a:endParaRPr lang="en-CA" sz="1600" dirty="0">
              <a:cs typeface="Arial" pitchFamily="34" charset="0"/>
            </a:endParaRPr>
          </a:p>
        </p:txBody>
      </p:sp>
    </p:spTree>
    <p:extLst>
      <p:ext uri="{BB962C8B-B14F-4D97-AF65-F5344CB8AC3E}">
        <p14:creationId xmlns:p14="http://schemas.microsoft.com/office/powerpoint/2010/main" val="4221440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How would You Add a Delimiter to the Text File You are Writing?</a:t>
            </a:r>
            <a:endParaRPr lang="en-CA" dirty="0"/>
          </a:p>
        </p:txBody>
      </p:sp>
      <p:pic>
        <p:nvPicPr>
          <p:cNvPr id="3" name="Picture 2"/>
          <p:cNvPicPr>
            <a:picLocks noChangeAspect="1"/>
          </p:cNvPicPr>
          <p:nvPr/>
        </p:nvPicPr>
        <p:blipFill>
          <a:blip r:embed="rId2"/>
          <a:stretch>
            <a:fillRect/>
          </a:stretch>
        </p:blipFill>
        <p:spPr>
          <a:xfrm>
            <a:off x="4731774" y="3802011"/>
            <a:ext cx="5638800" cy="1790700"/>
          </a:xfrm>
          <a:prstGeom prst="rect">
            <a:avLst/>
          </a:prstGeom>
        </p:spPr>
      </p:pic>
      <p:pic>
        <p:nvPicPr>
          <p:cNvPr id="5" name="Picture 4"/>
          <p:cNvPicPr>
            <a:picLocks noChangeAspect="1"/>
          </p:cNvPicPr>
          <p:nvPr/>
        </p:nvPicPr>
        <p:blipFill>
          <a:blip r:embed="rId3"/>
          <a:stretch>
            <a:fillRect/>
          </a:stretch>
        </p:blipFill>
        <p:spPr>
          <a:xfrm>
            <a:off x="583328" y="1335035"/>
            <a:ext cx="9450397" cy="1526151"/>
          </a:xfrm>
          <a:prstGeom prst="rect">
            <a:avLst/>
          </a:prstGeom>
        </p:spPr>
      </p:pic>
    </p:spTree>
    <p:extLst>
      <p:ext uri="{BB962C8B-B14F-4D97-AF65-F5344CB8AC3E}">
        <p14:creationId xmlns:p14="http://schemas.microsoft.com/office/powerpoint/2010/main" val="2168180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C2EC5C-8C09-B94A-AEA1-28F169C10398}"/>
              </a:ext>
            </a:extLst>
          </p:cNvPr>
          <p:cNvSpPr>
            <a:spLocks noGrp="1"/>
          </p:cNvSpPr>
          <p:nvPr>
            <p:ph type="body" sz="quarter" idx="10"/>
          </p:nvPr>
        </p:nvSpPr>
        <p:spPr/>
        <p:txBody>
          <a:bodyPr/>
          <a:lstStyle/>
          <a:p>
            <a:r>
              <a:rPr lang="en-US" dirty="0" smtClean="0"/>
              <a:t>Example: Writing a Column Vector and Row Vector to a File</a:t>
            </a:r>
            <a:endParaRPr lang="en-US" dirty="0"/>
          </a:p>
        </p:txBody>
      </p:sp>
      <p:pic>
        <p:nvPicPr>
          <p:cNvPr id="5" name="Picture 4"/>
          <p:cNvPicPr>
            <a:picLocks noChangeAspect="1"/>
          </p:cNvPicPr>
          <p:nvPr/>
        </p:nvPicPr>
        <p:blipFill>
          <a:blip r:embed="rId2"/>
          <a:stretch>
            <a:fillRect/>
          </a:stretch>
        </p:blipFill>
        <p:spPr>
          <a:xfrm>
            <a:off x="5234182" y="3473450"/>
            <a:ext cx="5677637" cy="2899506"/>
          </a:xfrm>
          <a:prstGeom prst="rect">
            <a:avLst/>
          </a:prstGeom>
        </p:spPr>
      </p:pic>
      <p:pic>
        <p:nvPicPr>
          <p:cNvPr id="9" name="Picture 8"/>
          <p:cNvPicPr>
            <a:picLocks noChangeAspect="1"/>
          </p:cNvPicPr>
          <p:nvPr/>
        </p:nvPicPr>
        <p:blipFill rotWithShape="1">
          <a:blip r:embed="rId3"/>
          <a:srcRect r="56999"/>
          <a:stretch/>
        </p:blipFill>
        <p:spPr>
          <a:xfrm>
            <a:off x="315706" y="3841751"/>
            <a:ext cx="3956753" cy="1859474"/>
          </a:xfrm>
          <a:prstGeom prst="rect">
            <a:avLst/>
          </a:prstGeom>
        </p:spPr>
      </p:pic>
      <p:pic>
        <p:nvPicPr>
          <p:cNvPr id="3" name="Picture 2"/>
          <p:cNvPicPr>
            <a:picLocks noChangeAspect="1"/>
          </p:cNvPicPr>
          <p:nvPr/>
        </p:nvPicPr>
        <p:blipFill>
          <a:blip r:embed="rId4"/>
          <a:stretch>
            <a:fillRect/>
          </a:stretch>
        </p:blipFill>
        <p:spPr>
          <a:xfrm>
            <a:off x="241300" y="1174647"/>
            <a:ext cx="11077575" cy="1657350"/>
          </a:xfrm>
          <a:prstGeom prst="rect">
            <a:avLst/>
          </a:prstGeom>
        </p:spPr>
      </p:pic>
    </p:spTree>
    <p:extLst>
      <p:ext uri="{BB962C8B-B14F-4D97-AF65-F5344CB8AC3E}">
        <p14:creationId xmlns:p14="http://schemas.microsoft.com/office/powerpoint/2010/main" val="2605773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err="1" smtClean="0"/>
              <a:t>fprintf</a:t>
            </a:r>
            <a:r>
              <a:rPr lang="en-CA" dirty="0" smtClean="0"/>
              <a:t> with Matrices</a:t>
            </a:r>
            <a:endParaRPr lang="en-CA" dirty="0"/>
          </a:p>
        </p:txBody>
      </p:sp>
      <p:sp>
        <p:nvSpPr>
          <p:cNvPr id="4" name="TextBox 3"/>
          <p:cNvSpPr txBox="1"/>
          <p:nvPr/>
        </p:nvSpPr>
        <p:spPr>
          <a:xfrm>
            <a:off x="290748" y="1268361"/>
            <a:ext cx="11120284" cy="3046988"/>
          </a:xfrm>
          <a:prstGeom prst="rect">
            <a:avLst/>
          </a:prstGeom>
          <a:noFill/>
        </p:spPr>
        <p:txBody>
          <a:bodyPr wrap="square" rtlCol="0">
            <a:spAutoFit/>
          </a:bodyPr>
          <a:lstStyle/>
          <a:p>
            <a:pPr marL="342900" indent="-342900">
              <a:buFont typeface="Arial" panose="020B0604020202020204" pitchFamily="34" charset="0"/>
              <a:buChar char="•"/>
            </a:pPr>
            <a:r>
              <a:rPr lang="en-CA" sz="2400" dirty="0" smtClean="0">
                <a:cs typeface="Arial" pitchFamily="34" charset="0"/>
              </a:rPr>
              <a:t>When you input a matrix to print, </a:t>
            </a:r>
            <a:r>
              <a:rPr lang="en-CA" sz="2400" b="1" u="sng" dirty="0" smtClean="0">
                <a:cs typeface="Arial" pitchFamily="34" charset="0"/>
              </a:rPr>
              <a:t>the order of the items will be printed follows linear indexing</a:t>
            </a:r>
          </a:p>
          <a:p>
            <a:pPr marL="342900" indent="-342900">
              <a:buFont typeface="Arial" panose="020B0604020202020204" pitchFamily="34" charset="0"/>
              <a:buChar char="•"/>
            </a:pPr>
            <a:endParaRPr lang="en-CA" sz="2400" b="1" u="sng" dirty="0">
              <a:cs typeface="Arial" pitchFamily="34" charset="0"/>
            </a:endParaRPr>
          </a:p>
          <a:p>
            <a:pPr marL="342900" indent="-342900">
              <a:buFont typeface="Arial" panose="020B0604020202020204" pitchFamily="34" charset="0"/>
              <a:buChar char="•"/>
            </a:pPr>
            <a:r>
              <a:rPr lang="en-CA" sz="2400" dirty="0" smtClean="0">
                <a:cs typeface="Arial" pitchFamily="34" charset="0"/>
              </a:rPr>
              <a:t>That means all elements in the first column of a matrix will be printed before any element in the second column</a:t>
            </a:r>
          </a:p>
          <a:p>
            <a:pPr marL="342900" indent="-342900">
              <a:buFont typeface="Arial" panose="020B0604020202020204" pitchFamily="34" charset="0"/>
              <a:buChar char="•"/>
            </a:pPr>
            <a:endParaRPr lang="en-CA" sz="2400" dirty="0">
              <a:cs typeface="Arial" pitchFamily="34" charset="0"/>
            </a:endParaRPr>
          </a:p>
          <a:p>
            <a:pPr marL="342900" indent="-342900">
              <a:buFont typeface="Arial" panose="020B0604020202020204" pitchFamily="34" charset="0"/>
              <a:buChar char="•"/>
            </a:pPr>
            <a:r>
              <a:rPr lang="en-CA" sz="2400" dirty="0" smtClean="0">
                <a:cs typeface="Arial" pitchFamily="34" charset="0"/>
              </a:rPr>
              <a:t>If you want your matrix to appear as it does in your data, you must transpose your data</a:t>
            </a:r>
          </a:p>
        </p:txBody>
      </p:sp>
    </p:spTree>
    <p:extLst>
      <p:ext uri="{BB962C8B-B14F-4D97-AF65-F5344CB8AC3E}">
        <p14:creationId xmlns:p14="http://schemas.microsoft.com/office/powerpoint/2010/main" val="1733729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Example: Printing a Matrix of Values Without Transposing</a:t>
            </a:r>
            <a:endParaRPr lang="en-CA" dirty="0"/>
          </a:p>
        </p:txBody>
      </p:sp>
      <p:sp>
        <p:nvSpPr>
          <p:cNvPr id="7" name="TextBox 6"/>
          <p:cNvSpPr txBox="1"/>
          <p:nvPr/>
        </p:nvSpPr>
        <p:spPr>
          <a:xfrm>
            <a:off x="404966" y="1068641"/>
            <a:ext cx="6282813" cy="369332"/>
          </a:xfrm>
          <a:prstGeom prst="rect">
            <a:avLst/>
          </a:prstGeom>
          <a:noFill/>
        </p:spPr>
        <p:txBody>
          <a:bodyPr wrap="square" rtlCol="0">
            <a:spAutoFit/>
          </a:bodyPr>
          <a:lstStyle/>
          <a:p>
            <a:r>
              <a:rPr lang="en-CA" dirty="0" smtClean="0">
                <a:cs typeface="Arial" pitchFamily="34" charset="0"/>
              </a:rPr>
              <a:t>Without transposing data</a:t>
            </a:r>
          </a:p>
        </p:txBody>
      </p:sp>
      <p:sp>
        <p:nvSpPr>
          <p:cNvPr id="8" name="TextBox 7"/>
          <p:cNvSpPr txBox="1"/>
          <p:nvPr/>
        </p:nvSpPr>
        <p:spPr>
          <a:xfrm>
            <a:off x="404965" y="3480154"/>
            <a:ext cx="6282813" cy="369332"/>
          </a:xfrm>
          <a:prstGeom prst="rect">
            <a:avLst/>
          </a:prstGeom>
          <a:noFill/>
        </p:spPr>
        <p:txBody>
          <a:bodyPr wrap="square" rtlCol="0">
            <a:spAutoFit/>
          </a:bodyPr>
          <a:lstStyle/>
          <a:p>
            <a:r>
              <a:rPr lang="en-CA" dirty="0" smtClean="0">
                <a:cs typeface="Arial" pitchFamily="34" charset="0"/>
              </a:rPr>
              <a:t>Transposing data</a:t>
            </a:r>
          </a:p>
        </p:txBody>
      </p:sp>
      <p:pic>
        <p:nvPicPr>
          <p:cNvPr id="9" name="Picture 8"/>
          <p:cNvPicPr>
            <a:picLocks noChangeAspect="1"/>
          </p:cNvPicPr>
          <p:nvPr/>
        </p:nvPicPr>
        <p:blipFill>
          <a:blip r:embed="rId2"/>
          <a:stretch>
            <a:fillRect/>
          </a:stretch>
        </p:blipFill>
        <p:spPr>
          <a:xfrm>
            <a:off x="5474764" y="2913638"/>
            <a:ext cx="2426030" cy="1271899"/>
          </a:xfrm>
          <a:prstGeom prst="rect">
            <a:avLst/>
          </a:prstGeom>
        </p:spPr>
      </p:pic>
      <p:pic>
        <p:nvPicPr>
          <p:cNvPr id="10" name="Picture 9"/>
          <p:cNvPicPr>
            <a:picLocks noChangeAspect="1"/>
          </p:cNvPicPr>
          <p:nvPr/>
        </p:nvPicPr>
        <p:blipFill>
          <a:blip r:embed="rId3"/>
          <a:stretch>
            <a:fillRect/>
          </a:stretch>
        </p:blipFill>
        <p:spPr>
          <a:xfrm>
            <a:off x="241300" y="1623087"/>
            <a:ext cx="8124825" cy="1219200"/>
          </a:xfrm>
          <a:prstGeom prst="rect">
            <a:avLst/>
          </a:prstGeom>
        </p:spPr>
      </p:pic>
      <p:pic>
        <p:nvPicPr>
          <p:cNvPr id="4" name="Picture 3"/>
          <p:cNvPicPr>
            <a:picLocks noChangeAspect="1"/>
          </p:cNvPicPr>
          <p:nvPr/>
        </p:nvPicPr>
        <p:blipFill>
          <a:blip r:embed="rId4"/>
          <a:stretch>
            <a:fillRect/>
          </a:stretch>
        </p:blipFill>
        <p:spPr>
          <a:xfrm>
            <a:off x="8366125" y="915786"/>
            <a:ext cx="3600450" cy="2933700"/>
          </a:xfrm>
          <a:prstGeom prst="rect">
            <a:avLst/>
          </a:prstGeom>
        </p:spPr>
      </p:pic>
      <p:pic>
        <p:nvPicPr>
          <p:cNvPr id="11" name="Picture 10"/>
          <p:cNvPicPr>
            <a:picLocks noChangeAspect="1"/>
          </p:cNvPicPr>
          <p:nvPr/>
        </p:nvPicPr>
        <p:blipFill>
          <a:blip r:embed="rId5"/>
          <a:stretch>
            <a:fillRect/>
          </a:stretch>
        </p:blipFill>
        <p:spPr>
          <a:xfrm>
            <a:off x="241300" y="4455556"/>
            <a:ext cx="8143875" cy="1209675"/>
          </a:xfrm>
          <a:prstGeom prst="rect">
            <a:avLst/>
          </a:prstGeom>
        </p:spPr>
      </p:pic>
      <p:pic>
        <p:nvPicPr>
          <p:cNvPr id="6" name="Picture 5"/>
          <p:cNvPicPr>
            <a:picLocks noChangeAspect="1"/>
          </p:cNvPicPr>
          <p:nvPr/>
        </p:nvPicPr>
        <p:blipFill>
          <a:blip r:embed="rId6"/>
          <a:stretch>
            <a:fillRect/>
          </a:stretch>
        </p:blipFill>
        <p:spPr>
          <a:xfrm>
            <a:off x="8366124" y="3849486"/>
            <a:ext cx="3600450" cy="2933700"/>
          </a:xfrm>
          <a:prstGeom prst="rect">
            <a:avLst/>
          </a:prstGeom>
        </p:spPr>
      </p:pic>
    </p:spTree>
    <p:extLst>
      <p:ext uri="{BB962C8B-B14F-4D97-AF65-F5344CB8AC3E}">
        <p14:creationId xmlns:p14="http://schemas.microsoft.com/office/powerpoint/2010/main" val="3926775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7EAA52-294D-A941-A0D7-50E9B6FD8E8A}"/>
              </a:ext>
            </a:extLst>
          </p:cNvPr>
          <p:cNvSpPr>
            <a:spLocks noGrp="1"/>
          </p:cNvSpPr>
          <p:nvPr>
            <p:ph type="body" sz="quarter" idx="10"/>
          </p:nvPr>
        </p:nvSpPr>
        <p:spPr/>
        <p:txBody>
          <a:bodyPr/>
          <a:lstStyle/>
          <a:p>
            <a:r>
              <a:rPr lang="en-US" dirty="0">
                <a:solidFill>
                  <a:srgbClr val="FFFF00"/>
                </a:solidFill>
              </a:rPr>
              <a:t>Example</a:t>
            </a:r>
            <a:r>
              <a:rPr lang="en-US" dirty="0"/>
              <a:t>: Text Data</a:t>
            </a:r>
          </a:p>
        </p:txBody>
      </p:sp>
      <p:pic>
        <p:nvPicPr>
          <p:cNvPr id="3" name="Picture 2"/>
          <p:cNvPicPr>
            <a:picLocks noChangeAspect="1"/>
          </p:cNvPicPr>
          <p:nvPr/>
        </p:nvPicPr>
        <p:blipFill>
          <a:blip r:embed="rId2"/>
          <a:stretch>
            <a:fillRect/>
          </a:stretch>
        </p:blipFill>
        <p:spPr>
          <a:xfrm>
            <a:off x="241300" y="926998"/>
            <a:ext cx="9105900" cy="2152650"/>
          </a:xfrm>
          <a:prstGeom prst="rect">
            <a:avLst/>
          </a:prstGeom>
        </p:spPr>
      </p:pic>
      <p:pic>
        <p:nvPicPr>
          <p:cNvPr id="7" name="Picture 6"/>
          <p:cNvPicPr>
            <a:picLocks noChangeAspect="1"/>
          </p:cNvPicPr>
          <p:nvPr/>
        </p:nvPicPr>
        <p:blipFill rotWithShape="1">
          <a:blip r:embed="rId3"/>
          <a:srcRect r="23591"/>
          <a:stretch/>
        </p:blipFill>
        <p:spPr>
          <a:xfrm>
            <a:off x="3171364" y="2779609"/>
            <a:ext cx="6542907" cy="3933825"/>
          </a:xfrm>
          <a:prstGeom prst="rect">
            <a:avLst/>
          </a:prstGeom>
        </p:spPr>
      </p:pic>
    </p:spTree>
    <p:extLst>
      <p:ext uri="{BB962C8B-B14F-4D97-AF65-F5344CB8AC3E}">
        <p14:creationId xmlns:p14="http://schemas.microsoft.com/office/powerpoint/2010/main" val="1100375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402FE-32D2-9D41-A438-B97CCACE1941}"/>
              </a:ext>
            </a:extLst>
          </p:cNvPr>
          <p:cNvSpPr>
            <a:spLocks noGrp="1"/>
          </p:cNvSpPr>
          <p:nvPr>
            <p:ph type="body" sz="quarter" idx="10"/>
          </p:nvPr>
        </p:nvSpPr>
        <p:spPr/>
        <p:txBody>
          <a:bodyPr/>
          <a:lstStyle/>
          <a:p>
            <a:r>
              <a:rPr lang="en-US" dirty="0"/>
              <a:t>Reading Excel Data</a:t>
            </a:r>
          </a:p>
        </p:txBody>
      </p:sp>
      <p:sp>
        <p:nvSpPr>
          <p:cNvPr id="3" name="TextBox 2">
            <a:extLst>
              <a:ext uri="{FF2B5EF4-FFF2-40B4-BE49-F238E27FC236}">
                <a16:creationId xmlns:a16="http://schemas.microsoft.com/office/drawing/2014/main" id="{4DD3AEAD-C0D3-E249-BDAF-26DBD23A7F76}"/>
              </a:ext>
            </a:extLst>
          </p:cNvPr>
          <p:cNvSpPr txBox="1"/>
          <p:nvPr/>
        </p:nvSpPr>
        <p:spPr>
          <a:xfrm>
            <a:off x="535577" y="1097280"/>
            <a:ext cx="10855234" cy="4708981"/>
          </a:xfrm>
          <a:prstGeom prst="rect">
            <a:avLst/>
          </a:prstGeom>
          <a:noFill/>
        </p:spPr>
        <p:txBody>
          <a:bodyPr wrap="square" rtlCol="0">
            <a:spAutoFit/>
          </a:bodyPr>
          <a:lstStyle/>
          <a:p>
            <a:r>
              <a:rPr lang="en-US" sz="2400" dirty="0">
                <a:cs typeface="Arial" pitchFamily="34" charset="0"/>
              </a:rPr>
              <a:t>The </a:t>
            </a:r>
            <a:r>
              <a:rPr lang="en-US" sz="2400" dirty="0" err="1">
                <a:cs typeface="Arial" pitchFamily="34" charset="0"/>
              </a:rPr>
              <a:t>xlsread</a:t>
            </a:r>
            <a:r>
              <a:rPr lang="en-US" sz="2400" dirty="0">
                <a:cs typeface="Arial" pitchFamily="34" charset="0"/>
              </a:rPr>
              <a:t> function can be used for importing Excel data into </a:t>
            </a:r>
            <a:r>
              <a:rPr lang="en-US" sz="2400" dirty="0" smtClean="0">
                <a:cs typeface="Arial" pitchFamily="34" charset="0"/>
              </a:rPr>
              <a:t>MATLAB.</a:t>
            </a:r>
            <a:endParaRPr lang="en-US" sz="2400" dirty="0">
              <a:cs typeface="Arial" pitchFamily="34" charset="0"/>
            </a:endParaRPr>
          </a:p>
          <a:p>
            <a:endParaRPr lang="en-US" sz="2400" dirty="0" smtClean="0">
              <a:cs typeface="Arial" pitchFamily="34" charset="0"/>
            </a:endParaRPr>
          </a:p>
          <a:p>
            <a:endParaRPr lang="en-US" sz="2400" dirty="0">
              <a:cs typeface="Arial" pitchFamily="34" charset="0"/>
            </a:endParaRPr>
          </a:p>
          <a:p>
            <a:r>
              <a:rPr lang="en-US" sz="2400" dirty="0">
                <a:cs typeface="Arial" pitchFamily="34" charset="0"/>
              </a:rPr>
              <a:t>For numeric data:</a:t>
            </a:r>
          </a:p>
          <a:p>
            <a:r>
              <a:rPr lang="en-US" sz="2400" dirty="0">
                <a:cs typeface="Arial" pitchFamily="34" charset="0"/>
              </a:rPr>
              <a:t>data = </a:t>
            </a:r>
            <a:r>
              <a:rPr lang="en-US" sz="2400" dirty="0" err="1">
                <a:cs typeface="Arial" pitchFamily="34" charset="0"/>
              </a:rPr>
              <a:t>xlsread</a:t>
            </a:r>
            <a:r>
              <a:rPr lang="en-US" sz="2400" dirty="0">
                <a:cs typeface="Arial" pitchFamily="34" charset="0"/>
              </a:rPr>
              <a:t>(filename, </a:t>
            </a:r>
            <a:r>
              <a:rPr lang="en-US" sz="2400" dirty="0" err="1">
                <a:cs typeface="Arial" pitchFamily="34" charset="0"/>
              </a:rPr>
              <a:t>sheetname</a:t>
            </a:r>
            <a:r>
              <a:rPr lang="en-US" sz="2400" dirty="0">
                <a:cs typeface="Arial" pitchFamily="34" charset="0"/>
              </a:rPr>
              <a:t>);</a:t>
            </a:r>
          </a:p>
          <a:p>
            <a:r>
              <a:rPr lang="en-US" sz="2400" dirty="0">
                <a:cs typeface="Arial" pitchFamily="34" charset="0"/>
              </a:rPr>
              <a:t>Ex. </a:t>
            </a:r>
            <a:r>
              <a:rPr lang="en-US" sz="2400" dirty="0" err="1">
                <a:cs typeface="Arial" pitchFamily="34" charset="0"/>
              </a:rPr>
              <a:t>num_data</a:t>
            </a:r>
            <a:r>
              <a:rPr lang="en-US" sz="2400" dirty="0">
                <a:cs typeface="Arial" pitchFamily="34" charset="0"/>
              </a:rPr>
              <a:t> = </a:t>
            </a:r>
            <a:r>
              <a:rPr lang="en-US" sz="2400" dirty="0" err="1">
                <a:cs typeface="Arial" pitchFamily="34" charset="0"/>
              </a:rPr>
              <a:t>xlsread</a:t>
            </a:r>
            <a:r>
              <a:rPr lang="en-US" sz="2400" dirty="0">
                <a:cs typeface="Arial" pitchFamily="34" charset="0"/>
              </a:rPr>
              <a:t>(‘file_01.xlsx’, ‘Force Calculations’)</a:t>
            </a:r>
          </a:p>
          <a:p>
            <a:endParaRPr lang="en-US" sz="2400" dirty="0" smtClean="0">
              <a:cs typeface="Arial" pitchFamily="34" charset="0"/>
            </a:endParaRPr>
          </a:p>
          <a:p>
            <a:endParaRPr lang="en-US" sz="2400" dirty="0">
              <a:cs typeface="Arial" pitchFamily="34" charset="0"/>
            </a:endParaRPr>
          </a:p>
          <a:p>
            <a:r>
              <a:rPr lang="en-US" sz="2400" dirty="0">
                <a:cs typeface="Arial" pitchFamily="34" charset="0"/>
              </a:rPr>
              <a:t>For mixed text and numeric data, it </a:t>
            </a:r>
            <a:r>
              <a:rPr lang="en-US" sz="2400" dirty="0" smtClean="0">
                <a:cs typeface="Arial" pitchFamily="34" charset="0"/>
              </a:rPr>
              <a:t>is often </a:t>
            </a:r>
            <a:r>
              <a:rPr lang="en-US" sz="2400" dirty="0">
                <a:cs typeface="Arial" pitchFamily="34" charset="0"/>
              </a:rPr>
              <a:t>easiest to download it as raw:</a:t>
            </a:r>
          </a:p>
          <a:p>
            <a:r>
              <a:rPr lang="en-US" sz="2400" dirty="0">
                <a:cs typeface="Arial" pitchFamily="34" charset="0"/>
              </a:rPr>
              <a:t>[num, txt, </a:t>
            </a:r>
            <a:r>
              <a:rPr lang="en-US" sz="2400" b="1" dirty="0">
                <a:cs typeface="Arial" pitchFamily="34" charset="0"/>
              </a:rPr>
              <a:t>raw</a:t>
            </a:r>
            <a:r>
              <a:rPr lang="en-US" sz="2400" dirty="0">
                <a:cs typeface="Arial" pitchFamily="34" charset="0"/>
              </a:rPr>
              <a:t>] = </a:t>
            </a:r>
            <a:r>
              <a:rPr lang="en-US" sz="2400" dirty="0" err="1">
                <a:cs typeface="Arial" pitchFamily="34" charset="0"/>
              </a:rPr>
              <a:t>xlsread</a:t>
            </a:r>
            <a:r>
              <a:rPr lang="en-US" sz="2400" dirty="0">
                <a:cs typeface="Arial" pitchFamily="34" charset="0"/>
              </a:rPr>
              <a:t>(filename, </a:t>
            </a:r>
            <a:r>
              <a:rPr lang="en-US" sz="2400" dirty="0" err="1">
                <a:cs typeface="Arial" pitchFamily="34" charset="0"/>
              </a:rPr>
              <a:t>sheetname</a:t>
            </a:r>
            <a:r>
              <a:rPr lang="en-US" sz="2400" dirty="0">
                <a:cs typeface="Arial" pitchFamily="34" charset="0"/>
              </a:rPr>
              <a:t>)</a:t>
            </a:r>
          </a:p>
          <a:p>
            <a:r>
              <a:rPr lang="en-US" sz="2400" dirty="0">
                <a:cs typeface="Arial" pitchFamily="34" charset="0"/>
              </a:rPr>
              <a:t>Ex. [~, ~, </a:t>
            </a:r>
            <a:r>
              <a:rPr lang="en-US" sz="2400" dirty="0" err="1">
                <a:cs typeface="Arial" pitchFamily="34" charset="0"/>
              </a:rPr>
              <a:t>all_data</a:t>
            </a:r>
            <a:r>
              <a:rPr lang="en-US" sz="2400" dirty="0">
                <a:cs typeface="Arial" pitchFamily="34" charset="0"/>
              </a:rPr>
              <a:t>] = </a:t>
            </a:r>
            <a:r>
              <a:rPr lang="en-US" sz="2400" dirty="0" err="1">
                <a:cs typeface="Arial" pitchFamily="34" charset="0"/>
              </a:rPr>
              <a:t>xlsread</a:t>
            </a:r>
            <a:r>
              <a:rPr lang="en-US" sz="2400" dirty="0">
                <a:cs typeface="Arial" pitchFamily="34" charset="0"/>
              </a:rPr>
              <a:t>(</a:t>
            </a:r>
            <a:r>
              <a:rPr lang="en-US" sz="2400" dirty="0" err="1">
                <a:cs typeface="Arial" pitchFamily="34" charset="0"/>
              </a:rPr>
              <a:t>WheatonAve_project.xlsx</a:t>
            </a:r>
            <a:r>
              <a:rPr lang="en-US" sz="2400" dirty="0">
                <a:cs typeface="Arial" pitchFamily="34" charset="0"/>
              </a:rPr>
              <a:t>’, ‘Sheet 1’)</a:t>
            </a:r>
          </a:p>
          <a:p>
            <a:endParaRPr lang="en-US" dirty="0">
              <a:latin typeface="Arial" pitchFamily="34" charset="0"/>
              <a:cs typeface="Arial" pitchFamily="34" charset="0"/>
            </a:endParaRPr>
          </a:p>
          <a:p>
            <a:r>
              <a:rPr lang="en-US" dirty="0">
                <a:latin typeface="Arial" pitchFamily="34" charset="0"/>
                <a:cs typeface="Arial" pitchFamily="34" charset="0"/>
              </a:rPr>
              <a:t> </a:t>
            </a:r>
          </a:p>
        </p:txBody>
      </p:sp>
      <p:sp>
        <p:nvSpPr>
          <p:cNvPr id="4" name="Rounded Rectangle 3"/>
          <p:cNvSpPr/>
          <p:nvPr/>
        </p:nvSpPr>
        <p:spPr>
          <a:xfrm>
            <a:off x="330200" y="2127250"/>
            <a:ext cx="10204450" cy="1473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30200" y="3966755"/>
            <a:ext cx="10204450" cy="1473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901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B0F93A-5382-3345-BD91-89541D10597D}"/>
              </a:ext>
            </a:extLst>
          </p:cNvPr>
          <p:cNvSpPr>
            <a:spLocks noGrp="1"/>
          </p:cNvSpPr>
          <p:nvPr>
            <p:ph type="body" sz="quarter" idx="10"/>
          </p:nvPr>
        </p:nvSpPr>
        <p:spPr/>
        <p:txBody>
          <a:bodyPr/>
          <a:lstStyle/>
          <a:p>
            <a:r>
              <a:rPr lang="en-US" dirty="0"/>
              <a:t>Example: Reading Numeric Data</a:t>
            </a:r>
          </a:p>
        </p:txBody>
      </p:sp>
      <p:pic>
        <p:nvPicPr>
          <p:cNvPr id="5" name="Picture 4"/>
          <p:cNvPicPr>
            <a:picLocks noChangeAspect="1"/>
          </p:cNvPicPr>
          <p:nvPr/>
        </p:nvPicPr>
        <p:blipFill>
          <a:blip r:embed="rId2"/>
          <a:stretch>
            <a:fillRect/>
          </a:stretch>
        </p:blipFill>
        <p:spPr>
          <a:xfrm>
            <a:off x="1533525" y="1409700"/>
            <a:ext cx="9124950" cy="4038600"/>
          </a:xfrm>
          <a:prstGeom prst="rect">
            <a:avLst/>
          </a:prstGeom>
        </p:spPr>
      </p:pic>
    </p:spTree>
    <p:extLst>
      <p:ext uri="{BB962C8B-B14F-4D97-AF65-F5344CB8AC3E}">
        <p14:creationId xmlns:p14="http://schemas.microsoft.com/office/powerpoint/2010/main" val="3626079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When Do We Use File Input and Output? </a:t>
            </a:r>
            <a:endParaRPr lang="en-US" dirty="0"/>
          </a:p>
        </p:txBody>
      </p:sp>
      <p:pic>
        <p:nvPicPr>
          <p:cNvPr id="1026" name="Picture 2" descr="Image result for txt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138" y="961175"/>
            <a:ext cx="158115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22392"/>
          <a:stretch/>
        </p:blipFill>
        <p:spPr>
          <a:xfrm>
            <a:off x="6294076" y="1123872"/>
            <a:ext cx="1491571" cy="1157581"/>
          </a:xfrm>
          <a:prstGeom prst="rect">
            <a:avLst/>
          </a:prstGeom>
        </p:spPr>
      </p:pic>
      <p:sp>
        <p:nvSpPr>
          <p:cNvPr id="10" name="TextBox 9"/>
          <p:cNvSpPr txBox="1"/>
          <p:nvPr/>
        </p:nvSpPr>
        <p:spPr>
          <a:xfrm>
            <a:off x="1190170" y="2303798"/>
            <a:ext cx="1524635" cy="477054"/>
          </a:xfrm>
          <a:prstGeom prst="rect">
            <a:avLst/>
          </a:prstGeom>
          <a:noFill/>
        </p:spPr>
        <p:txBody>
          <a:bodyPr wrap="square" rtlCol="0">
            <a:spAutoFit/>
          </a:bodyPr>
          <a:lstStyle/>
          <a:p>
            <a:r>
              <a:rPr lang="en-US" sz="2500" b="1" dirty="0" smtClean="0">
                <a:cs typeface="Arial" pitchFamily="34" charset="0"/>
              </a:rPr>
              <a:t>Input text</a:t>
            </a:r>
            <a:endParaRPr lang="en-US" sz="2500" b="1" dirty="0">
              <a:cs typeface="Arial" pitchFamily="34" charset="0"/>
            </a:endParaRPr>
          </a:p>
        </p:txBody>
      </p:sp>
      <p:pic>
        <p:nvPicPr>
          <p:cNvPr id="1034" name="Picture 10" descr="Image result for keyboard clipart fre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0170" y="1192790"/>
            <a:ext cx="1440996" cy="101974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txt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890" y="4507381"/>
            <a:ext cx="158115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b="22392"/>
          <a:stretch/>
        </p:blipFill>
        <p:spPr>
          <a:xfrm>
            <a:off x="8137561" y="4719165"/>
            <a:ext cx="1491571" cy="1157581"/>
          </a:xfrm>
          <a:prstGeom prst="rect">
            <a:avLst/>
          </a:prstGeom>
        </p:spPr>
      </p:pic>
      <p:pic>
        <p:nvPicPr>
          <p:cNvPr id="6" name="Picture 5"/>
          <p:cNvPicPr>
            <a:picLocks noChangeAspect="1"/>
          </p:cNvPicPr>
          <p:nvPr/>
        </p:nvPicPr>
        <p:blipFill>
          <a:blip r:embed="rId5"/>
          <a:stretch>
            <a:fillRect/>
          </a:stretch>
        </p:blipFill>
        <p:spPr>
          <a:xfrm>
            <a:off x="3412398" y="4268998"/>
            <a:ext cx="2050890" cy="2057914"/>
          </a:xfrm>
          <a:prstGeom prst="rect">
            <a:avLst/>
          </a:prstGeom>
        </p:spPr>
      </p:pic>
      <p:pic>
        <p:nvPicPr>
          <p:cNvPr id="1036" name="Picture 12" descr="Image result for graph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043" y="4414080"/>
            <a:ext cx="1981278" cy="19812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938653" y="2303798"/>
            <a:ext cx="1524635" cy="477054"/>
          </a:xfrm>
          <a:prstGeom prst="rect">
            <a:avLst/>
          </a:prstGeom>
          <a:noFill/>
        </p:spPr>
        <p:txBody>
          <a:bodyPr wrap="square" rtlCol="0">
            <a:spAutoFit/>
          </a:bodyPr>
          <a:lstStyle/>
          <a:p>
            <a:pPr algn="ctr"/>
            <a:r>
              <a:rPr lang="en-US" sz="2500" b="1" dirty="0" smtClean="0">
                <a:cs typeface="Arial" pitchFamily="34" charset="0"/>
              </a:rPr>
              <a:t>Text file</a:t>
            </a:r>
            <a:endParaRPr lang="en-US" sz="2500" b="1" dirty="0">
              <a:cs typeface="Arial" pitchFamily="34" charset="0"/>
            </a:endParaRPr>
          </a:p>
        </p:txBody>
      </p:sp>
      <p:sp>
        <p:nvSpPr>
          <p:cNvPr id="20" name="TextBox 19"/>
          <p:cNvSpPr txBox="1"/>
          <p:nvPr/>
        </p:nvSpPr>
        <p:spPr>
          <a:xfrm>
            <a:off x="6261012" y="2303798"/>
            <a:ext cx="1524635" cy="477054"/>
          </a:xfrm>
          <a:prstGeom prst="rect">
            <a:avLst/>
          </a:prstGeom>
          <a:noFill/>
        </p:spPr>
        <p:txBody>
          <a:bodyPr wrap="square" rtlCol="0">
            <a:spAutoFit/>
          </a:bodyPr>
          <a:lstStyle/>
          <a:p>
            <a:pPr algn="ctr"/>
            <a:r>
              <a:rPr lang="en-US" sz="2500" b="1" dirty="0" smtClean="0">
                <a:cs typeface="Arial" pitchFamily="34" charset="0"/>
              </a:rPr>
              <a:t>Excel file</a:t>
            </a:r>
            <a:endParaRPr lang="en-US" sz="2500" b="1" dirty="0">
              <a:cs typeface="Arial" pitchFamily="34" charset="0"/>
            </a:endParaRPr>
          </a:p>
        </p:txBody>
      </p:sp>
      <p:sp>
        <p:nvSpPr>
          <p:cNvPr id="21" name="TextBox 20"/>
          <p:cNvSpPr txBox="1"/>
          <p:nvPr/>
        </p:nvSpPr>
        <p:spPr>
          <a:xfrm>
            <a:off x="746364" y="6156831"/>
            <a:ext cx="1524635" cy="477054"/>
          </a:xfrm>
          <a:prstGeom prst="rect">
            <a:avLst/>
          </a:prstGeom>
          <a:noFill/>
        </p:spPr>
        <p:txBody>
          <a:bodyPr wrap="square" rtlCol="0">
            <a:spAutoFit/>
          </a:bodyPr>
          <a:lstStyle/>
          <a:p>
            <a:pPr algn="ctr"/>
            <a:r>
              <a:rPr lang="en-US" sz="2500" b="1" dirty="0" smtClean="0">
                <a:cs typeface="Arial" pitchFamily="34" charset="0"/>
              </a:rPr>
              <a:t>Graph</a:t>
            </a:r>
            <a:endParaRPr lang="en-US" sz="2500" b="1" dirty="0">
              <a:cs typeface="Arial" pitchFamily="34" charset="0"/>
            </a:endParaRPr>
          </a:p>
        </p:txBody>
      </p:sp>
      <p:sp>
        <p:nvSpPr>
          <p:cNvPr id="22" name="TextBox 21"/>
          <p:cNvSpPr txBox="1"/>
          <p:nvPr/>
        </p:nvSpPr>
        <p:spPr>
          <a:xfrm>
            <a:off x="3675525" y="6156831"/>
            <a:ext cx="1524635" cy="477054"/>
          </a:xfrm>
          <a:prstGeom prst="rect">
            <a:avLst/>
          </a:prstGeom>
          <a:noFill/>
        </p:spPr>
        <p:txBody>
          <a:bodyPr wrap="square" rtlCol="0">
            <a:spAutoFit/>
          </a:bodyPr>
          <a:lstStyle/>
          <a:p>
            <a:pPr algn="ctr"/>
            <a:r>
              <a:rPr lang="en-US" sz="2500" b="1" dirty="0" smtClean="0">
                <a:cs typeface="Arial" pitchFamily="34" charset="0"/>
              </a:rPr>
              <a:t>Print</a:t>
            </a:r>
            <a:endParaRPr lang="en-US" sz="2500" b="1" dirty="0">
              <a:cs typeface="Arial" pitchFamily="34" charset="0"/>
            </a:endParaRPr>
          </a:p>
        </p:txBody>
      </p:sp>
      <p:sp>
        <p:nvSpPr>
          <p:cNvPr id="23" name="TextBox 22"/>
          <p:cNvSpPr txBox="1"/>
          <p:nvPr/>
        </p:nvSpPr>
        <p:spPr>
          <a:xfrm>
            <a:off x="6133147" y="6156831"/>
            <a:ext cx="1524635" cy="477054"/>
          </a:xfrm>
          <a:prstGeom prst="rect">
            <a:avLst/>
          </a:prstGeom>
          <a:noFill/>
        </p:spPr>
        <p:txBody>
          <a:bodyPr wrap="square" rtlCol="0">
            <a:spAutoFit/>
          </a:bodyPr>
          <a:lstStyle/>
          <a:p>
            <a:pPr algn="ctr"/>
            <a:r>
              <a:rPr lang="en-US" sz="2500" b="1" dirty="0" smtClean="0">
                <a:cs typeface="Arial" pitchFamily="34" charset="0"/>
              </a:rPr>
              <a:t>Text file</a:t>
            </a:r>
            <a:endParaRPr lang="en-US" sz="2500" b="1" dirty="0">
              <a:cs typeface="Arial" pitchFamily="34" charset="0"/>
            </a:endParaRPr>
          </a:p>
        </p:txBody>
      </p:sp>
      <p:sp>
        <p:nvSpPr>
          <p:cNvPr id="24" name="TextBox 23"/>
          <p:cNvSpPr txBox="1"/>
          <p:nvPr/>
        </p:nvSpPr>
        <p:spPr>
          <a:xfrm>
            <a:off x="8121028" y="6088384"/>
            <a:ext cx="1524635" cy="477054"/>
          </a:xfrm>
          <a:prstGeom prst="rect">
            <a:avLst/>
          </a:prstGeom>
          <a:noFill/>
        </p:spPr>
        <p:txBody>
          <a:bodyPr wrap="square" rtlCol="0">
            <a:spAutoFit/>
          </a:bodyPr>
          <a:lstStyle/>
          <a:p>
            <a:pPr algn="ctr"/>
            <a:r>
              <a:rPr lang="en-US" sz="2500" b="1" dirty="0" smtClean="0">
                <a:cs typeface="Arial" pitchFamily="34" charset="0"/>
              </a:rPr>
              <a:t>Excel file</a:t>
            </a:r>
            <a:endParaRPr lang="en-US" sz="2500" b="1" dirty="0">
              <a:cs typeface="Arial" pitchFamily="34" charset="0"/>
            </a:endParaRPr>
          </a:p>
        </p:txBody>
      </p:sp>
      <p:cxnSp>
        <p:nvCxnSpPr>
          <p:cNvPr id="11" name="Straight Arrow Connector 10"/>
          <p:cNvCxnSpPr/>
          <p:nvPr/>
        </p:nvCxnSpPr>
        <p:spPr>
          <a:xfrm flipH="1">
            <a:off x="1752600" y="2939881"/>
            <a:ext cx="38100" cy="1779284"/>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64177" y="2930019"/>
            <a:ext cx="2308579" cy="1659198"/>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765300" y="2939881"/>
            <a:ext cx="4895636" cy="1808365"/>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764177" y="2930019"/>
            <a:ext cx="7011523" cy="2051557"/>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081380" y="2780852"/>
            <a:ext cx="622979" cy="1851446"/>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9" idx="2"/>
          </p:cNvCxnSpPr>
          <p:nvPr/>
        </p:nvCxnSpPr>
        <p:spPr>
          <a:xfrm flipH="1">
            <a:off x="1752600" y="2780852"/>
            <a:ext cx="2948371" cy="1938313"/>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2"/>
          </p:cNvCxnSpPr>
          <p:nvPr/>
        </p:nvCxnSpPr>
        <p:spPr>
          <a:xfrm>
            <a:off x="4700971" y="2780852"/>
            <a:ext cx="1942374" cy="1967394"/>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709595" y="2780852"/>
            <a:ext cx="4077682" cy="2200724"/>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758912" y="2780852"/>
            <a:ext cx="5259262" cy="1889695"/>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0" idx="2"/>
          </p:cNvCxnSpPr>
          <p:nvPr/>
        </p:nvCxnSpPr>
        <p:spPr>
          <a:xfrm flipH="1">
            <a:off x="4062025" y="2780852"/>
            <a:ext cx="2961305" cy="1821395"/>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0" idx="2"/>
          </p:cNvCxnSpPr>
          <p:nvPr/>
        </p:nvCxnSpPr>
        <p:spPr>
          <a:xfrm flipH="1">
            <a:off x="6643346" y="2780852"/>
            <a:ext cx="379984" cy="1957995"/>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0" idx="2"/>
          </p:cNvCxnSpPr>
          <p:nvPr/>
        </p:nvCxnSpPr>
        <p:spPr>
          <a:xfrm>
            <a:off x="7023330" y="2780852"/>
            <a:ext cx="1752370" cy="2200724"/>
          </a:xfrm>
          <a:prstGeom prst="straightConnector1">
            <a:avLst/>
          </a:prstGeom>
          <a:ln w="41275">
            <a:solidFill>
              <a:srgbClr val="FF0000"/>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4" descr="Image result for matlab file icon ma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5551" y="3098961"/>
            <a:ext cx="1666874"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03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Numeric Data Example</a:t>
            </a:r>
            <a:endParaRPr lang="en-CA" dirty="0"/>
          </a:p>
        </p:txBody>
      </p:sp>
      <p:pic>
        <p:nvPicPr>
          <p:cNvPr id="3" name="Picture 2"/>
          <p:cNvPicPr>
            <a:picLocks noChangeAspect="1"/>
          </p:cNvPicPr>
          <p:nvPr/>
        </p:nvPicPr>
        <p:blipFill>
          <a:blip r:embed="rId2"/>
          <a:stretch>
            <a:fillRect/>
          </a:stretch>
        </p:blipFill>
        <p:spPr>
          <a:xfrm>
            <a:off x="641248" y="1264827"/>
            <a:ext cx="6229350" cy="847725"/>
          </a:xfrm>
          <a:prstGeom prst="rect">
            <a:avLst/>
          </a:prstGeom>
        </p:spPr>
      </p:pic>
      <p:pic>
        <p:nvPicPr>
          <p:cNvPr id="5" name="Picture 4"/>
          <p:cNvPicPr>
            <a:picLocks noChangeAspect="1"/>
          </p:cNvPicPr>
          <p:nvPr/>
        </p:nvPicPr>
        <p:blipFill>
          <a:blip r:embed="rId3"/>
          <a:stretch>
            <a:fillRect/>
          </a:stretch>
        </p:blipFill>
        <p:spPr>
          <a:xfrm>
            <a:off x="4003039" y="2197408"/>
            <a:ext cx="7342335" cy="2501592"/>
          </a:xfrm>
          <a:prstGeom prst="rect">
            <a:avLst/>
          </a:prstGeom>
        </p:spPr>
      </p:pic>
    </p:spTree>
    <p:extLst>
      <p:ext uri="{BB962C8B-B14F-4D97-AF65-F5344CB8AC3E}">
        <p14:creationId xmlns:p14="http://schemas.microsoft.com/office/powerpoint/2010/main" val="2209761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755615-B33D-5E4F-A43B-43AC21D350B7}"/>
              </a:ext>
            </a:extLst>
          </p:cNvPr>
          <p:cNvSpPr>
            <a:spLocks noGrp="1"/>
          </p:cNvSpPr>
          <p:nvPr>
            <p:ph type="body" sz="quarter" idx="10"/>
          </p:nvPr>
        </p:nvSpPr>
        <p:spPr/>
        <p:txBody>
          <a:bodyPr/>
          <a:lstStyle/>
          <a:p>
            <a:r>
              <a:rPr lang="en-US" dirty="0"/>
              <a:t>Example from Lab 09: Reading Mixed Data</a:t>
            </a:r>
          </a:p>
        </p:txBody>
      </p:sp>
      <p:sp>
        <p:nvSpPr>
          <p:cNvPr id="6" name="TextBox 5"/>
          <p:cNvSpPr txBox="1"/>
          <p:nvPr/>
        </p:nvSpPr>
        <p:spPr>
          <a:xfrm>
            <a:off x="698090" y="1081548"/>
            <a:ext cx="9497962" cy="369332"/>
          </a:xfrm>
          <a:prstGeom prst="rect">
            <a:avLst/>
          </a:prstGeom>
          <a:noFill/>
        </p:spPr>
        <p:txBody>
          <a:bodyPr wrap="square" rtlCol="0">
            <a:spAutoFit/>
          </a:bodyPr>
          <a:lstStyle/>
          <a:p>
            <a:r>
              <a:rPr lang="en-CA" b="1" dirty="0" smtClean="0">
                <a:cs typeface="Arial" pitchFamily="34" charset="0"/>
              </a:rPr>
              <a:t>Data from ‘Project Budget’ Excel spreadsheet</a:t>
            </a:r>
          </a:p>
        </p:txBody>
      </p:sp>
      <p:pic>
        <p:nvPicPr>
          <p:cNvPr id="8" name="Picture 7"/>
          <p:cNvPicPr>
            <a:picLocks noChangeAspect="1"/>
          </p:cNvPicPr>
          <p:nvPr/>
        </p:nvPicPr>
        <p:blipFill>
          <a:blip r:embed="rId2"/>
          <a:stretch>
            <a:fillRect/>
          </a:stretch>
        </p:blipFill>
        <p:spPr>
          <a:xfrm>
            <a:off x="497603" y="1450880"/>
            <a:ext cx="11039475" cy="4886325"/>
          </a:xfrm>
          <a:prstGeom prst="rect">
            <a:avLst/>
          </a:prstGeom>
        </p:spPr>
      </p:pic>
    </p:spTree>
    <p:extLst>
      <p:ext uri="{BB962C8B-B14F-4D97-AF65-F5344CB8AC3E}">
        <p14:creationId xmlns:p14="http://schemas.microsoft.com/office/powerpoint/2010/main" val="960004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Mixed Data Type Example</a:t>
            </a:r>
            <a:endParaRPr lang="en-CA" dirty="0"/>
          </a:p>
        </p:txBody>
      </p:sp>
      <p:pic>
        <p:nvPicPr>
          <p:cNvPr id="3" name="Picture 2"/>
          <p:cNvPicPr>
            <a:picLocks noChangeAspect="1"/>
          </p:cNvPicPr>
          <p:nvPr/>
        </p:nvPicPr>
        <p:blipFill>
          <a:blip r:embed="rId2"/>
          <a:stretch>
            <a:fillRect/>
          </a:stretch>
        </p:blipFill>
        <p:spPr>
          <a:xfrm>
            <a:off x="471795" y="1174340"/>
            <a:ext cx="7610475" cy="1028700"/>
          </a:xfrm>
          <a:prstGeom prst="rect">
            <a:avLst/>
          </a:prstGeom>
        </p:spPr>
      </p:pic>
      <p:pic>
        <p:nvPicPr>
          <p:cNvPr id="4" name="Picture 3"/>
          <p:cNvPicPr>
            <a:picLocks noChangeAspect="1"/>
          </p:cNvPicPr>
          <p:nvPr/>
        </p:nvPicPr>
        <p:blipFill>
          <a:blip r:embed="rId3"/>
          <a:stretch>
            <a:fillRect/>
          </a:stretch>
        </p:blipFill>
        <p:spPr>
          <a:xfrm>
            <a:off x="2193976" y="1971675"/>
            <a:ext cx="8924925" cy="4886325"/>
          </a:xfrm>
          <a:prstGeom prst="rect">
            <a:avLst/>
          </a:prstGeom>
        </p:spPr>
      </p:pic>
    </p:spTree>
    <p:extLst>
      <p:ext uri="{BB962C8B-B14F-4D97-AF65-F5344CB8AC3E}">
        <p14:creationId xmlns:p14="http://schemas.microsoft.com/office/powerpoint/2010/main" val="2461727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a:t>Mixed Data Type </a:t>
            </a:r>
            <a:r>
              <a:rPr lang="en-CA" dirty="0" smtClean="0"/>
              <a:t>Example</a:t>
            </a:r>
            <a:endParaRPr lang="en-CA" dirty="0"/>
          </a:p>
        </p:txBody>
      </p:sp>
      <p:sp>
        <p:nvSpPr>
          <p:cNvPr id="8" name="TextBox 7"/>
          <p:cNvSpPr txBox="1"/>
          <p:nvPr/>
        </p:nvSpPr>
        <p:spPr>
          <a:xfrm>
            <a:off x="8947355" y="3675806"/>
            <a:ext cx="2408903" cy="369332"/>
          </a:xfrm>
          <a:prstGeom prst="rect">
            <a:avLst/>
          </a:prstGeom>
          <a:noFill/>
        </p:spPr>
        <p:txBody>
          <a:bodyPr wrap="square" rtlCol="0">
            <a:spAutoFit/>
          </a:bodyPr>
          <a:lstStyle/>
          <a:p>
            <a:r>
              <a:rPr lang="en-CA" b="1" dirty="0" smtClean="0">
                <a:cs typeface="Arial" pitchFamily="34" charset="0"/>
              </a:rPr>
              <a:t>Numeric Data</a:t>
            </a:r>
          </a:p>
        </p:txBody>
      </p:sp>
      <p:grpSp>
        <p:nvGrpSpPr>
          <p:cNvPr id="13" name="Group 12"/>
          <p:cNvGrpSpPr/>
          <p:nvPr/>
        </p:nvGrpSpPr>
        <p:grpSpPr>
          <a:xfrm>
            <a:off x="487772" y="1450879"/>
            <a:ext cx="7564848" cy="4886325"/>
            <a:chOff x="487772" y="1450879"/>
            <a:chExt cx="7564848" cy="4886325"/>
          </a:xfrm>
        </p:grpSpPr>
        <p:pic>
          <p:nvPicPr>
            <p:cNvPr id="3" name="Picture 2"/>
            <p:cNvPicPr>
              <a:picLocks noChangeAspect="1"/>
            </p:cNvPicPr>
            <p:nvPr/>
          </p:nvPicPr>
          <p:blipFill rotWithShape="1">
            <a:blip r:embed="rId2"/>
            <a:srcRect r="31475"/>
            <a:stretch/>
          </p:blipFill>
          <p:spPr>
            <a:xfrm>
              <a:off x="487772" y="1450879"/>
              <a:ext cx="7564848" cy="4886325"/>
            </a:xfrm>
            <a:prstGeom prst="rect">
              <a:avLst/>
            </a:prstGeom>
          </p:spPr>
        </p:pic>
        <p:sp>
          <p:nvSpPr>
            <p:cNvPr id="4" name="Rectangle 3"/>
            <p:cNvSpPr/>
            <p:nvPr/>
          </p:nvSpPr>
          <p:spPr>
            <a:xfrm>
              <a:off x="3048000" y="4375355"/>
              <a:ext cx="4788310" cy="1602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845574" y="4129548"/>
              <a:ext cx="7148052" cy="19762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1" name="Straight Arrow Connector 10"/>
          <p:cNvCxnSpPr/>
          <p:nvPr/>
        </p:nvCxnSpPr>
        <p:spPr>
          <a:xfrm flipH="1" flipV="1">
            <a:off x="8022045" y="5293141"/>
            <a:ext cx="1407090" cy="1146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29135" y="5221892"/>
            <a:ext cx="1733779" cy="371699"/>
          </a:xfrm>
          <a:prstGeom prst="rect">
            <a:avLst/>
          </a:prstGeom>
          <a:noFill/>
        </p:spPr>
        <p:txBody>
          <a:bodyPr wrap="square" rtlCol="0">
            <a:spAutoFit/>
          </a:bodyPr>
          <a:lstStyle/>
          <a:p>
            <a:r>
              <a:rPr lang="en-CA" b="1" dirty="0" smtClean="0">
                <a:cs typeface="Arial" pitchFamily="34" charset="0"/>
              </a:rPr>
              <a:t>All data (raw)</a:t>
            </a:r>
          </a:p>
        </p:txBody>
      </p:sp>
      <p:cxnSp>
        <p:nvCxnSpPr>
          <p:cNvPr id="6" name="Straight Arrow Connector 5"/>
          <p:cNvCxnSpPr/>
          <p:nvPr/>
        </p:nvCxnSpPr>
        <p:spPr>
          <a:xfrm flipH="1">
            <a:off x="7836310" y="3894042"/>
            <a:ext cx="993059" cy="6390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505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Mixed Data Type Example</a:t>
            </a:r>
            <a:endParaRPr lang="en-CA" dirty="0"/>
          </a:p>
        </p:txBody>
      </p:sp>
      <p:grpSp>
        <p:nvGrpSpPr>
          <p:cNvPr id="14" name="Group 13"/>
          <p:cNvGrpSpPr/>
          <p:nvPr/>
        </p:nvGrpSpPr>
        <p:grpSpPr>
          <a:xfrm>
            <a:off x="487771" y="1450879"/>
            <a:ext cx="7486190" cy="4886325"/>
            <a:chOff x="487771" y="1450879"/>
            <a:chExt cx="7486190" cy="4886325"/>
          </a:xfrm>
        </p:grpSpPr>
        <p:pic>
          <p:nvPicPr>
            <p:cNvPr id="3" name="Picture 2"/>
            <p:cNvPicPr>
              <a:picLocks noChangeAspect="1"/>
            </p:cNvPicPr>
            <p:nvPr/>
          </p:nvPicPr>
          <p:blipFill rotWithShape="1">
            <a:blip r:embed="rId2"/>
            <a:srcRect r="32187"/>
            <a:stretch/>
          </p:blipFill>
          <p:spPr>
            <a:xfrm>
              <a:off x="487771" y="1450879"/>
              <a:ext cx="7486190" cy="4886325"/>
            </a:xfrm>
            <a:prstGeom prst="rect">
              <a:avLst/>
            </a:prstGeom>
            <a:ln>
              <a:solidFill>
                <a:schemeClr val="tx2">
                  <a:lumMod val="60000"/>
                  <a:lumOff val="40000"/>
                </a:schemeClr>
              </a:solidFill>
            </a:ln>
          </p:spPr>
        </p:pic>
        <p:sp>
          <p:nvSpPr>
            <p:cNvPr id="5" name="Rectangle 4"/>
            <p:cNvSpPr/>
            <p:nvPr/>
          </p:nvSpPr>
          <p:spPr>
            <a:xfrm>
              <a:off x="816077" y="4139381"/>
              <a:ext cx="2202426" cy="188779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3018503" y="4139381"/>
              <a:ext cx="4817807" cy="235974"/>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Arrow Connector 7"/>
          <p:cNvCxnSpPr/>
          <p:nvPr/>
        </p:nvCxnSpPr>
        <p:spPr>
          <a:xfrm flipH="1">
            <a:off x="7649498" y="3313471"/>
            <a:ext cx="1101212" cy="82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50710" y="3146323"/>
            <a:ext cx="2389238" cy="369332"/>
          </a:xfrm>
          <a:prstGeom prst="rect">
            <a:avLst/>
          </a:prstGeom>
          <a:noFill/>
        </p:spPr>
        <p:txBody>
          <a:bodyPr wrap="square" rtlCol="0">
            <a:spAutoFit/>
          </a:bodyPr>
          <a:lstStyle/>
          <a:p>
            <a:r>
              <a:rPr lang="en-CA" b="1" dirty="0" smtClean="0">
                <a:cs typeface="Arial" pitchFamily="34" charset="0"/>
              </a:rPr>
              <a:t>Text data</a:t>
            </a:r>
          </a:p>
        </p:txBody>
      </p:sp>
    </p:spTree>
    <p:extLst>
      <p:ext uri="{BB962C8B-B14F-4D97-AF65-F5344CB8AC3E}">
        <p14:creationId xmlns:p14="http://schemas.microsoft.com/office/powerpoint/2010/main" val="2738326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Writing Excel Data</a:t>
            </a:r>
            <a:endParaRPr lang="en-CA" dirty="0"/>
          </a:p>
        </p:txBody>
      </p:sp>
      <p:sp>
        <p:nvSpPr>
          <p:cNvPr id="3" name="TextBox 2"/>
          <p:cNvSpPr txBox="1"/>
          <p:nvPr/>
        </p:nvSpPr>
        <p:spPr>
          <a:xfrm>
            <a:off x="501854" y="1179870"/>
            <a:ext cx="11189110" cy="4031873"/>
          </a:xfrm>
          <a:prstGeom prst="rect">
            <a:avLst/>
          </a:prstGeom>
          <a:noFill/>
        </p:spPr>
        <p:txBody>
          <a:bodyPr wrap="square" rtlCol="0">
            <a:spAutoFit/>
          </a:bodyPr>
          <a:lstStyle/>
          <a:p>
            <a:r>
              <a:rPr lang="en-CA" sz="2000" dirty="0" smtClean="0">
                <a:cs typeface="Arial" pitchFamily="34" charset="0"/>
              </a:rPr>
              <a:t>Writing Excel Data can be done using the </a:t>
            </a:r>
            <a:r>
              <a:rPr lang="en-CA" sz="2000" b="1" dirty="0" err="1" smtClean="0">
                <a:cs typeface="Arial" pitchFamily="34" charset="0"/>
              </a:rPr>
              <a:t>xlswrite</a:t>
            </a:r>
            <a:r>
              <a:rPr lang="en-CA" sz="2000" dirty="0" smtClean="0">
                <a:cs typeface="Arial" pitchFamily="34" charset="0"/>
              </a:rPr>
              <a:t> function</a:t>
            </a:r>
          </a:p>
          <a:p>
            <a:endParaRPr lang="en-CA" sz="2000" dirty="0" smtClean="0">
              <a:cs typeface="Arial" pitchFamily="34" charset="0"/>
            </a:endParaRPr>
          </a:p>
          <a:p>
            <a:endParaRPr lang="en-CA" sz="2000" dirty="0" smtClean="0">
              <a:cs typeface="Arial" pitchFamily="34" charset="0"/>
            </a:endParaRPr>
          </a:p>
          <a:p>
            <a:r>
              <a:rPr lang="en-CA" sz="2000" dirty="0" smtClean="0">
                <a:cs typeface="Arial" pitchFamily="34" charset="0"/>
              </a:rPr>
              <a:t>To write to a file in no specific location in the Excel file,</a:t>
            </a:r>
          </a:p>
          <a:p>
            <a:endParaRPr lang="en-CA" sz="2000" dirty="0" smtClean="0">
              <a:cs typeface="Arial" pitchFamily="34" charset="0"/>
            </a:endParaRPr>
          </a:p>
          <a:p>
            <a:r>
              <a:rPr lang="en-CA" sz="2000" dirty="0" err="1" smtClean="0">
                <a:cs typeface="Arial" pitchFamily="34" charset="0"/>
              </a:rPr>
              <a:t>xlswrite</a:t>
            </a:r>
            <a:r>
              <a:rPr lang="en-CA" sz="2000" dirty="0" smtClean="0">
                <a:cs typeface="Arial" pitchFamily="34" charset="0"/>
              </a:rPr>
              <a:t>(filename, data)</a:t>
            </a:r>
          </a:p>
          <a:p>
            <a:endParaRPr lang="en-CA" sz="2000" dirty="0" smtClean="0">
              <a:cs typeface="Arial" pitchFamily="34" charset="0"/>
            </a:endParaRPr>
          </a:p>
          <a:p>
            <a:endParaRPr lang="en-CA" sz="2000" dirty="0" smtClean="0">
              <a:cs typeface="Arial" pitchFamily="34" charset="0"/>
            </a:endParaRPr>
          </a:p>
          <a:p>
            <a:r>
              <a:rPr lang="en-CA" sz="2000" dirty="0" smtClean="0">
                <a:cs typeface="Arial" pitchFamily="34" charset="0"/>
              </a:rPr>
              <a:t>To specify what cells you want written to,</a:t>
            </a:r>
          </a:p>
          <a:p>
            <a:endParaRPr lang="en-CA" sz="2000" dirty="0" smtClean="0">
              <a:cs typeface="Arial" pitchFamily="34" charset="0"/>
            </a:endParaRPr>
          </a:p>
          <a:p>
            <a:r>
              <a:rPr lang="en-CA" sz="2000" dirty="0" err="1" smtClean="0">
                <a:cs typeface="Arial" pitchFamily="34" charset="0"/>
              </a:rPr>
              <a:t>xlswrite</a:t>
            </a:r>
            <a:r>
              <a:rPr lang="en-CA" sz="2000" dirty="0" smtClean="0">
                <a:cs typeface="Arial" pitchFamily="34" charset="0"/>
              </a:rPr>
              <a:t>(filename, data, ‘cell1:cell2’)</a:t>
            </a:r>
          </a:p>
          <a:p>
            <a:endParaRPr lang="en-CA" dirty="0">
              <a:cs typeface="Arial" pitchFamily="34" charset="0"/>
            </a:endParaRPr>
          </a:p>
          <a:p>
            <a:endParaRPr lang="en-CA" dirty="0" smtClean="0">
              <a:cs typeface="Arial" pitchFamily="34" charset="0"/>
            </a:endParaRPr>
          </a:p>
        </p:txBody>
      </p:sp>
      <p:cxnSp>
        <p:nvCxnSpPr>
          <p:cNvPr id="5" name="Straight Arrow Connector 4"/>
          <p:cNvCxnSpPr/>
          <p:nvPr/>
        </p:nvCxnSpPr>
        <p:spPr>
          <a:xfrm flipV="1">
            <a:off x="1081958" y="4572000"/>
            <a:ext cx="825910" cy="1238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825158" y="4640826"/>
            <a:ext cx="1484671" cy="87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31402" y="5604387"/>
            <a:ext cx="4454013" cy="923330"/>
          </a:xfrm>
          <a:prstGeom prst="rect">
            <a:avLst/>
          </a:prstGeom>
          <a:noFill/>
        </p:spPr>
        <p:txBody>
          <a:bodyPr wrap="square" rtlCol="0">
            <a:spAutoFit/>
          </a:bodyPr>
          <a:lstStyle/>
          <a:p>
            <a:r>
              <a:rPr lang="en-CA" dirty="0" smtClean="0">
                <a:cs typeface="Arial" pitchFamily="34" charset="0"/>
              </a:rPr>
              <a:t>‘cell1’ is top left cell you want your data to cover and ‘cell2’ is the bottom right cell you want your data to cover</a:t>
            </a:r>
          </a:p>
        </p:txBody>
      </p:sp>
      <p:sp>
        <p:nvSpPr>
          <p:cNvPr id="9" name="TextBox 8"/>
          <p:cNvSpPr txBox="1"/>
          <p:nvPr/>
        </p:nvSpPr>
        <p:spPr>
          <a:xfrm>
            <a:off x="88900" y="5797416"/>
            <a:ext cx="4454013" cy="646331"/>
          </a:xfrm>
          <a:prstGeom prst="rect">
            <a:avLst/>
          </a:prstGeom>
          <a:noFill/>
        </p:spPr>
        <p:txBody>
          <a:bodyPr wrap="square" rtlCol="0">
            <a:spAutoFit/>
          </a:bodyPr>
          <a:lstStyle/>
          <a:p>
            <a:r>
              <a:rPr lang="en-CA" dirty="0" smtClean="0">
                <a:cs typeface="Arial" pitchFamily="34" charset="0"/>
              </a:rPr>
              <a:t>Filename should be in quotation marks</a:t>
            </a:r>
          </a:p>
          <a:p>
            <a:r>
              <a:rPr lang="en-CA" dirty="0" smtClean="0">
                <a:cs typeface="Arial" pitchFamily="34" charset="0"/>
              </a:rPr>
              <a:t>Ex. ‘file1.xlsx’</a:t>
            </a:r>
          </a:p>
        </p:txBody>
      </p:sp>
    </p:spTree>
    <p:extLst>
      <p:ext uri="{BB962C8B-B14F-4D97-AF65-F5344CB8AC3E}">
        <p14:creationId xmlns:p14="http://schemas.microsoft.com/office/powerpoint/2010/main" val="1945813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Example from Lab 09: Writing </a:t>
            </a:r>
            <a:r>
              <a:rPr lang="en-CA" dirty="0" smtClean="0"/>
              <a:t>Tabular Data</a:t>
            </a:r>
            <a:endParaRPr lang="en-CA" dirty="0"/>
          </a:p>
        </p:txBody>
      </p:sp>
      <p:sp>
        <p:nvSpPr>
          <p:cNvPr id="3" name="TextBox 2"/>
          <p:cNvSpPr txBox="1"/>
          <p:nvPr/>
        </p:nvSpPr>
        <p:spPr>
          <a:xfrm>
            <a:off x="344129" y="1160206"/>
            <a:ext cx="11169445" cy="369332"/>
          </a:xfrm>
          <a:prstGeom prst="rect">
            <a:avLst/>
          </a:prstGeom>
          <a:noFill/>
        </p:spPr>
        <p:txBody>
          <a:bodyPr wrap="square" rtlCol="0">
            <a:spAutoFit/>
          </a:bodyPr>
          <a:lstStyle/>
          <a:p>
            <a:r>
              <a:rPr lang="en-CA" dirty="0" smtClean="0">
                <a:latin typeface="Arial" pitchFamily="34" charset="0"/>
                <a:cs typeface="Arial" pitchFamily="34" charset="0"/>
              </a:rPr>
              <a:t>Question: Write a row of text data and beneath it a row of numeric data to Excel in the locations shown.</a:t>
            </a:r>
          </a:p>
        </p:txBody>
      </p:sp>
      <p:pic>
        <p:nvPicPr>
          <p:cNvPr id="4" name="Picture 3"/>
          <p:cNvPicPr>
            <a:picLocks noChangeAspect="1"/>
          </p:cNvPicPr>
          <p:nvPr/>
        </p:nvPicPr>
        <p:blipFill>
          <a:blip r:embed="rId2"/>
          <a:stretch>
            <a:fillRect/>
          </a:stretch>
        </p:blipFill>
        <p:spPr>
          <a:xfrm>
            <a:off x="1272135" y="1529538"/>
            <a:ext cx="9313432" cy="5021085"/>
          </a:xfrm>
          <a:prstGeom prst="rect">
            <a:avLst/>
          </a:prstGeom>
        </p:spPr>
      </p:pic>
    </p:spTree>
    <p:extLst>
      <p:ext uri="{BB962C8B-B14F-4D97-AF65-F5344CB8AC3E}">
        <p14:creationId xmlns:p14="http://schemas.microsoft.com/office/powerpoint/2010/main" val="66633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Example from Lab 09: Tips</a:t>
            </a:r>
            <a:endParaRPr lang="en-CA" dirty="0"/>
          </a:p>
        </p:txBody>
      </p:sp>
      <p:sp>
        <p:nvSpPr>
          <p:cNvPr id="3" name="TextBox 2"/>
          <p:cNvSpPr txBox="1"/>
          <p:nvPr/>
        </p:nvSpPr>
        <p:spPr>
          <a:xfrm>
            <a:off x="500503" y="1219200"/>
            <a:ext cx="11208774" cy="1384995"/>
          </a:xfrm>
          <a:prstGeom prst="rect">
            <a:avLst/>
          </a:prstGeom>
          <a:noFill/>
        </p:spPr>
        <p:txBody>
          <a:bodyPr wrap="square" rtlCol="0">
            <a:spAutoFit/>
          </a:bodyPr>
          <a:lstStyle/>
          <a:p>
            <a:r>
              <a:rPr lang="en-CA" sz="2800" dirty="0" smtClean="0">
                <a:cs typeface="Arial" pitchFamily="34" charset="0"/>
              </a:rPr>
              <a:t>If you want to insert a row of data, make sure your data is a </a:t>
            </a:r>
            <a:r>
              <a:rPr lang="en-CA" sz="2800" b="1" dirty="0" smtClean="0">
                <a:cs typeface="Arial" pitchFamily="34" charset="0"/>
              </a:rPr>
              <a:t>row vector</a:t>
            </a:r>
          </a:p>
          <a:p>
            <a:endParaRPr lang="en-CA" sz="2800" b="1" dirty="0">
              <a:cs typeface="Arial" pitchFamily="34" charset="0"/>
            </a:endParaRPr>
          </a:p>
          <a:p>
            <a:r>
              <a:rPr lang="en-CA" sz="2800" dirty="0" smtClean="0">
                <a:cs typeface="Arial" pitchFamily="34" charset="0"/>
              </a:rPr>
              <a:t>You can write on a file multiple times using </a:t>
            </a:r>
            <a:r>
              <a:rPr lang="en-CA" sz="2800" dirty="0" err="1" smtClean="0">
                <a:cs typeface="Arial" pitchFamily="34" charset="0"/>
              </a:rPr>
              <a:t>xlswrite</a:t>
            </a:r>
            <a:endParaRPr lang="en-CA" sz="2800" dirty="0" smtClean="0">
              <a:cs typeface="Arial" pitchFamily="34" charset="0"/>
            </a:endParaRPr>
          </a:p>
        </p:txBody>
      </p:sp>
    </p:spTree>
    <p:extLst>
      <p:ext uri="{BB962C8B-B14F-4D97-AF65-F5344CB8AC3E}">
        <p14:creationId xmlns:p14="http://schemas.microsoft.com/office/powerpoint/2010/main" val="426440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Example from Lab 09</a:t>
            </a:r>
            <a:endParaRPr lang="en-CA" dirty="0"/>
          </a:p>
        </p:txBody>
      </p:sp>
      <p:pic>
        <p:nvPicPr>
          <p:cNvPr id="3" name="Picture 2"/>
          <p:cNvPicPr>
            <a:picLocks noChangeAspect="1"/>
          </p:cNvPicPr>
          <p:nvPr/>
        </p:nvPicPr>
        <p:blipFill>
          <a:blip r:embed="rId2"/>
          <a:stretch>
            <a:fillRect/>
          </a:stretch>
        </p:blipFill>
        <p:spPr>
          <a:xfrm>
            <a:off x="404044" y="1234717"/>
            <a:ext cx="7372350" cy="1419225"/>
          </a:xfrm>
          <a:prstGeom prst="rect">
            <a:avLst/>
          </a:prstGeom>
        </p:spPr>
      </p:pic>
      <p:pic>
        <p:nvPicPr>
          <p:cNvPr id="4" name="Picture 3"/>
          <p:cNvPicPr>
            <a:picLocks noChangeAspect="1"/>
          </p:cNvPicPr>
          <p:nvPr/>
        </p:nvPicPr>
        <p:blipFill rotWithShape="1">
          <a:blip r:embed="rId3"/>
          <a:srcRect r="43361" b="36062"/>
          <a:stretch/>
        </p:blipFill>
        <p:spPr>
          <a:xfrm>
            <a:off x="4906297" y="2756425"/>
            <a:ext cx="5899355" cy="3590298"/>
          </a:xfrm>
          <a:prstGeom prst="rect">
            <a:avLst/>
          </a:prstGeom>
        </p:spPr>
      </p:pic>
      <p:sp>
        <p:nvSpPr>
          <p:cNvPr id="5" name="TextBox 4"/>
          <p:cNvSpPr txBox="1"/>
          <p:nvPr/>
        </p:nvSpPr>
        <p:spPr>
          <a:xfrm>
            <a:off x="241300" y="3905243"/>
            <a:ext cx="4246614" cy="646331"/>
          </a:xfrm>
          <a:prstGeom prst="rect">
            <a:avLst/>
          </a:prstGeom>
          <a:noFill/>
        </p:spPr>
        <p:txBody>
          <a:bodyPr wrap="square" rtlCol="0">
            <a:spAutoFit/>
          </a:bodyPr>
          <a:lstStyle/>
          <a:p>
            <a:r>
              <a:rPr lang="en-CA" dirty="0" smtClean="0">
                <a:cs typeface="Arial" pitchFamily="34" charset="0"/>
              </a:rPr>
              <a:t>File will appear in the directory you are currently working in</a:t>
            </a:r>
          </a:p>
        </p:txBody>
      </p:sp>
    </p:spTree>
    <p:extLst>
      <p:ext uri="{BB962C8B-B14F-4D97-AF65-F5344CB8AC3E}">
        <p14:creationId xmlns:p14="http://schemas.microsoft.com/office/powerpoint/2010/main" val="515263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MATLAB 2019 Updates</a:t>
            </a:r>
            <a:endParaRPr lang="en-CA" dirty="0"/>
          </a:p>
        </p:txBody>
      </p:sp>
      <p:sp>
        <p:nvSpPr>
          <p:cNvPr id="3" name="TextBox 2"/>
          <p:cNvSpPr txBox="1"/>
          <p:nvPr/>
        </p:nvSpPr>
        <p:spPr>
          <a:xfrm>
            <a:off x="319139" y="1219200"/>
            <a:ext cx="11383911" cy="3108543"/>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cs typeface="Arial" pitchFamily="34" charset="0"/>
              </a:rPr>
              <a:t>MATLAB has new functions to work with Excel files, and others</a:t>
            </a:r>
          </a:p>
          <a:p>
            <a:pPr marL="457200" indent="-457200">
              <a:buFont typeface="Arial" panose="020B0604020202020204" pitchFamily="34" charset="0"/>
              <a:buChar char="•"/>
            </a:pPr>
            <a:endParaRPr lang="en-CA" sz="2800" dirty="0">
              <a:cs typeface="Arial" pitchFamily="34" charset="0"/>
            </a:endParaRPr>
          </a:p>
          <a:p>
            <a:pPr marL="457200" indent="-457200">
              <a:buFont typeface="Arial" panose="020B0604020202020204" pitchFamily="34" charset="0"/>
              <a:buChar char="•"/>
            </a:pPr>
            <a:r>
              <a:rPr lang="en-CA" sz="2800" dirty="0" smtClean="0">
                <a:cs typeface="Arial" pitchFamily="34" charset="0"/>
              </a:rPr>
              <a:t>Some of these functions are:</a:t>
            </a:r>
          </a:p>
          <a:p>
            <a:pPr marL="914400" lvl="1" indent="-457200">
              <a:buFont typeface="Arial" panose="020B0604020202020204" pitchFamily="34" charset="0"/>
              <a:buChar char="•"/>
            </a:pPr>
            <a:r>
              <a:rPr lang="en-CA" sz="2800" dirty="0" err="1" smtClean="0">
                <a:cs typeface="Arial" pitchFamily="34" charset="0"/>
              </a:rPr>
              <a:t>readtable</a:t>
            </a:r>
            <a:endParaRPr lang="en-CA" sz="2800" dirty="0">
              <a:cs typeface="Arial" pitchFamily="34" charset="0"/>
            </a:endParaRPr>
          </a:p>
          <a:p>
            <a:pPr marL="914400" lvl="1" indent="-457200">
              <a:buFont typeface="Arial" panose="020B0604020202020204" pitchFamily="34" charset="0"/>
              <a:buChar char="•"/>
            </a:pPr>
            <a:r>
              <a:rPr lang="en-CA" sz="2800" dirty="0" err="1" smtClean="0">
                <a:cs typeface="Arial" pitchFamily="34" charset="0"/>
              </a:rPr>
              <a:t>readmatrix</a:t>
            </a:r>
            <a:endParaRPr lang="en-CA" sz="2800" dirty="0" smtClean="0">
              <a:cs typeface="Arial" pitchFamily="34" charset="0"/>
            </a:endParaRPr>
          </a:p>
          <a:p>
            <a:pPr marL="914400" lvl="1" indent="-457200">
              <a:buFont typeface="Arial" panose="020B0604020202020204" pitchFamily="34" charset="0"/>
              <a:buChar char="•"/>
            </a:pPr>
            <a:r>
              <a:rPr lang="en-CA" sz="2800" dirty="0" err="1" smtClean="0">
                <a:cs typeface="Arial" pitchFamily="34" charset="0"/>
              </a:rPr>
              <a:t>writetable</a:t>
            </a:r>
            <a:endParaRPr lang="en-CA" sz="2800" dirty="0" smtClean="0">
              <a:cs typeface="Arial" pitchFamily="34" charset="0"/>
            </a:endParaRPr>
          </a:p>
          <a:p>
            <a:pPr marL="914400" lvl="1" indent="-457200">
              <a:buFont typeface="Arial" panose="020B0604020202020204" pitchFamily="34" charset="0"/>
              <a:buChar char="•"/>
            </a:pPr>
            <a:r>
              <a:rPr lang="en-CA" sz="2800" dirty="0" err="1" smtClean="0">
                <a:cs typeface="Arial" pitchFamily="34" charset="0"/>
              </a:rPr>
              <a:t>writematrix</a:t>
            </a:r>
            <a:endParaRPr lang="en-CA" sz="2800" dirty="0" smtClean="0">
              <a:cs typeface="Arial" pitchFamily="34" charset="0"/>
            </a:endParaRPr>
          </a:p>
        </p:txBody>
      </p:sp>
    </p:spTree>
    <p:extLst>
      <p:ext uri="{BB962C8B-B14F-4D97-AF65-F5344CB8AC3E}">
        <p14:creationId xmlns:p14="http://schemas.microsoft.com/office/powerpoint/2010/main" val="754719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File Input &amp; Output (I/O)</a:t>
            </a:r>
            <a:endParaRPr lang="en-US" dirty="0"/>
          </a:p>
        </p:txBody>
      </p:sp>
      <p:sp>
        <p:nvSpPr>
          <p:cNvPr id="3" name="TextBox 2"/>
          <p:cNvSpPr txBox="1"/>
          <p:nvPr/>
        </p:nvSpPr>
        <p:spPr>
          <a:xfrm>
            <a:off x="331692" y="1201271"/>
            <a:ext cx="11365007" cy="3170099"/>
          </a:xfrm>
          <a:prstGeom prst="rect">
            <a:avLst/>
          </a:prstGeom>
          <a:noFill/>
        </p:spPr>
        <p:txBody>
          <a:bodyPr wrap="square" rtlCol="0">
            <a:spAutoFit/>
          </a:bodyPr>
          <a:lstStyle/>
          <a:p>
            <a:pPr marL="285750" indent="-285750">
              <a:buFont typeface="Arial" panose="020B0604020202020204" pitchFamily="34" charset="0"/>
              <a:buChar char="•"/>
            </a:pPr>
            <a:r>
              <a:rPr lang="en-US" sz="2500" dirty="0">
                <a:cs typeface="Arial" pitchFamily="34" charset="0"/>
              </a:rPr>
              <a:t>Lower-level file I/O functions are used to read from, write to, and append to files when load and save cannot be used</a:t>
            </a:r>
          </a:p>
          <a:p>
            <a:pPr marL="285750" indent="-285750">
              <a:buFont typeface="Arial" panose="020B0604020202020204" pitchFamily="34" charset="0"/>
              <a:buChar char="•"/>
            </a:pPr>
            <a:endParaRPr lang="en-US" sz="2500" dirty="0">
              <a:cs typeface="Arial" pitchFamily="34" charset="0"/>
            </a:endParaRPr>
          </a:p>
          <a:p>
            <a:pPr marL="285750" indent="-285750">
              <a:buFont typeface="Arial" panose="020B0604020202020204" pitchFamily="34" charset="0"/>
              <a:buChar char="•"/>
            </a:pPr>
            <a:r>
              <a:rPr lang="en-US" sz="2500" dirty="0">
                <a:cs typeface="Arial" pitchFamily="34" charset="0"/>
              </a:rPr>
              <a:t>MATLAB has functions to read from and write to many different file types, for example, spreadsheets</a:t>
            </a:r>
          </a:p>
          <a:p>
            <a:pPr marL="285750" indent="-285750">
              <a:buFont typeface="Arial" panose="020B0604020202020204" pitchFamily="34" charset="0"/>
              <a:buChar char="•"/>
            </a:pPr>
            <a:endParaRPr lang="en-US" sz="2500" dirty="0">
              <a:cs typeface="Arial" pitchFamily="34" charset="0"/>
            </a:endParaRPr>
          </a:p>
          <a:p>
            <a:pPr marL="285750" indent="-285750">
              <a:buFont typeface="Arial" panose="020B0604020202020204" pitchFamily="34" charset="0"/>
              <a:buChar char="•"/>
            </a:pPr>
            <a:r>
              <a:rPr lang="en-US" sz="2500" dirty="0">
                <a:cs typeface="Arial" pitchFamily="34" charset="0"/>
              </a:rPr>
              <a:t>MATLAB has a special binary file type that can be used to store variables and their contents in MAT-files</a:t>
            </a:r>
          </a:p>
        </p:txBody>
      </p:sp>
    </p:spTree>
    <p:extLst>
      <p:ext uri="{BB962C8B-B14F-4D97-AF65-F5344CB8AC3E}">
        <p14:creationId xmlns:p14="http://schemas.microsoft.com/office/powerpoint/2010/main" val="3566190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Using MAT-files for </a:t>
            </a:r>
            <a:r>
              <a:rPr lang="en-US" dirty="0" smtClean="0"/>
              <a:t>Variables</a:t>
            </a:r>
            <a:endParaRPr lang="en-US" dirty="0"/>
          </a:p>
        </p:txBody>
      </p:sp>
      <p:sp>
        <p:nvSpPr>
          <p:cNvPr id="4" name="TextBox 3"/>
          <p:cNvSpPr txBox="1"/>
          <p:nvPr/>
        </p:nvSpPr>
        <p:spPr>
          <a:xfrm>
            <a:off x="331693" y="1201271"/>
            <a:ext cx="11071412" cy="4708981"/>
          </a:xfrm>
          <a:prstGeom prst="rect">
            <a:avLst/>
          </a:prstGeom>
          <a:noFill/>
        </p:spPr>
        <p:txBody>
          <a:bodyPr wrap="square" rtlCol="0">
            <a:spAutoFit/>
          </a:bodyPr>
          <a:lstStyle/>
          <a:p>
            <a:pPr marL="342900" indent="-342900">
              <a:buFont typeface="Arial" panose="020B0604020202020204" pitchFamily="34" charset="0"/>
              <a:buChar char="•"/>
            </a:pPr>
            <a:r>
              <a:rPr lang="en-US" altLang="en-US" sz="2500" dirty="0">
                <a:ea typeface="ＭＳ Ｐゴシック" panose="020B0600070205080204" pitchFamily="34" charset="-128"/>
              </a:rPr>
              <a:t>MATLAB has functions that allow reading and saving variables from files  </a:t>
            </a:r>
          </a:p>
          <a:p>
            <a:pPr marL="342900" indent="-342900">
              <a:buFont typeface="Arial" panose="020B0604020202020204" pitchFamily="34" charset="0"/>
              <a:buChar char="•"/>
            </a:pPr>
            <a:r>
              <a:rPr lang="en-US" altLang="en-US" sz="2500" dirty="0">
                <a:ea typeface="ＭＳ Ｐゴシック" panose="020B0600070205080204" pitchFamily="34" charset="-128"/>
              </a:rPr>
              <a:t>These files are called MAT-files (because the extension on the file name is .mat)</a:t>
            </a:r>
          </a:p>
          <a:p>
            <a:pPr marL="342900" indent="-342900">
              <a:buFont typeface="Arial" panose="020B0604020202020204" pitchFamily="34" charset="0"/>
              <a:buChar char="•"/>
            </a:pPr>
            <a:r>
              <a:rPr lang="en-US" altLang="en-US" sz="2500" dirty="0">
                <a:ea typeface="ＭＳ Ｐゴシック" panose="020B0600070205080204" pitchFamily="34" charset="-128"/>
              </a:rPr>
              <a:t>Variables can be written to MAT-files, appended to them, and read from them</a:t>
            </a:r>
          </a:p>
          <a:p>
            <a:pPr marL="342900" indent="-342900">
              <a:buFont typeface="Arial" panose="020B0604020202020204" pitchFamily="34" charset="0"/>
              <a:buChar char="•"/>
            </a:pPr>
            <a:r>
              <a:rPr lang="en-US" altLang="en-US" sz="2500" dirty="0">
                <a:ea typeface="ＭＳ Ｐゴシック" panose="020B0600070205080204" pitchFamily="34" charset="-128"/>
              </a:rPr>
              <a:t>Rather than just storing data, MAT-files store variable names and their values</a:t>
            </a:r>
          </a:p>
          <a:p>
            <a:pPr marL="342900" indent="-342900">
              <a:buFont typeface="Arial" panose="020B0604020202020204" pitchFamily="34" charset="0"/>
              <a:buChar char="•"/>
            </a:pPr>
            <a:r>
              <a:rPr lang="en-US" altLang="en-US" sz="2500" dirty="0">
                <a:ea typeface="ＭＳ Ｐゴシック" panose="020B0600070205080204" pitchFamily="34" charset="-128"/>
              </a:rPr>
              <a:t>To save all workspace variables in a file, the command is:</a:t>
            </a:r>
          </a:p>
          <a:p>
            <a:pPr lvl="2"/>
            <a:r>
              <a:rPr lang="en-US" altLang="en-US" sz="2500" i="1" dirty="0">
                <a:solidFill>
                  <a:srgbClr val="FF0000"/>
                </a:solidFill>
                <a:ea typeface="ＭＳ Ｐゴシック" panose="020B0600070205080204" pitchFamily="34" charset="-128"/>
              </a:rPr>
              <a:t>save filename</a:t>
            </a:r>
          </a:p>
          <a:p>
            <a:pPr marL="342900" indent="-342900">
              <a:buFont typeface="Arial" panose="020B0604020202020204" pitchFamily="34" charset="0"/>
              <a:buChar char="•"/>
            </a:pPr>
            <a:r>
              <a:rPr lang="en-US" altLang="en-US" sz="2500" dirty="0">
                <a:ea typeface="ＭＳ Ｐゴシック" panose="020B0600070205080204" pitchFamily="34" charset="-128"/>
              </a:rPr>
              <a:t>To save just one variable to a file, the format is:</a:t>
            </a:r>
          </a:p>
          <a:p>
            <a:pPr lvl="2"/>
            <a:r>
              <a:rPr lang="en-US" altLang="en-US" sz="2500" i="1" dirty="0">
                <a:solidFill>
                  <a:srgbClr val="FF0000"/>
                </a:solidFill>
                <a:ea typeface="ＭＳ Ｐゴシック" panose="020B0600070205080204" pitchFamily="34" charset="-128"/>
              </a:rPr>
              <a:t>save filename </a:t>
            </a:r>
            <a:r>
              <a:rPr lang="en-US" altLang="en-US" sz="2500" i="1" dirty="0" err="1">
                <a:solidFill>
                  <a:srgbClr val="FF0000"/>
                </a:solidFill>
                <a:ea typeface="ＭＳ Ｐゴシック" panose="020B0600070205080204" pitchFamily="34" charset="-128"/>
              </a:rPr>
              <a:t>variablename</a:t>
            </a:r>
            <a:endParaRPr lang="en-US" altLang="en-US" sz="2500" i="1" dirty="0">
              <a:solidFill>
                <a:srgbClr val="FF0000"/>
              </a:solidFill>
              <a:ea typeface="ＭＳ Ｐゴシック" panose="020B0600070205080204" pitchFamily="34" charset="-128"/>
            </a:endParaRPr>
          </a:p>
          <a:p>
            <a:pPr marL="342900" indent="-342900">
              <a:buFont typeface="Arial" panose="020B0604020202020204" pitchFamily="34" charset="0"/>
              <a:buChar char="•"/>
            </a:pPr>
            <a:r>
              <a:rPr lang="en-US" altLang="en-US" sz="2500" dirty="0">
                <a:ea typeface="ＭＳ Ｐゴシック" panose="020B0600070205080204" pitchFamily="34" charset="-128"/>
              </a:rPr>
              <a:t>To append:</a:t>
            </a:r>
          </a:p>
          <a:p>
            <a:pPr lvl="2"/>
            <a:r>
              <a:rPr lang="en-US" altLang="en-US" sz="2500" i="1" dirty="0">
                <a:solidFill>
                  <a:srgbClr val="FF0000"/>
                </a:solidFill>
                <a:ea typeface="ＭＳ Ｐゴシック" panose="020B0600070205080204" pitchFamily="34" charset="-128"/>
              </a:rPr>
              <a:t>save -append filename </a:t>
            </a:r>
            <a:r>
              <a:rPr lang="en-US" altLang="en-US" sz="2500" i="1" dirty="0" err="1">
                <a:solidFill>
                  <a:srgbClr val="FF0000"/>
                </a:solidFill>
                <a:ea typeface="ＭＳ Ｐゴシック" panose="020B0600070205080204" pitchFamily="34" charset="-128"/>
              </a:rPr>
              <a:t>variablename</a:t>
            </a:r>
            <a:endParaRPr lang="en-US" altLang="en-US" sz="2500" i="1" dirty="0">
              <a:solidFill>
                <a:srgbClr val="FF0000"/>
              </a:solidFill>
              <a:ea typeface="ＭＳ Ｐゴシック" panose="020B0600070205080204" pitchFamily="34" charset="-128"/>
            </a:endParaRPr>
          </a:p>
          <a:p>
            <a:pPr marL="342900" indent="-342900">
              <a:buFont typeface="Arial" panose="020B0604020202020204" pitchFamily="34" charset="0"/>
              <a:buChar char="•"/>
            </a:pPr>
            <a:r>
              <a:rPr lang="en-US" altLang="en-US" sz="2500" dirty="0">
                <a:ea typeface="ＭＳ Ｐゴシック" panose="020B0600070205080204" pitchFamily="34" charset="-128"/>
              </a:rPr>
              <a:t>To read variables from a MAT-file into the base workspace:</a:t>
            </a:r>
          </a:p>
          <a:p>
            <a:pPr lvl="2"/>
            <a:r>
              <a:rPr lang="en-US" altLang="en-US" sz="2500" i="1" dirty="0">
                <a:solidFill>
                  <a:srgbClr val="FF0000"/>
                </a:solidFill>
                <a:ea typeface="ＭＳ Ｐゴシック" panose="020B0600070205080204" pitchFamily="34" charset="-128"/>
              </a:rPr>
              <a:t>load filename variable list </a:t>
            </a:r>
          </a:p>
        </p:txBody>
      </p:sp>
    </p:spTree>
    <p:extLst>
      <p:ext uri="{BB962C8B-B14F-4D97-AF65-F5344CB8AC3E}">
        <p14:creationId xmlns:p14="http://schemas.microsoft.com/office/powerpoint/2010/main" val="3729741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Live Demo: File Save</a:t>
            </a:r>
            <a:endParaRPr lang="en-US" dirty="0"/>
          </a:p>
        </p:txBody>
      </p:sp>
      <p:pic>
        <p:nvPicPr>
          <p:cNvPr id="3" name="Picture 2"/>
          <p:cNvPicPr>
            <a:picLocks noChangeAspect="1"/>
          </p:cNvPicPr>
          <p:nvPr/>
        </p:nvPicPr>
        <p:blipFill>
          <a:blip r:embed="rId2"/>
          <a:stretch>
            <a:fillRect/>
          </a:stretch>
        </p:blipFill>
        <p:spPr>
          <a:xfrm>
            <a:off x="314325" y="1000126"/>
            <a:ext cx="4661041" cy="5429250"/>
          </a:xfrm>
          <a:prstGeom prst="rect">
            <a:avLst/>
          </a:prstGeom>
        </p:spPr>
      </p:pic>
    </p:spTree>
    <p:extLst>
      <p:ext uri="{BB962C8B-B14F-4D97-AF65-F5344CB8AC3E}">
        <p14:creationId xmlns:p14="http://schemas.microsoft.com/office/powerpoint/2010/main" val="316568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a:t>Importing Data from a .txt File</a:t>
            </a:r>
          </a:p>
        </p:txBody>
      </p:sp>
      <p:sp>
        <p:nvSpPr>
          <p:cNvPr id="3" name="TextBox 2"/>
          <p:cNvSpPr txBox="1"/>
          <p:nvPr/>
        </p:nvSpPr>
        <p:spPr>
          <a:xfrm>
            <a:off x="370354" y="1229846"/>
            <a:ext cx="11288246" cy="3554819"/>
          </a:xfrm>
          <a:prstGeom prst="rect">
            <a:avLst/>
          </a:prstGeom>
          <a:noFill/>
        </p:spPr>
        <p:txBody>
          <a:bodyPr wrap="square" rtlCol="0">
            <a:spAutoFit/>
          </a:bodyPr>
          <a:lstStyle/>
          <a:p>
            <a:pPr marL="285750" indent="-285750">
              <a:buFont typeface="Arial" panose="020B0604020202020204" pitchFamily="34" charset="0"/>
              <a:buChar char="•"/>
            </a:pPr>
            <a:r>
              <a:rPr lang="en-CA" sz="2500" dirty="0">
                <a:cs typeface="Arial" pitchFamily="34" charset="0"/>
              </a:rPr>
              <a:t>The text file must be saved in the current folder that you are working in on MATLAB</a:t>
            </a:r>
          </a:p>
          <a:p>
            <a:pPr marL="285750" indent="-285750">
              <a:buFont typeface="Arial" panose="020B0604020202020204" pitchFamily="34" charset="0"/>
              <a:buChar char="•"/>
            </a:pPr>
            <a:endParaRPr lang="en-CA" sz="2500" dirty="0">
              <a:cs typeface="Arial" pitchFamily="34" charset="0"/>
            </a:endParaRPr>
          </a:p>
          <a:p>
            <a:pPr marL="285750" indent="-285750">
              <a:buFont typeface="Arial" panose="020B0604020202020204" pitchFamily="34" charset="0"/>
              <a:buChar char="•"/>
            </a:pPr>
            <a:r>
              <a:rPr lang="en-CA" sz="2500" dirty="0">
                <a:cs typeface="Arial" pitchFamily="34" charset="0"/>
              </a:rPr>
              <a:t>Delimiter: sequence of one or more characters used to specify boundaries between separate regions</a:t>
            </a:r>
          </a:p>
          <a:p>
            <a:pPr marL="285750" indent="-285750">
              <a:buFont typeface="Arial" panose="020B0604020202020204" pitchFamily="34" charset="0"/>
              <a:buChar char="•"/>
            </a:pPr>
            <a:endParaRPr lang="en-CA" sz="2500" dirty="0">
              <a:cs typeface="Arial" pitchFamily="34" charset="0"/>
            </a:endParaRPr>
          </a:p>
          <a:p>
            <a:pPr marL="342900" indent="-342900">
              <a:buFont typeface="Arial" panose="020B0604020202020204" pitchFamily="34" charset="0"/>
              <a:buChar char="•"/>
            </a:pPr>
            <a:r>
              <a:rPr lang="en-CA" sz="2500" dirty="0" smtClean="0">
                <a:cs typeface="Arial" pitchFamily="34" charset="0"/>
              </a:rPr>
              <a:t>Three importing scenarios:</a:t>
            </a:r>
            <a:endParaRPr lang="en-CA" sz="2500" dirty="0">
              <a:cs typeface="Arial" pitchFamily="34" charset="0"/>
            </a:endParaRPr>
          </a:p>
          <a:p>
            <a:pPr marL="800100" lvl="1" indent="-342900">
              <a:buFont typeface="+mj-lt"/>
              <a:buAutoNum type="arabicPeriod"/>
            </a:pPr>
            <a:r>
              <a:rPr lang="en-CA" sz="2500" dirty="0">
                <a:cs typeface="Arial" pitchFamily="34" charset="0"/>
              </a:rPr>
              <a:t>Importing </a:t>
            </a:r>
            <a:r>
              <a:rPr lang="en-CA" sz="2500" dirty="0" smtClean="0">
                <a:cs typeface="Arial" pitchFamily="34" charset="0"/>
              </a:rPr>
              <a:t>numeric data</a:t>
            </a:r>
            <a:endParaRPr lang="en-CA" sz="2500" dirty="0">
              <a:cs typeface="Arial" pitchFamily="34" charset="0"/>
            </a:endParaRPr>
          </a:p>
          <a:p>
            <a:pPr marL="800100" lvl="1" indent="-342900">
              <a:buFont typeface="+mj-lt"/>
              <a:buAutoNum type="arabicPeriod"/>
            </a:pPr>
            <a:r>
              <a:rPr lang="en-CA" sz="2500" dirty="0">
                <a:cs typeface="Arial" pitchFamily="34" charset="0"/>
              </a:rPr>
              <a:t>Importing </a:t>
            </a:r>
            <a:r>
              <a:rPr lang="en-CA" sz="2500" dirty="0" smtClean="0">
                <a:cs typeface="Arial" pitchFamily="34" charset="0"/>
              </a:rPr>
              <a:t>character (string) data</a:t>
            </a:r>
            <a:endParaRPr lang="en-CA" sz="2500" dirty="0">
              <a:cs typeface="Arial" pitchFamily="34" charset="0"/>
            </a:endParaRPr>
          </a:p>
          <a:p>
            <a:pPr marL="800100" lvl="1" indent="-342900">
              <a:buFont typeface="+mj-lt"/>
              <a:buAutoNum type="arabicPeriod"/>
            </a:pPr>
            <a:r>
              <a:rPr lang="en-CA" sz="2500" dirty="0">
                <a:cs typeface="Arial" pitchFamily="34" charset="0"/>
              </a:rPr>
              <a:t>Importing </a:t>
            </a:r>
            <a:r>
              <a:rPr lang="en-CA" sz="2500" dirty="0" smtClean="0">
                <a:cs typeface="Arial" pitchFamily="34" charset="0"/>
              </a:rPr>
              <a:t>numeric </a:t>
            </a:r>
            <a:r>
              <a:rPr lang="en-CA" sz="2500" dirty="0">
                <a:cs typeface="Arial" pitchFamily="34" charset="0"/>
              </a:rPr>
              <a:t>and </a:t>
            </a:r>
            <a:r>
              <a:rPr lang="en-CA" sz="2500" dirty="0" smtClean="0">
                <a:cs typeface="Arial" pitchFamily="34" charset="0"/>
              </a:rPr>
              <a:t>character data</a:t>
            </a:r>
            <a:endParaRPr lang="en-CA" sz="2500" dirty="0">
              <a:cs typeface="Arial" pitchFamily="34" charset="0"/>
            </a:endParaRPr>
          </a:p>
        </p:txBody>
      </p:sp>
    </p:spTree>
    <p:extLst>
      <p:ext uri="{BB962C8B-B14F-4D97-AF65-F5344CB8AC3E}">
        <p14:creationId xmlns:p14="http://schemas.microsoft.com/office/powerpoint/2010/main" val="986966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Print </a:t>
            </a:r>
            <a:r>
              <a:rPr lang="en-CA" dirty="0"/>
              <a:t>F</a:t>
            </a:r>
            <a:r>
              <a:rPr lang="en-CA" dirty="0" smtClean="0"/>
              <a:t>ormatting Operators</a:t>
            </a:r>
            <a:endParaRPr lang="en-CA" dirty="0"/>
          </a:p>
        </p:txBody>
      </p:sp>
      <p:sp>
        <p:nvSpPr>
          <p:cNvPr id="3" name="Rectangle 2"/>
          <p:cNvSpPr/>
          <p:nvPr/>
        </p:nvSpPr>
        <p:spPr>
          <a:xfrm>
            <a:off x="327741" y="1094119"/>
            <a:ext cx="11163219" cy="5016758"/>
          </a:xfrm>
          <a:prstGeom prst="rect">
            <a:avLst/>
          </a:prstGeom>
        </p:spPr>
        <p:txBody>
          <a:bodyPr wrap="square">
            <a:spAutoFit/>
          </a:bodyPr>
          <a:lstStyle/>
          <a:p>
            <a:pPr marL="285750" indent="-285750">
              <a:buFont typeface="Arial" panose="020B0604020202020204" pitchFamily="34" charset="0"/>
              <a:buChar char="•"/>
            </a:pPr>
            <a:r>
              <a:rPr lang="en-CA" sz="2000" dirty="0">
                <a:cs typeface="Arial" pitchFamily="34" charset="0"/>
              </a:rPr>
              <a:t>The print formatting operators specify in what layout and what data type </a:t>
            </a:r>
            <a:r>
              <a:rPr lang="en-CA" sz="2000" dirty="0" smtClean="0">
                <a:cs typeface="Arial" pitchFamily="34" charset="0"/>
              </a:rPr>
              <a:t>a column of data will be imported/exported as – for multiple columns of data, use multiple print format operators</a:t>
            </a:r>
            <a:endParaRPr lang="en-CA" sz="2000" dirty="0">
              <a:cs typeface="Arial" pitchFamily="34" charset="0"/>
            </a:endParaRPr>
          </a:p>
          <a:p>
            <a:pPr marL="285750" indent="-285750">
              <a:buFont typeface="Arial" panose="020B0604020202020204" pitchFamily="34" charset="0"/>
              <a:buChar char="•"/>
            </a:pPr>
            <a:endParaRPr lang="en-CA" sz="2000" b="1" dirty="0">
              <a:cs typeface="Arial" pitchFamily="34" charset="0"/>
            </a:endParaRPr>
          </a:p>
          <a:p>
            <a:pPr marL="285750" indent="-285750">
              <a:buFont typeface="Arial" panose="020B0604020202020204" pitchFamily="34" charset="0"/>
              <a:buChar char="•"/>
            </a:pPr>
            <a:r>
              <a:rPr lang="en-CA" sz="2000" b="1" dirty="0" smtClean="0">
                <a:cs typeface="Arial" pitchFamily="34" charset="0"/>
              </a:rPr>
              <a:t>Common </a:t>
            </a:r>
            <a:r>
              <a:rPr lang="en-CA" sz="2000" b="1" dirty="0">
                <a:cs typeface="Arial" pitchFamily="34" charset="0"/>
              </a:rPr>
              <a:t>Print Formatting Operators:</a:t>
            </a:r>
          </a:p>
          <a:p>
            <a:pPr marL="285750" indent="-285750">
              <a:buFont typeface="Arial" panose="020B0604020202020204" pitchFamily="34" charset="0"/>
              <a:buChar char="•"/>
            </a:pPr>
            <a:endParaRPr lang="en-CA" sz="2000" dirty="0">
              <a:cs typeface="Arial" pitchFamily="34" charset="0"/>
            </a:endParaRPr>
          </a:p>
          <a:p>
            <a:pPr marL="742950" lvl="1" indent="-285750">
              <a:buFont typeface="Arial" panose="020B0604020202020204" pitchFamily="34" charset="0"/>
              <a:buChar char="•"/>
            </a:pPr>
            <a:r>
              <a:rPr lang="en-CA" sz="2000" dirty="0">
                <a:cs typeface="Arial" pitchFamily="34" charset="0"/>
              </a:rPr>
              <a:t>%d –For integer numbers</a:t>
            </a:r>
          </a:p>
          <a:p>
            <a:pPr marL="742950" lvl="1" indent="-285750">
              <a:buFont typeface="Arial" panose="020B0604020202020204" pitchFamily="34" charset="0"/>
              <a:buChar char="•"/>
            </a:pPr>
            <a:r>
              <a:rPr lang="en-CA" sz="2000" dirty="0">
                <a:cs typeface="Arial" pitchFamily="34" charset="0"/>
              </a:rPr>
              <a:t>%f –For floating point (decimal) numbers</a:t>
            </a:r>
          </a:p>
          <a:p>
            <a:pPr marL="742950" lvl="1" indent="-285750">
              <a:buFont typeface="Arial" panose="020B0604020202020204" pitchFamily="34" charset="0"/>
              <a:buChar char="•"/>
            </a:pPr>
            <a:r>
              <a:rPr lang="en-CA" sz="2000" dirty="0">
                <a:cs typeface="Arial" pitchFamily="34" charset="0"/>
              </a:rPr>
              <a:t>%s –For entire character vectors or strings</a:t>
            </a:r>
          </a:p>
          <a:p>
            <a:pPr marL="285750" indent="-285750">
              <a:buFont typeface="Arial" panose="020B0604020202020204" pitchFamily="34" charset="0"/>
              <a:buChar char="•"/>
            </a:pPr>
            <a:endParaRPr lang="en-CA" sz="2000" dirty="0">
              <a:cs typeface="Arial" pitchFamily="34" charset="0"/>
            </a:endParaRPr>
          </a:p>
          <a:p>
            <a:pPr marL="285750" indent="-285750">
              <a:buFont typeface="Arial" panose="020B0604020202020204" pitchFamily="34" charset="0"/>
              <a:buChar char="•"/>
            </a:pPr>
            <a:r>
              <a:rPr lang="en-CA" sz="2000" dirty="0">
                <a:cs typeface="Arial" pitchFamily="34" charset="0"/>
              </a:rPr>
              <a:t>Note that you can only use </a:t>
            </a:r>
            <a:r>
              <a:rPr lang="en-CA" sz="2000" b="1" u="sng" dirty="0">
                <a:cs typeface="Arial" pitchFamily="34" charset="0"/>
              </a:rPr>
              <a:t>1 operator per column </a:t>
            </a:r>
            <a:r>
              <a:rPr lang="en-CA" sz="2000" dirty="0">
                <a:cs typeface="Arial" pitchFamily="34" charset="0"/>
              </a:rPr>
              <a:t>(you cannot specify ‘%s’ for the first value in a column and ‘%f’ for all other </a:t>
            </a:r>
            <a:r>
              <a:rPr lang="en-CA" sz="2000" dirty="0" smtClean="0">
                <a:cs typeface="Arial" pitchFamily="34" charset="0"/>
              </a:rPr>
              <a:t>values</a:t>
            </a:r>
          </a:p>
          <a:p>
            <a:pPr marL="285750" indent="-285750">
              <a:buFont typeface="Arial" panose="020B0604020202020204" pitchFamily="34" charset="0"/>
              <a:buChar char="•"/>
            </a:pPr>
            <a:endParaRPr lang="en-CA" sz="2000" dirty="0" smtClean="0">
              <a:cs typeface="Arial" pitchFamily="34" charset="0"/>
            </a:endParaRPr>
          </a:p>
          <a:p>
            <a:pPr marL="285750" indent="-285750">
              <a:buFont typeface="Arial" panose="020B0604020202020204" pitchFamily="34" charset="0"/>
              <a:buChar char="•"/>
            </a:pPr>
            <a:r>
              <a:rPr lang="en-CA" sz="2000" b="1" dirty="0" smtClean="0">
                <a:cs typeface="Arial" pitchFamily="34" charset="0"/>
              </a:rPr>
              <a:t>Example:</a:t>
            </a:r>
            <a:r>
              <a:rPr lang="en-CA" sz="2000" dirty="0" smtClean="0">
                <a:cs typeface="Arial" pitchFamily="34" charset="0"/>
              </a:rPr>
              <a:t> If you wanted your first column of data to be integer data, the second column to be stored as character data and the third to be floating point numbers, the correct format string would be:</a:t>
            </a:r>
          </a:p>
          <a:p>
            <a:pPr marL="285750" indent="-285750">
              <a:buFont typeface="Arial" panose="020B0604020202020204" pitchFamily="34" charset="0"/>
              <a:buChar char="•"/>
            </a:pPr>
            <a:endParaRPr lang="en-CA" sz="2000" dirty="0">
              <a:cs typeface="Arial" pitchFamily="34" charset="0"/>
            </a:endParaRPr>
          </a:p>
          <a:p>
            <a:pPr marL="285750" indent="-285750">
              <a:buFont typeface="Arial" panose="020B0604020202020204" pitchFamily="34" charset="0"/>
              <a:buChar char="•"/>
            </a:pPr>
            <a:r>
              <a:rPr lang="en-CA" sz="2000" dirty="0" smtClean="0">
                <a:cs typeface="Arial" pitchFamily="34" charset="0"/>
              </a:rPr>
              <a:t>‘%d %s %f’</a:t>
            </a:r>
            <a:endParaRPr lang="en-CA" sz="2000" dirty="0">
              <a:cs typeface="Arial" pitchFamily="34" charset="0"/>
            </a:endParaRPr>
          </a:p>
        </p:txBody>
      </p:sp>
    </p:spTree>
    <p:extLst>
      <p:ext uri="{BB962C8B-B14F-4D97-AF65-F5344CB8AC3E}">
        <p14:creationId xmlns:p14="http://schemas.microsoft.com/office/powerpoint/2010/main" val="1187094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0000"/>
                </a:solidFill>
              </a:rPr>
              <a:t>Revisit:</a:t>
            </a:r>
            <a:r>
              <a:rPr lang="en-US" dirty="0" smtClean="0">
                <a:solidFill>
                  <a:srgbClr val="FFFF00"/>
                </a:solidFill>
              </a:rPr>
              <a:t> </a:t>
            </a:r>
            <a:r>
              <a:rPr lang="en-US" dirty="0" smtClean="0"/>
              <a:t>Print Formatting</a:t>
            </a:r>
            <a:endParaRPr lang="en-US" dirty="0"/>
          </a:p>
        </p:txBody>
      </p:sp>
      <p:pic>
        <p:nvPicPr>
          <p:cNvPr id="3" name="Picture 2"/>
          <p:cNvPicPr>
            <a:picLocks noChangeAspect="1"/>
          </p:cNvPicPr>
          <p:nvPr/>
        </p:nvPicPr>
        <p:blipFill rotWithShape="1">
          <a:blip r:embed="rId2"/>
          <a:srcRect r="39211" b="2430"/>
          <a:stretch/>
        </p:blipFill>
        <p:spPr>
          <a:xfrm>
            <a:off x="241300" y="1048983"/>
            <a:ext cx="10998200" cy="5148099"/>
          </a:xfrm>
          <a:prstGeom prst="rect">
            <a:avLst/>
          </a:prstGeom>
        </p:spPr>
      </p:pic>
      <p:pic>
        <p:nvPicPr>
          <p:cNvPr id="4" name="Picture 3"/>
          <p:cNvPicPr>
            <a:picLocks noChangeAspect="1"/>
          </p:cNvPicPr>
          <p:nvPr/>
        </p:nvPicPr>
        <p:blipFill rotWithShape="1">
          <a:blip r:embed="rId2"/>
          <a:srcRect l="83500" b="43260"/>
          <a:stretch/>
        </p:blipFill>
        <p:spPr>
          <a:xfrm>
            <a:off x="8500533" y="1117381"/>
            <a:ext cx="3364766" cy="3374385"/>
          </a:xfrm>
          <a:prstGeom prst="rect">
            <a:avLst/>
          </a:prstGeom>
        </p:spPr>
      </p:pic>
    </p:spTree>
    <p:extLst>
      <p:ext uri="{BB962C8B-B14F-4D97-AF65-F5344CB8AC3E}">
        <p14:creationId xmlns:p14="http://schemas.microsoft.com/office/powerpoint/2010/main" val="265506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9760</TotalTime>
  <Words>1504</Words>
  <Application>Microsoft Office PowerPoint</Application>
  <PresentationFormat>Widescreen</PresentationFormat>
  <Paragraphs>215</Paragraphs>
  <Slides>39</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ＭＳ Ｐゴシック</vt:lpstr>
      <vt:lpstr>System Font Regular</vt:lpstr>
      <vt:lpstr>Arial</vt:lpstr>
      <vt:lpstr>Calibri</vt:lpstr>
      <vt:lpstr>Georgia</vt:lpstr>
      <vt:lpstr>Impact</vt:lpstr>
      <vt:lpstr>Wingdings</vt:lpstr>
      <vt:lpstr>Uwaterloo_Theme</vt:lpstr>
      <vt:lpstr>Uwaterloo</vt:lpstr>
      <vt:lpstr>File Input and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337</cp:revision>
  <dcterms:created xsi:type="dcterms:W3CDTF">2018-10-10T19:11:49Z</dcterms:created>
  <dcterms:modified xsi:type="dcterms:W3CDTF">2019-07-09T18:17:06Z</dcterms:modified>
</cp:coreProperties>
</file>