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20"/>
  </p:notesMasterIdLst>
  <p:sldIdLst>
    <p:sldId id="256" r:id="rId3"/>
    <p:sldId id="337" r:id="rId4"/>
    <p:sldId id="338" r:id="rId5"/>
    <p:sldId id="339" r:id="rId6"/>
    <p:sldId id="340" r:id="rId7"/>
    <p:sldId id="341" r:id="rId8"/>
    <p:sldId id="342" r:id="rId9"/>
    <p:sldId id="343" r:id="rId10"/>
    <p:sldId id="344" r:id="rId11"/>
    <p:sldId id="345" r:id="rId12"/>
    <p:sldId id="346" r:id="rId13"/>
    <p:sldId id="349" r:id="rId14"/>
    <p:sldId id="348" r:id="rId15"/>
    <p:sldId id="347" r:id="rId16"/>
    <p:sldId id="350" r:id="rId17"/>
    <p:sldId id="352" r:id="rId18"/>
    <p:sldId id="35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81997" autoAdjust="0"/>
  </p:normalViewPr>
  <p:slideViewPr>
    <p:cSldViewPr snapToGrid="0">
      <p:cViewPr>
        <p:scale>
          <a:sx n="100" d="100"/>
          <a:sy n="100" d="100"/>
        </p:scale>
        <p:origin x="2624" y="1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428F3-B408-4C73-B6CB-14C24F24D2AD}" type="datetimeFigureOut">
              <a:rPr lang="en-US" smtClean="0"/>
              <a:t>6/17/2019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68CA3-21CE-4263-9096-DD522C338350}" type="slidenum">
              <a:rPr lang="en-US" smtClean="0"/>
              <a:t>‹#›</a:t>
            </a:fld>
            <a:endParaRPr lang="en-US"/>
          </a:p>
        </p:txBody>
      </p:sp>
    </p:spTree>
    <p:extLst>
      <p:ext uri="{BB962C8B-B14F-4D97-AF65-F5344CB8AC3E}">
        <p14:creationId xmlns:p14="http://schemas.microsoft.com/office/powerpoint/2010/main" val="363044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_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3" y="5316469"/>
            <a:ext cx="5054388" cy="1541531"/>
          </a:xfrm>
          <a:prstGeom prst="rect">
            <a:avLst/>
          </a:prstGeom>
        </p:spPr>
      </p:pic>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ubtitle 2"/>
          <p:cNvSpPr>
            <a:spLocks noGrp="1"/>
          </p:cNvSpPr>
          <p:nvPr>
            <p:ph type="subTitle" idx="1"/>
          </p:nvPr>
        </p:nvSpPr>
        <p:spPr>
          <a:xfrm>
            <a:off x="452740" y="4190621"/>
            <a:ext cx="5486243" cy="666549"/>
          </a:xfrm>
          <a:prstGeom prst="rect">
            <a:avLst/>
          </a:prstGeo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644417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uble Lines">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845CD23B-59A6-4249-B3A2-9419436DCB41}"/>
              </a:ext>
            </a:extLst>
          </p:cNvPr>
          <p:cNvSpPr>
            <a:spLocks noGrp="1"/>
          </p:cNvSpPr>
          <p:nvPr>
            <p:ph type="body" sz="quarter" idx="10"/>
          </p:nvPr>
        </p:nvSpPr>
        <p:spPr>
          <a:xfrm>
            <a:off x="241300" y="6646"/>
            <a:ext cx="11727180" cy="684233"/>
          </a:xfrm>
          <a:prstGeom prst="rect">
            <a:avLst/>
          </a:prstGeom>
        </p:spPr>
        <p:txBody>
          <a:bodyPr anchor="ctr"/>
          <a:lstStyle>
            <a:lvl1pPr marL="0" indent="0">
              <a:buNone/>
              <a:defRPr sz="2400" b="1">
                <a:solidFill>
                  <a:schemeClr val="bg1"/>
                </a:solidFill>
                <a:latin typeface="+mn-lt"/>
              </a:defRPr>
            </a:lvl1pPr>
          </a:lstStyle>
          <a:p>
            <a:pPr lvl="0"/>
            <a:r>
              <a:rPr lang="en-US" noProof="0" dirty="0" smtClean="0"/>
              <a:t>Edit Master text styles</a:t>
            </a:r>
          </a:p>
        </p:txBody>
      </p:sp>
      <p:sp>
        <p:nvSpPr>
          <p:cNvPr id="3"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294248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White_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3C3C-35A5-4F8A-8559-D4224E8C3B2B}"/>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1940341F-0B28-47F4-81D5-B9FBADB1B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B594F9C8-6154-4953-B1BB-CF27C323072A}"/>
              </a:ext>
            </a:extLst>
          </p:cNvPr>
          <p:cNvSpPr>
            <a:spLocks noGrp="1"/>
          </p:cNvSpPr>
          <p:nvPr>
            <p:ph type="dt" sz="half" idx="10"/>
          </p:nvPr>
        </p:nvSpPr>
        <p:spPr/>
        <p:txBody>
          <a:bodyPr/>
          <a:lstStyle/>
          <a:p>
            <a:fld id="{EA5CD5D7-1376-454F-9D0D-56EF872F8D99}" type="datetimeFigureOut">
              <a:rPr lang="en-US" smtClean="0"/>
              <a:t>6/17/2019</a:t>
            </a:fld>
            <a:endParaRPr lang="en-US"/>
          </a:p>
        </p:txBody>
      </p:sp>
      <p:sp>
        <p:nvSpPr>
          <p:cNvPr id="5" name="Footer Placeholder 4">
            <a:extLst>
              <a:ext uri="{FF2B5EF4-FFF2-40B4-BE49-F238E27FC236}">
                <a16:creationId xmlns:a16="http://schemas.microsoft.com/office/drawing/2014/main" id="{56C44AE3-2CE9-48EB-A9C3-3742FD396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B68D-1375-428E-BB86-13585571FE09}"/>
              </a:ext>
            </a:extLst>
          </p:cNvPr>
          <p:cNvSpPr>
            <a:spLocks noGrp="1"/>
          </p:cNvSpPr>
          <p:nvPr>
            <p:ph type="sldNum" sz="quarter" idx="12"/>
          </p:nvPr>
        </p:nvSpPr>
        <p:spPr/>
        <p:txBody>
          <a:bodyPr/>
          <a:lstStyle/>
          <a:p>
            <a:fld id="{F3163237-AE92-4645-95D2-1F8A1B10E7AA}" type="slidenum">
              <a:rPr lang="en-US" smtClean="0"/>
              <a:t>‹#›</a:t>
            </a:fld>
            <a:endParaRPr lang="en-US"/>
          </a:p>
        </p:txBody>
      </p:sp>
      <p:sp>
        <p:nvSpPr>
          <p:cNvPr id="7" name="Rectangle 6">
            <a:extLst>
              <a:ext uri="{FF2B5EF4-FFF2-40B4-BE49-F238E27FC236}">
                <a16:creationId xmlns:a16="http://schemas.microsoft.com/office/drawing/2014/main" id="{9A7AF136-2503-4070-8FCE-EC8E7FCDC68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807881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5"/>
          <p:cNvSpPr txBox="1">
            <a:spLocks/>
          </p:cNvSpPr>
          <p:nvPr/>
        </p:nvSpPr>
        <p:spPr>
          <a:xfrm>
            <a:off x="9042400" y="6559555"/>
            <a:ext cx="2844800" cy="365125"/>
          </a:xfrm>
          <a:prstGeom prst="rect">
            <a:avLst/>
          </a:prstGeom>
        </p:spPr>
        <p:txBody>
          <a:bodyPr/>
          <a:lstStyle>
            <a:defPPr>
              <a:defRPr lang="en-US"/>
            </a:defPPr>
            <a:lvl1pPr marL="0" algn="l" defTabSz="914400" rtl="0" eaLnBrk="1" latinLnBrk="0" hangingPunct="1">
              <a:defRPr sz="14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5624191-B9E9-41CA-A942-B9B5D1030034}" type="slidenum">
              <a:rPr lang="en-US" sz="1400" smtClean="0"/>
              <a:pPr algn="r"/>
              <a:t>‹#›</a:t>
            </a:fld>
            <a:endParaRPr lang="en-US" sz="1400" dirty="0"/>
          </a:p>
        </p:txBody>
      </p:sp>
      <p:sp>
        <p:nvSpPr>
          <p:cNvPr id="34" name="Rectangle 3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5" name="Rectangle 3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6" name="Rectangle 35">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7" name="Rectangle 36">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8" name="Rectangle 37">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4110399313"/>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15" name="Rectangle 1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1" name="Rectangle 20">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2" name="Rectangle 21">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3" name="Rectangle 22">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5" name="Text Placeholder 5">
            <a:extLst>
              <a:ext uri="{FF2B5EF4-FFF2-40B4-BE49-F238E27FC236}">
                <a16:creationId xmlns:a16="http://schemas.microsoft.com/office/drawing/2014/main" id="{CDAA538E-3C43-4881-9A33-4C4D33F2F525}"/>
              </a:ext>
            </a:extLst>
          </p:cNvPr>
          <p:cNvSpPr txBox="1">
            <a:spLocks/>
          </p:cNvSpPr>
          <p:nvPr/>
        </p:nvSpPr>
        <p:spPr>
          <a:xfrm>
            <a:off x="241300" y="6646"/>
            <a:ext cx="11696700" cy="783931"/>
          </a:xfrm>
          <a:prstGeom prst="rect">
            <a:avLst/>
          </a:prstGeom>
        </p:spPr>
        <p:txBody>
          <a:bodyPr anchor="ctr"/>
          <a:lstStyle>
            <a:lvl1pPr marL="0" indent="0" algn="l" defTabSz="914400" rtl="0" eaLnBrk="1" latinLnBrk="0" hangingPunct="1">
              <a:lnSpc>
                <a:spcPct val="100000"/>
              </a:lnSpc>
              <a:spcBef>
                <a:spcPts val="800"/>
              </a:spcBef>
              <a:spcAft>
                <a:spcPts val="800"/>
              </a:spcAft>
              <a:buClr>
                <a:schemeClr val="tx1"/>
              </a:buClr>
              <a:buSzPct val="85000"/>
              <a:buFont typeface="Wingdings" charset="2"/>
              <a:buNone/>
              <a:defRPr sz="2800" b="1" kern="1200">
                <a:solidFill>
                  <a:schemeClr val="bg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ysClr val="windowText" lastClr="000000"/>
              </a:buClr>
              <a:buSzPct val="85000"/>
              <a:buFont typeface="Wingdings" charset="2"/>
              <a:buNone/>
              <a:tabLst/>
              <a:defRPr/>
            </a:pPr>
            <a:r>
              <a:rPr kumimoji="0" lang="en-US" sz="2800" b="1" i="0" u="none" strike="noStrike" kern="1200" cap="none" spc="0" normalizeH="0" baseline="0" noProof="0" smtClean="0">
                <a:ln>
                  <a:noFill/>
                </a:ln>
                <a:solidFill>
                  <a:sysClr val="window" lastClr="FFFFFF"/>
                </a:solidFill>
                <a:effectLst/>
                <a:uLnTx/>
                <a:uFillTx/>
                <a:latin typeface="Calibri"/>
                <a:ea typeface="+mn-ea"/>
                <a:cs typeface="+mn-cs"/>
              </a:rPr>
              <a:t>Edit Master text styles</a:t>
            </a:r>
            <a:endParaRPr kumimoji="0" lang="en-US" sz="2800" b="1" i="0" u="none" strike="noStrike" kern="1200" cap="none" spc="0" normalizeH="0" baseline="0" noProof="0" dirty="0" smtClean="0">
              <a:ln>
                <a:noFill/>
              </a:ln>
              <a:solidFill>
                <a:sysClr val="window" lastClr="FFFFFF"/>
              </a:solidFill>
              <a:effectLst/>
              <a:uLnTx/>
              <a:uFillTx/>
              <a:latin typeface="Calibri"/>
              <a:ea typeface="+mn-ea"/>
              <a:cs typeface="+mn-cs"/>
            </a:endParaRPr>
          </a:p>
        </p:txBody>
      </p:sp>
      <p:sp>
        <p:nvSpPr>
          <p:cNvPr id="26"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7280109"/>
      </p:ext>
    </p:extLst>
  </p:cSld>
  <p:clrMap bg1="lt1" tx1="dk1" bg2="lt2" tx2="dk2" accent1="accent1" accent2="accent2" accent3="accent3" accent4="accent4" accent5="accent5" accent6="accent6" hlink="hlink" folHlink="folHlink"/>
  <p:transition spd="slow">
    <p:push dir="u"/>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740" y="1521700"/>
            <a:ext cx="10286380" cy="1795540"/>
          </a:xfrm>
        </p:spPr>
        <p:txBody>
          <a:bodyPr/>
          <a:lstStyle/>
          <a:p>
            <a:r>
              <a:rPr lang="en-US" dirty="0" smtClean="0"/>
              <a:t>Review</a:t>
            </a:r>
            <a:endParaRPr lang="en-US" dirty="0"/>
          </a:p>
        </p:txBody>
      </p:sp>
      <p:sp>
        <p:nvSpPr>
          <p:cNvPr id="5" name="Subtitle 4"/>
          <p:cNvSpPr>
            <a:spLocks noGrp="1"/>
          </p:cNvSpPr>
          <p:nvPr>
            <p:ph type="subTitle" idx="1"/>
          </p:nvPr>
        </p:nvSpPr>
        <p:spPr>
          <a:xfrm>
            <a:off x="452740" y="3757941"/>
            <a:ext cx="5486243" cy="1601459"/>
          </a:xfrm>
        </p:spPr>
        <p:txBody>
          <a:bodyPr>
            <a:normAutofit/>
          </a:bodyPr>
          <a:lstStyle/>
          <a:p>
            <a:r>
              <a:rPr lang="en-US" b="1" dirty="0" smtClean="0"/>
              <a:t>Chul Min Yeum</a:t>
            </a:r>
          </a:p>
          <a:p>
            <a:r>
              <a:rPr lang="en-US" dirty="0"/>
              <a:t>Assistant Professor</a:t>
            </a:r>
          </a:p>
          <a:p>
            <a:r>
              <a:rPr lang="en-US" dirty="0"/>
              <a:t>Civil and Environmental Engineering</a:t>
            </a:r>
          </a:p>
          <a:p>
            <a:r>
              <a:rPr lang="en-US" dirty="0"/>
              <a:t>University of Waterloo, Canada</a:t>
            </a:r>
          </a:p>
          <a:p>
            <a:endParaRPr lang="en-US" dirty="0"/>
          </a:p>
        </p:txBody>
      </p:sp>
      <p:sp>
        <p:nvSpPr>
          <p:cNvPr id="9" name="Subtitle 4"/>
          <p:cNvSpPr txBox="1">
            <a:spLocks/>
          </p:cNvSpPr>
          <p:nvPr/>
        </p:nvSpPr>
        <p:spPr>
          <a:xfrm>
            <a:off x="6096000" y="3757941"/>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AE121</a:t>
            </a:r>
            <a:r>
              <a:rPr lang="en-US" b="1" dirty="0"/>
              <a:t>: Computational Method</a:t>
            </a:r>
            <a:endParaRPr lang="en-US" b="1" dirty="0" smtClean="0"/>
          </a:p>
        </p:txBody>
      </p:sp>
      <p:sp>
        <p:nvSpPr>
          <p:cNvPr id="10" name="Subtitle 4"/>
          <p:cNvSpPr txBox="1">
            <a:spLocks/>
          </p:cNvSpPr>
          <p:nvPr/>
        </p:nvSpPr>
        <p:spPr>
          <a:xfrm>
            <a:off x="6096000" y="5598238"/>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Last updated: 2019-06-17</a:t>
            </a:r>
          </a:p>
        </p:txBody>
      </p:sp>
    </p:spTree>
    <p:extLst>
      <p:ext uri="{BB962C8B-B14F-4D97-AF65-F5344CB8AC3E}">
        <p14:creationId xmlns:p14="http://schemas.microsoft.com/office/powerpoint/2010/main" val="2833930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Problem 2 (a)</a:t>
            </a:r>
            <a:endParaRPr lang="en-US" dirty="0"/>
          </a:p>
        </p:txBody>
      </p:sp>
      <p:pic>
        <p:nvPicPr>
          <p:cNvPr id="3" name="Picture 2"/>
          <p:cNvPicPr>
            <a:picLocks noChangeAspect="1"/>
          </p:cNvPicPr>
          <p:nvPr/>
        </p:nvPicPr>
        <p:blipFill>
          <a:blip r:embed="rId2"/>
          <a:stretch>
            <a:fillRect/>
          </a:stretch>
        </p:blipFill>
        <p:spPr>
          <a:xfrm>
            <a:off x="6679292" y="0"/>
            <a:ext cx="5512708" cy="6858000"/>
          </a:xfrm>
          <a:prstGeom prst="rect">
            <a:avLst/>
          </a:prstGeom>
        </p:spPr>
      </p:pic>
      <p:pic>
        <p:nvPicPr>
          <p:cNvPr id="4" name="Picture 3"/>
          <p:cNvPicPr>
            <a:picLocks noChangeAspect="1"/>
          </p:cNvPicPr>
          <p:nvPr/>
        </p:nvPicPr>
        <p:blipFill>
          <a:blip r:embed="rId3"/>
          <a:stretch>
            <a:fillRect/>
          </a:stretch>
        </p:blipFill>
        <p:spPr>
          <a:xfrm>
            <a:off x="241300" y="1196975"/>
            <a:ext cx="5334000" cy="4210050"/>
          </a:xfrm>
          <a:prstGeom prst="rect">
            <a:avLst/>
          </a:prstGeom>
        </p:spPr>
      </p:pic>
    </p:spTree>
    <p:extLst>
      <p:ext uri="{BB962C8B-B14F-4D97-AF65-F5344CB8AC3E}">
        <p14:creationId xmlns:p14="http://schemas.microsoft.com/office/powerpoint/2010/main" val="4250323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Problem 2 </a:t>
            </a:r>
            <a:r>
              <a:rPr lang="en-US" dirty="0" smtClean="0"/>
              <a:t>(b)</a:t>
            </a:r>
            <a:endParaRPr lang="en-US" dirty="0"/>
          </a:p>
        </p:txBody>
      </p:sp>
      <p:pic>
        <p:nvPicPr>
          <p:cNvPr id="3" name="Picture 2"/>
          <p:cNvPicPr>
            <a:picLocks noChangeAspect="1"/>
          </p:cNvPicPr>
          <p:nvPr/>
        </p:nvPicPr>
        <p:blipFill>
          <a:blip r:embed="rId2"/>
          <a:stretch>
            <a:fillRect/>
          </a:stretch>
        </p:blipFill>
        <p:spPr>
          <a:xfrm>
            <a:off x="241300" y="1501775"/>
            <a:ext cx="4400550" cy="3473291"/>
          </a:xfrm>
          <a:prstGeom prst="rect">
            <a:avLst/>
          </a:prstGeom>
        </p:spPr>
      </p:pic>
      <p:pic>
        <p:nvPicPr>
          <p:cNvPr id="4" name="Picture 3"/>
          <p:cNvPicPr>
            <a:picLocks noChangeAspect="1"/>
          </p:cNvPicPr>
          <p:nvPr/>
        </p:nvPicPr>
        <p:blipFill>
          <a:blip r:embed="rId3"/>
          <a:stretch>
            <a:fillRect/>
          </a:stretch>
        </p:blipFill>
        <p:spPr>
          <a:xfrm>
            <a:off x="4730750" y="1235074"/>
            <a:ext cx="7313772" cy="4048125"/>
          </a:xfrm>
          <a:prstGeom prst="rect">
            <a:avLst/>
          </a:prstGeom>
        </p:spPr>
      </p:pic>
    </p:spTree>
    <p:extLst>
      <p:ext uri="{BB962C8B-B14F-4D97-AF65-F5344CB8AC3E}">
        <p14:creationId xmlns:p14="http://schemas.microsoft.com/office/powerpoint/2010/main" val="1377006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Pressure Data</a:t>
            </a:r>
            <a:endParaRPr lang="en-US" dirty="0"/>
          </a:p>
        </p:txBody>
      </p:sp>
      <p:sp>
        <p:nvSpPr>
          <p:cNvPr id="3" name="Rectangle 2"/>
          <p:cNvSpPr/>
          <p:nvPr/>
        </p:nvSpPr>
        <p:spPr>
          <a:xfrm>
            <a:off x="1997963" y="4723368"/>
            <a:ext cx="379561" cy="1507149"/>
          </a:xfrm>
          <a:prstGeom prst="rect">
            <a:avLst/>
          </a:prstGeom>
          <a:solidFill>
            <a:schemeClr val="accent2">
              <a:lumMod val="20000"/>
              <a:lumOff val="80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418981481"/>
              </p:ext>
            </p:extLst>
          </p:nvPr>
        </p:nvGraphicFramePr>
        <p:xfrm>
          <a:off x="6436631" y="1118553"/>
          <a:ext cx="5335904" cy="2874540"/>
        </p:xfrm>
        <a:graphic>
          <a:graphicData uri="http://schemas.openxmlformats.org/drawingml/2006/table">
            <a:tbl>
              <a:tblPr firstRow="1" bandRow="1">
                <a:tableStyleId>{5940675A-B579-460E-94D1-54222C63F5DA}</a:tableStyleId>
              </a:tblPr>
              <a:tblGrid>
                <a:gridCol w="190568">
                  <a:extLst>
                    <a:ext uri="{9D8B030D-6E8A-4147-A177-3AD203B41FA5}">
                      <a16:colId xmlns:a16="http://schemas.microsoft.com/office/drawing/2014/main" val="3197358437"/>
                    </a:ext>
                  </a:extLst>
                </a:gridCol>
                <a:gridCol w="190568">
                  <a:extLst>
                    <a:ext uri="{9D8B030D-6E8A-4147-A177-3AD203B41FA5}">
                      <a16:colId xmlns:a16="http://schemas.microsoft.com/office/drawing/2014/main" val="3412813711"/>
                    </a:ext>
                  </a:extLst>
                </a:gridCol>
                <a:gridCol w="190568">
                  <a:extLst>
                    <a:ext uri="{9D8B030D-6E8A-4147-A177-3AD203B41FA5}">
                      <a16:colId xmlns:a16="http://schemas.microsoft.com/office/drawing/2014/main" val="1916348377"/>
                    </a:ext>
                  </a:extLst>
                </a:gridCol>
                <a:gridCol w="190568">
                  <a:extLst>
                    <a:ext uri="{9D8B030D-6E8A-4147-A177-3AD203B41FA5}">
                      <a16:colId xmlns:a16="http://schemas.microsoft.com/office/drawing/2014/main" val="2476747992"/>
                    </a:ext>
                  </a:extLst>
                </a:gridCol>
                <a:gridCol w="190568">
                  <a:extLst>
                    <a:ext uri="{9D8B030D-6E8A-4147-A177-3AD203B41FA5}">
                      <a16:colId xmlns:a16="http://schemas.microsoft.com/office/drawing/2014/main" val="850215237"/>
                    </a:ext>
                  </a:extLst>
                </a:gridCol>
                <a:gridCol w="190568">
                  <a:extLst>
                    <a:ext uri="{9D8B030D-6E8A-4147-A177-3AD203B41FA5}">
                      <a16:colId xmlns:a16="http://schemas.microsoft.com/office/drawing/2014/main" val="1974955069"/>
                    </a:ext>
                  </a:extLst>
                </a:gridCol>
                <a:gridCol w="190568">
                  <a:extLst>
                    <a:ext uri="{9D8B030D-6E8A-4147-A177-3AD203B41FA5}">
                      <a16:colId xmlns:a16="http://schemas.microsoft.com/office/drawing/2014/main" val="3010281792"/>
                    </a:ext>
                  </a:extLst>
                </a:gridCol>
                <a:gridCol w="190568">
                  <a:extLst>
                    <a:ext uri="{9D8B030D-6E8A-4147-A177-3AD203B41FA5}">
                      <a16:colId xmlns:a16="http://schemas.microsoft.com/office/drawing/2014/main" val="1688686359"/>
                    </a:ext>
                  </a:extLst>
                </a:gridCol>
                <a:gridCol w="190568">
                  <a:extLst>
                    <a:ext uri="{9D8B030D-6E8A-4147-A177-3AD203B41FA5}">
                      <a16:colId xmlns:a16="http://schemas.microsoft.com/office/drawing/2014/main" val="1273302248"/>
                    </a:ext>
                  </a:extLst>
                </a:gridCol>
                <a:gridCol w="190568">
                  <a:extLst>
                    <a:ext uri="{9D8B030D-6E8A-4147-A177-3AD203B41FA5}">
                      <a16:colId xmlns:a16="http://schemas.microsoft.com/office/drawing/2014/main" val="291998306"/>
                    </a:ext>
                  </a:extLst>
                </a:gridCol>
                <a:gridCol w="190568">
                  <a:extLst>
                    <a:ext uri="{9D8B030D-6E8A-4147-A177-3AD203B41FA5}">
                      <a16:colId xmlns:a16="http://schemas.microsoft.com/office/drawing/2014/main" val="2532278509"/>
                    </a:ext>
                  </a:extLst>
                </a:gridCol>
                <a:gridCol w="190568">
                  <a:extLst>
                    <a:ext uri="{9D8B030D-6E8A-4147-A177-3AD203B41FA5}">
                      <a16:colId xmlns:a16="http://schemas.microsoft.com/office/drawing/2014/main" val="2490379670"/>
                    </a:ext>
                  </a:extLst>
                </a:gridCol>
                <a:gridCol w="190568">
                  <a:extLst>
                    <a:ext uri="{9D8B030D-6E8A-4147-A177-3AD203B41FA5}">
                      <a16:colId xmlns:a16="http://schemas.microsoft.com/office/drawing/2014/main" val="15959561"/>
                    </a:ext>
                  </a:extLst>
                </a:gridCol>
                <a:gridCol w="190568">
                  <a:extLst>
                    <a:ext uri="{9D8B030D-6E8A-4147-A177-3AD203B41FA5}">
                      <a16:colId xmlns:a16="http://schemas.microsoft.com/office/drawing/2014/main" val="2084592391"/>
                    </a:ext>
                  </a:extLst>
                </a:gridCol>
                <a:gridCol w="190568">
                  <a:extLst>
                    <a:ext uri="{9D8B030D-6E8A-4147-A177-3AD203B41FA5}">
                      <a16:colId xmlns:a16="http://schemas.microsoft.com/office/drawing/2014/main" val="2322031310"/>
                    </a:ext>
                  </a:extLst>
                </a:gridCol>
                <a:gridCol w="190568">
                  <a:extLst>
                    <a:ext uri="{9D8B030D-6E8A-4147-A177-3AD203B41FA5}">
                      <a16:colId xmlns:a16="http://schemas.microsoft.com/office/drawing/2014/main" val="4276023757"/>
                    </a:ext>
                  </a:extLst>
                </a:gridCol>
                <a:gridCol w="190568">
                  <a:extLst>
                    <a:ext uri="{9D8B030D-6E8A-4147-A177-3AD203B41FA5}">
                      <a16:colId xmlns:a16="http://schemas.microsoft.com/office/drawing/2014/main" val="3270945451"/>
                    </a:ext>
                  </a:extLst>
                </a:gridCol>
                <a:gridCol w="190568">
                  <a:extLst>
                    <a:ext uri="{9D8B030D-6E8A-4147-A177-3AD203B41FA5}">
                      <a16:colId xmlns:a16="http://schemas.microsoft.com/office/drawing/2014/main" val="764774379"/>
                    </a:ext>
                  </a:extLst>
                </a:gridCol>
                <a:gridCol w="190568">
                  <a:extLst>
                    <a:ext uri="{9D8B030D-6E8A-4147-A177-3AD203B41FA5}">
                      <a16:colId xmlns:a16="http://schemas.microsoft.com/office/drawing/2014/main" val="4264723005"/>
                    </a:ext>
                  </a:extLst>
                </a:gridCol>
                <a:gridCol w="190568">
                  <a:extLst>
                    <a:ext uri="{9D8B030D-6E8A-4147-A177-3AD203B41FA5}">
                      <a16:colId xmlns:a16="http://schemas.microsoft.com/office/drawing/2014/main" val="1138214415"/>
                    </a:ext>
                  </a:extLst>
                </a:gridCol>
                <a:gridCol w="190568">
                  <a:extLst>
                    <a:ext uri="{9D8B030D-6E8A-4147-A177-3AD203B41FA5}">
                      <a16:colId xmlns:a16="http://schemas.microsoft.com/office/drawing/2014/main" val="3684516257"/>
                    </a:ext>
                  </a:extLst>
                </a:gridCol>
                <a:gridCol w="190568">
                  <a:extLst>
                    <a:ext uri="{9D8B030D-6E8A-4147-A177-3AD203B41FA5}">
                      <a16:colId xmlns:a16="http://schemas.microsoft.com/office/drawing/2014/main" val="1657766373"/>
                    </a:ext>
                  </a:extLst>
                </a:gridCol>
                <a:gridCol w="190568">
                  <a:extLst>
                    <a:ext uri="{9D8B030D-6E8A-4147-A177-3AD203B41FA5}">
                      <a16:colId xmlns:a16="http://schemas.microsoft.com/office/drawing/2014/main" val="1876244601"/>
                    </a:ext>
                  </a:extLst>
                </a:gridCol>
                <a:gridCol w="190568">
                  <a:extLst>
                    <a:ext uri="{9D8B030D-6E8A-4147-A177-3AD203B41FA5}">
                      <a16:colId xmlns:a16="http://schemas.microsoft.com/office/drawing/2014/main" val="2929375432"/>
                    </a:ext>
                  </a:extLst>
                </a:gridCol>
                <a:gridCol w="190568">
                  <a:extLst>
                    <a:ext uri="{9D8B030D-6E8A-4147-A177-3AD203B41FA5}">
                      <a16:colId xmlns:a16="http://schemas.microsoft.com/office/drawing/2014/main" val="3037802853"/>
                    </a:ext>
                  </a:extLst>
                </a:gridCol>
                <a:gridCol w="190568">
                  <a:extLst>
                    <a:ext uri="{9D8B030D-6E8A-4147-A177-3AD203B41FA5}">
                      <a16:colId xmlns:a16="http://schemas.microsoft.com/office/drawing/2014/main" val="646341989"/>
                    </a:ext>
                  </a:extLst>
                </a:gridCol>
                <a:gridCol w="190568">
                  <a:extLst>
                    <a:ext uri="{9D8B030D-6E8A-4147-A177-3AD203B41FA5}">
                      <a16:colId xmlns:a16="http://schemas.microsoft.com/office/drawing/2014/main" val="112699202"/>
                    </a:ext>
                  </a:extLst>
                </a:gridCol>
                <a:gridCol w="190568">
                  <a:extLst>
                    <a:ext uri="{9D8B030D-6E8A-4147-A177-3AD203B41FA5}">
                      <a16:colId xmlns:a16="http://schemas.microsoft.com/office/drawing/2014/main" val="3782898091"/>
                    </a:ext>
                  </a:extLst>
                </a:gridCol>
              </a:tblGrid>
              <a:tr h="111030">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extLst>
                  <a:ext uri="{0D108BD9-81ED-4DB2-BD59-A6C34878D82A}">
                    <a16:rowId xmlns:a16="http://schemas.microsoft.com/office/drawing/2014/main" val="4109001358"/>
                  </a:ext>
                </a:extLst>
              </a:tr>
              <a:tr h="111030">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extLst>
                  <a:ext uri="{0D108BD9-81ED-4DB2-BD59-A6C34878D82A}">
                    <a16:rowId xmlns:a16="http://schemas.microsoft.com/office/drawing/2014/main" val="354176246"/>
                  </a:ext>
                </a:extLst>
              </a:tr>
              <a:tr h="111030">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extLst>
                  <a:ext uri="{0D108BD9-81ED-4DB2-BD59-A6C34878D82A}">
                    <a16:rowId xmlns:a16="http://schemas.microsoft.com/office/drawing/2014/main" val="2889584981"/>
                  </a:ext>
                </a:extLst>
              </a:tr>
              <a:tr h="111030">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extLst>
                  <a:ext uri="{0D108BD9-81ED-4DB2-BD59-A6C34878D82A}">
                    <a16:rowId xmlns:a16="http://schemas.microsoft.com/office/drawing/2014/main" val="2452314251"/>
                  </a:ext>
                </a:extLst>
              </a:tr>
              <a:tr h="111030">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extLst>
                  <a:ext uri="{0D108BD9-81ED-4DB2-BD59-A6C34878D82A}">
                    <a16:rowId xmlns:a16="http://schemas.microsoft.com/office/drawing/2014/main" val="2676711037"/>
                  </a:ext>
                </a:extLst>
              </a:tr>
              <a:tr h="111030">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extLst>
                  <a:ext uri="{0D108BD9-81ED-4DB2-BD59-A6C34878D82A}">
                    <a16:rowId xmlns:a16="http://schemas.microsoft.com/office/drawing/2014/main" val="4252273158"/>
                  </a:ext>
                </a:extLst>
              </a:tr>
              <a:tr h="111030">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dirty="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dirty="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extLst>
                  <a:ext uri="{0D108BD9-81ED-4DB2-BD59-A6C34878D82A}">
                    <a16:rowId xmlns:a16="http://schemas.microsoft.com/office/drawing/2014/main" val="1390710815"/>
                  </a:ext>
                </a:extLst>
              </a:tr>
              <a:tr h="111030">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extLst>
                  <a:ext uri="{0D108BD9-81ED-4DB2-BD59-A6C34878D82A}">
                    <a16:rowId xmlns:a16="http://schemas.microsoft.com/office/drawing/2014/main" val="4285617493"/>
                  </a:ext>
                </a:extLst>
              </a:tr>
              <a:tr h="111030">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extLst>
                  <a:ext uri="{0D108BD9-81ED-4DB2-BD59-A6C34878D82A}">
                    <a16:rowId xmlns:a16="http://schemas.microsoft.com/office/drawing/2014/main" val="2103005785"/>
                  </a:ext>
                </a:extLst>
              </a:tr>
              <a:tr h="111030">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dirty="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dirty="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tc>
                  <a:txBody>
                    <a:bodyPr/>
                    <a:lstStyle/>
                    <a:p>
                      <a:endParaRPr lang="en-US" sz="1400" dirty="0"/>
                    </a:p>
                  </a:txBody>
                  <a:tcPr marL="74095" marR="74095" marT="37047" marB="37047"/>
                </a:tc>
                <a:extLst>
                  <a:ext uri="{0D108BD9-81ED-4DB2-BD59-A6C34878D82A}">
                    <a16:rowId xmlns:a16="http://schemas.microsoft.com/office/drawing/2014/main" val="3665913358"/>
                  </a:ext>
                </a:extLst>
              </a:tr>
            </a:tbl>
          </a:graphicData>
        </a:graphic>
      </p:graphicFrame>
      <p:sp>
        <p:nvSpPr>
          <p:cNvPr id="5" name="Rectangle 4"/>
          <p:cNvSpPr/>
          <p:nvPr/>
        </p:nvSpPr>
        <p:spPr>
          <a:xfrm>
            <a:off x="6423931" y="927100"/>
            <a:ext cx="1138919" cy="3162300"/>
          </a:xfrm>
          <a:prstGeom prst="rect">
            <a:avLst/>
          </a:prstGeom>
          <a:solidFill>
            <a:schemeClr val="accent1">
              <a:lumMod val="20000"/>
              <a:lumOff val="80000"/>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74810" y="1050925"/>
            <a:ext cx="5856279" cy="3038475"/>
          </a:xfrm>
          <a:prstGeom prst="rect">
            <a:avLst/>
          </a:prstGeom>
        </p:spPr>
      </p:pic>
      <p:sp>
        <p:nvSpPr>
          <p:cNvPr id="7" name="Rectangle 6"/>
          <p:cNvSpPr/>
          <p:nvPr/>
        </p:nvSpPr>
        <p:spPr>
          <a:xfrm>
            <a:off x="7562850" y="927100"/>
            <a:ext cx="1138919" cy="3162300"/>
          </a:xfrm>
          <a:prstGeom prst="rect">
            <a:avLst/>
          </a:prstGeom>
          <a:solidFill>
            <a:schemeClr val="accent2">
              <a:lumMod val="20000"/>
              <a:lumOff val="80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646316" y="927100"/>
            <a:ext cx="1138919" cy="3162300"/>
          </a:xfrm>
          <a:prstGeom prst="rect">
            <a:avLst/>
          </a:prstGeom>
          <a:solidFill>
            <a:schemeClr val="accent3">
              <a:lumMod val="20000"/>
              <a:lumOff val="80000"/>
              <a:alpha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13850" y="927100"/>
            <a:ext cx="1035050" cy="3206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909581" y="2323584"/>
            <a:ext cx="514350" cy="369332"/>
          </a:xfrm>
          <a:prstGeom prst="rect">
            <a:avLst/>
          </a:prstGeom>
          <a:noFill/>
        </p:spPr>
        <p:txBody>
          <a:bodyPr wrap="square" rtlCol="0">
            <a:spAutoFit/>
          </a:bodyPr>
          <a:lstStyle/>
          <a:p>
            <a:r>
              <a:rPr lang="en-US" dirty="0" smtClean="0">
                <a:latin typeface="Arial" pitchFamily="34" charset="0"/>
                <a:cs typeface="Arial" pitchFamily="34" charset="0"/>
              </a:rPr>
              <a:t>18</a:t>
            </a:r>
          </a:p>
        </p:txBody>
      </p:sp>
      <p:sp>
        <p:nvSpPr>
          <p:cNvPr id="11" name="TextBox 10"/>
          <p:cNvSpPr txBox="1"/>
          <p:nvPr/>
        </p:nvSpPr>
        <p:spPr>
          <a:xfrm>
            <a:off x="6756589" y="4236101"/>
            <a:ext cx="514350" cy="369332"/>
          </a:xfrm>
          <a:prstGeom prst="rect">
            <a:avLst/>
          </a:prstGeom>
          <a:noFill/>
        </p:spPr>
        <p:txBody>
          <a:bodyPr wrap="square" rtlCol="0">
            <a:spAutoFit/>
          </a:bodyPr>
          <a:lstStyle/>
          <a:p>
            <a:pPr algn="ctr"/>
            <a:r>
              <a:rPr lang="en-US" dirty="0" smtClean="0">
                <a:latin typeface="Arial" pitchFamily="34" charset="0"/>
                <a:cs typeface="Arial" pitchFamily="34" charset="0"/>
              </a:rPr>
              <a:t>50</a:t>
            </a:r>
          </a:p>
        </p:txBody>
      </p:sp>
      <p:sp>
        <p:nvSpPr>
          <p:cNvPr id="12" name="TextBox 11"/>
          <p:cNvSpPr txBox="1"/>
          <p:nvPr/>
        </p:nvSpPr>
        <p:spPr>
          <a:xfrm>
            <a:off x="7875134" y="4236101"/>
            <a:ext cx="514350" cy="369332"/>
          </a:xfrm>
          <a:prstGeom prst="rect">
            <a:avLst/>
          </a:prstGeom>
          <a:noFill/>
        </p:spPr>
        <p:txBody>
          <a:bodyPr wrap="square" rtlCol="0">
            <a:spAutoFit/>
          </a:bodyPr>
          <a:lstStyle/>
          <a:p>
            <a:pPr algn="ctr"/>
            <a:r>
              <a:rPr lang="en-US" dirty="0" smtClean="0">
                <a:latin typeface="Arial" pitchFamily="34" charset="0"/>
                <a:cs typeface="Arial" pitchFamily="34" charset="0"/>
              </a:rPr>
              <a:t>50</a:t>
            </a:r>
          </a:p>
        </p:txBody>
      </p:sp>
      <p:sp>
        <p:nvSpPr>
          <p:cNvPr id="13" name="TextBox 12"/>
          <p:cNvSpPr txBox="1"/>
          <p:nvPr/>
        </p:nvSpPr>
        <p:spPr>
          <a:xfrm>
            <a:off x="6656463" y="1022246"/>
            <a:ext cx="712334" cy="369332"/>
          </a:xfrm>
          <a:prstGeom prst="rect">
            <a:avLst/>
          </a:prstGeom>
          <a:solidFill>
            <a:schemeClr val="bg1"/>
          </a:solidFill>
        </p:spPr>
        <p:txBody>
          <a:bodyPr wrap="square" rtlCol="0">
            <a:spAutoFit/>
          </a:bodyPr>
          <a:lstStyle/>
          <a:p>
            <a:pPr algn="ctr"/>
            <a:r>
              <a:rPr lang="en-US" b="1" dirty="0" smtClean="0">
                <a:latin typeface="Arial" pitchFamily="34" charset="0"/>
                <a:cs typeface="Arial" pitchFamily="34" charset="0"/>
              </a:rPr>
              <a:t>St1</a:t>
            </a:r>
          </a:p>
        </p:txBody>
      </p:sp>
      <p:sp>
        <p:nvSpPr>
          <p:cNvPr id="14" name="TextBox 13"/>
          <p:cNvSpPr txBox="1"/>
          <p:nvPr/>
        </p:nvSpPr>
        <p:spPr>
          <a:xfrm>
            <a:off x="7762686" y="1022246"/>
            <a:ext cx="712334" cy="369332"/>
          </a:xfrm>
          <a:prstGeom prst="rect">
            <a:avLst/>
          </a:prstGeom>
          <a:solidFill>
            <a:schemeClr val="bg1"/>
          </a:solidFill>
        </p:spPr>
        <p:txBody>
          <a:bodyPr wrap="square" rtlCol="0">
            <a:spAutoFit/>
          </a:bodyPr>
          <a:lstStyle/>
          <a:p>
            <a:pPr algn="ctr"/>
            <a:r>
              <a:rPr lang="en-US" b="1" dirty="0" smtClean="0">
                <a:latin typeface="Arial" pitchFamily="34" charset="0"/>
                <a:cs typeface="Arial" pitchFamily="34" charset="0"/>
              </a:rPr>
              <a:t>St2</a:t>
            </a:r>
          </a:p>
        </p:txBody>
      </p:sp>
      <p:sp>
        <p:nvSpPr>
          <p:cNvPr id="15" name="TextBox 14"/>
          <p:cNvSpPr txBox="1"/>
          <p:nvPr/>
        </p:nvSpPr>
        <p:spPr>
          <a:xfrm>
            <a:off x="10859608" y="1022246"/>
            <a:ext cx="712334" cy="369332"/>
          </a:xfrm>
          <a:prstGeom prst="rect">
            <a:avLst/>
          </a:prstGeom>
          <a:solidFill>
            <a:schemeClr val="bg1"/>
          </a:solidFill>
        </p:spPr>
        <p:txBody>
          <a:bodyPr wrap="square" rtlCol="0">
            <a:spAutoFit/>
          </a:bodyPr>
          <a:lstStyle/>
          <a:p>
            <a:pPr algn="ctr"/>
            <a:r>
              <a:rPr lang="en-US" b="1" dirty="0" smtClean="0">
                <a:latin typeface="Arial" pitchFamily="34" charset="0"/>
                <a:cs typeface="Arial" pitchFamily="34" charset="0"/>
              </a:rPr>
              <a:t>St80</a:t>
            </a:r>
          </a:p>
        </p:txBody>
      </p:sp>
      <p:sp>
        <p:nvSpPr>
          <p:cNvPr id="16" name="TextBox 15"/>
          <p:cNvSpPr txBox="1"/>
          <p:nvPr/>
        </p:nvSpPr>
        <p:spPr>
          <a:xfrm>
            <a:off x="7208179" y="6045851"/>
            <a:ext cx="3792808" cy="369332"/>
          </a:xfrm>
          <a:prstGeom prst="rect">
            <a:avLst/>
          </a:prstGeom>
          <a:noFill/>
        </p:spPr>
        <p:txBody>
          <a:bodyPr wrap="square" rtlCol="0">
            <a:spAutoFit/>
          </a:bodyPr>
          <a:lstStyle/>
          <a:p>
            <a:pPr algn="ctr"/>
            <a:r>
              <a:rPr lang="en-US" b="1" dirty="0" smtClean="0">
                <a:latin typeface="Arial" pitchFamily="34" charset="0"/>
                <a:cs typeface="Arial" pitchFamily="34" charset="0"/>
              </a:rPr>
              <a:t>data_press_2D</a:t>
            </a:r>
          </a:p>
        </p:txBody>
      </p:sp>
      <p:sp>
        <p:nvSpPr>
          <p:cNvPr id="17" name="TextBox 16"/>
          <p:cNvSpPr txBox="1"/>
          <p:nvPr/>
        </p:nvSpPr>
        <p:spPr>
          <a:xfrm>
            <a:off x="7208179" y="5160486"/>
            <a:ext cx="3792808" cy="369332"/>
          </a:xfrm>
          <a:prstGeom prst="rect">
            <a:avLst/>
          </a:prstGeom>
          <a:noFill/>
        </p:spPr>
        <p:txBody>
          <a:bodyPr wrap="square" rtlCol="0">
            <a:spAutoFit/>
          </a:bodyPr>
          <a:lstStyle/>
          <a:p>
            <a:pPr algn="ctr"/>
            <a:r>
              <a:rPr lang="en-US" b="1" dirty="0" smtClean="0">
                <a:latin typeface="Arial" pitchFamily="34" charset="0"/>
                <a:cs typeface="Arial" pitchFamily="34" charset="0"/>
              </a:rPr>
              <a:t>4000</a:t>
            </a:r>
          </a:p>
        </p:txBody>
      </p:sp>
      <p:sp>
        <p:nvSpPr>
          <p:cNvPr id="18" name="Rectangle 17"/>
          <p:cNvSpPr/>
          <p:nvPr/>
        </p:nvSpPr>
        <p:spPr>
          <a:xfrm>
            <a:off x="1436539" y="4978399"/>
            <a:ext cx="379561" cy="1507149"/>
          </a:xfrm>
          <a:prstGeom prst="rect">
            <a:avLst/>
          </a:prstGeom>
          <a:solidFill>
            <a:schemeClr val="accent1">
              <a:lumMod val="20000"/>
              <a:lumOff val="80000"/>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520439" y="4224824"/>
            <a:ext cx="379561" cy="1507149"/>
          </a:xfrm>
          <a:prstGeom prst="rect">
            <a:avLst/>
          </a:prstGeom>
          <a:solidFill>
            <a:schemeClr val="accent3">
              <a:lumMod val="20000"/>
              <a:lumOff val="80000"/>
              <a:alpha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35979" y="4978398"/>
            <a:ext cx="3792808" cy="369332"/>
          </a:xfrm>
          <a:prstGeom prst="rect">
            <a:avLst/>
          </a:prstGeom>
          <a:noFill/>
        </p:spPr>
        <p:txBody>
          <a:bodyPr wrap="square" rtlCol="0">
            <a:spAutoFit/>
          </a:bodyPr>
          <a:lstStyle/>
          <a:p>
            <a:pPr algn="ctr"/>
            <a:r>
              <a:rPr lang="en-US" b="1" dirty="0" smtClean="0">
                <a:latin typeface="Arial" pitchFamily="34" charset="0"/>
                <a:cs typeface="Arial" pitchFamily="34" charset="0"/>
              </a:rPr>
              <a:t>…</a:t>
            </a:r>
          </a:p>
        </p:txBody>
      </p:sp>
      <p:sp>
        <p:nvSpPr>
          <p:cNvPr id="21" name="TextBox 20"/>
          <p:cNvSpPr txBox="1"/>
          <p:nvPr/>
        </p:nvSpPr>
        <p:spPr>
          <a:xfrm>
            <a:off x="2187743" y="6230517"/>
            <a:ext cx="3792808" cy="369332"/>
          </a:xfrm>
          <a:prstGeom prst="rect">
            <a:avLst/>
          </a:prstGeom>
          <a:noFill/>
        </p:spPr>
        <p:txBody>
          <a:bodyPr wrap="square" rtlCol="0">
            <a:spAutoFit/>
          </a:bodyPr>
          <a:lstStyle/>
          <a:p>
            <a:pPr algn="ctr"/>
            <a:r>
              <a:rPr lang="en-US" b="1" dirty="0" smtClean="0">
                <a:latin typeface="Arial" pitchFamily="34" charset="0"/>
                <a:cs typeface="Arial" pitchFamily="34" charset="0"/>
              </a:rPr>
              <a:t>data_press_3D</a:t>
            </a:r>
          </a:p>
        </p:txBody>
      </p:sp>
      <p:sp>
        <p:nvSpPr>
          <p:cNvPr id="22" name="TextBox 21"/>
          <p:cNvSpPr txBox="1"/>
          <p:nvPr/>
        </p:nvSpPr>
        <p:spPr>
          <a:xfrm>
            <a:off x="855048" y="5547307"/>
            <a:ext cx="514350" cy="369332"/>
          </a:xfrm>
          <a:prstGeom prst="rect">
            <a:avLst/>
          </a:prstGeom>
          <a:noFill/>
        </p:spPr>
        <p:txBody>
          <a:bodyPr wrap="square" rtlCol="0">
            <a:spAutoFit/>
          </a:bodyPr>
          <a:lstStyle/>
          <a:p>
            <a:r>
              <a:rPr lang="en-US" dirty="0" smtClean="0">
                <a:latin typeface="Arial" pitchFamily="34" charset="0"/>
                <a:cs typeface="Arial" pitchFamily="34" charset="0"/>
              </a:rPr>
              <a:t>18</a:t>
            </a:r>
          </a:p>
        </p:txBody>
      </p:sp>
      <p:sp>
        <p:nvSpPr>
          <p:cNvPr id="23" name="TextBox 22"/>
          <p:cNvSpPr txBox="1"/>
          <p:nvPr/>
        </p:nvSpPr>
        <p:spPr>
          <a:xfrm>
            <a:off x="1321243" y="6527544"/>
            <a:ext cx="514350" cy="369332"/>
          </a:xfrm>
          <a:prstGeom prst="rect">
            <a:avLst/>
          </a:prstGeom>
          <a:noFill/>
        </p:spPr>
        <p:txBody>
          <a:bodyPr wrap="square" rtlCol="0">
            <a:spAutoFit/>
          </a:bodyPr>
          <a:lstStyle/>
          <a:p>
            <a:pPr algn="ctr"/>
            <a:r>
              <a:rPr lang="en-US" dirty="0" smtClean="0">
                <a:latin typeface="Arial" pitchFamily="34" charset="0"/>
                <a:cs typeface="Arial" pitchFamily="34" charset="0"/>
              </a:rPr>
              <a:t>50</a:t>
            </a:r>
          </a:p>
        </p:txBody>
      </p:sp>
      <p:sp>
        <p:nvSpPr>
          <p:cNvPr id="24" name="Rectangle 23"/>
          <p:cNvSpPr/>
          <p:nvPr/>
        </p:nvSpPr>
        <p:spPr>
          <a:xfrm>
            <a:off x="5411251" y="4948823"/>
            <a:ext cx="2050760" cy="5809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187469" y="5606206"/>
            <a:ext cx="514350" cy="369332"/>
          </a:xfrm>
          <a:prstGeom prst="rect">
            <a:avLst/>
          </a:prstGeom>
          <a:noFill/>
        </p:spPr>
        <p:txBody>
          <a:bodyPr wrap="square" rtlCol="0">
            <a:spAutoFit/>
          </a:bodyPr>
          <a:lstStyle/>
          <a:p>
            <a:pPr algn="ctr"/>
            <a:r>
              <a:rPr lang="en-US" dirty="0" smtClean="0">
                <a:latin typeface="Arial" pitchFamily="34" charset="0"/>
                <a:cs typeface="Arial" pitchFamily="34" charset="0"/>
              </a:rPr>
              <a:t>50</a:t>
            </a:r>
          </a:p>
        </p:txBody>
      </p:sp>
      <p:sp>
        <p:nvSpPr>
          <p:cNvPr id="26" name="TextBox 25"/>
          <p:cNvSpPr txBox="1"/>
          <p:nvPr/>
        </p:nvSpPr>
        <p:spPr>
          <a:xfrm>
            <a:off x="4746397" y="5087543"/>
            <a:ext cx="514350" cy="369332"/>
          </a:xfrm>
          <a:prstGeom prst="rect">
            <a:avLst/>
          </a:prstGeom>
          <a:noFill/>
        </p:spPr>
        <p:txBody>
          <a:bodyPr wrap="square" rtlCol="0">
            <a:spAutoFit/>
          </a:bodyPr>
          <a:lstStyle/>
          <a:p>
            <a:pPr algn="ctr"/>
            <a:r>
              <a:rPr lang="en-US" dirty="0" smtClean="0">
                <a:latin typeface="Arial" pitchFamily="34" charset="0"/>
                <a:cs typeface="Arial" pitchFamily="34" charset="0"/>
              </a:rPr>
              <a:t>18</a:t>
            </a:r>
          </a:p>
        </p:txBody>
      </p:sp>
    </p:spTree>
    <p:extLst>
      <p:ext uri="{BB962C8B-B14F-4D97-AF65-F5344CB8AC3E}">
        <p14:creationId xmlns:p14="http://schemas.microsoft.com/office/powerpoint/2010/main" val="240550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3" name="Picture 2"/>
          <p:cNvPicPr>
            <a:picLocks noChangeAspect="1"/>
          </p:cNvPicPr>
          <p:nvPr/>
        </p:nvPicPr>
        <p:blipFill>
          <a:blip r:embed="rId2"/>
          <a:stretch>
            <a:fillRect/>
          </a:stretch>
        </p:blipFill>
        <p:spPr>
          <a:xfrm>
            <a:off x="0" y="-31454"/>
            <a:ext cx="6711315" cy="6934200"/>
          </a:xfrm>
          <a:prstGeom prst="rect">
            <a:avLst/>
          </a:prstGeom>
        </p:spPr>
      </p:pic>
      <p:sp>
        <p:nvSpPr>
          <p:cNvPr id="4" name="Rounded Rectangle 3"/>
          <p:cNvSpPr/>
          <p:nvPr/>
        </p:nvSpPr>
        <p:spPr>
          <a:xfrm>
            <a:off x="421640" y="3611881"/>
            <a:ext cx="3063240" cy="3911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21640" y="4572001"/>
            <a:ext cx="3342640" cy="3911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21640" y="5511801"/>
            <a:ext cx="3667760" cy="3911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21640" y="6256021"/>
            <a:ext cx="4165600" cy="3911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879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3" name="Picture 2"/>
          <p:cNvPicPr>
            <a:picLocks noChangeAspect="1"/>
          </p:cNvPicPr>
          <p:nvPr/>
        </p:nvPicPr>
        <p:blipFill>
          <a:blip r:embed="rId2"/>
          <a:stretch>
            <a:fillRect/>
          </a:stretch>
        </p:blipFill>
        <p:spPr>
          <a:xfrm>
            <a:off x="0" y="6646"/>
            <a:ext cx="11134725" cy="1943086"/>
          </a:xfrm>
          <a:prstGeom prst="rect">
            <a:avLst/>
          </a:prstGeom>
        </p:spPr>
      </p:pic>
      <p:pic>
        <p:nvPicPr>
          <p:cNvPr id="4" name="Picture 3"/>
          <p:cNvPicPr>
            <a:picLocks noChangeAspect="1"/>
          </p:cNvPicPr>
          <p:nvPr/>
        </p:nvPicPr>
        <p:blipFill>
          <a:blip r:embed="rId3"/>
          <a:stretch>
            <a:fillRect/>
          </a:stretch>
        </p:blipFill>
        <p:spPr>
          <a:xfrm>
            <a:off x="6718238" y="2463799"/>
            <a:ext cx="5250242" cy="4232275"/>
          </a:xfrm>
          <a:prstGeom prst="rect">
            <a:avLst/>
          </a:prstGeom>
        </p:spPr>
      </p:pic>
      <p:pic>
        <p:nvPicPr>
          <p:cNvPr id="5" name="Picture 4"/>
          <p:cNvPicPr>
            <a:picLocks noChangeAspect="1"/>
          </p:cNvPicPr>
          <p:nvPr/>
        </p:nvPicPr>
        <p:blipFill rotWithShape="1">
          <a:blip r:embed="rId4"/>
          <a:srcRect b="7758"/>
          <a:stretch/>
        </p:blipFill>
        <p:spPr>
          <a:xfrm>
            <a:off x="241300" y="2383700"/>
            <a:ext cx="6305550" cy="4392471"/>
          </a:xfrm>
          <a:prstGeom prst="rect">
            <a:avLst/>
          </a:prstGeom>
        </p:spPr>
      </p:pic>
    </p:spTree>
    <p:extLst>
      <p:ext uri="{BB962C8B-B14F-4D97-AF65-F5344CB8AC3E}">
        <p14:creationId xmlns:p14="http://schemas.microsoft.com/office/powerpoint/2010/main" val="426892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3" name="Picture 2"/>
          <p:cNvPicPr>
            <a:picLocks noChangeAspect="1"/>
          </p:cNvPicPr>
          <p:nvPr/>
        </p:nvPicPr>
        <p:blipFill>
          <a:blip r:embed="rId2"/>
          <a:stretch>
            <a:fillRect/>
          </a:stretch>
        </p:blipFill>
        <p:spPr>
          <a:xfrm>
            <a:off x="0" y="0"/>
            <a:ext cx="12192000" cy="2596785"/>
          </a:xfrm>
          <a:prstGeom prst="rect">
            <a:avLst/>
          </a:prstGeom>
        </p:spPr>
      </p:pic>
      <p:pic>
        <p:nvPicPr>
          <p:cNvPr id="4" name="Picture 3"/>
          <p:cNvPicPr>
            <a:picLocks noChangeAspect="1"/>
          </p:cNvPicPr>
          <p:nvPr/>
        </p:nvPicPr>
        <p:blipFill>
          <a:blip r:embed="rId3"/>
          <a:stretch>
            <a:fillRect/>
          </a:stretch>
        </p:blipFill>
        <p:spPr>
          <a:xfrm>
            <a:off x="7211377" y="2468406"/>
            <a:ext cx="4904423" cy="4389594"/>
          </a:xfrm>
          <a:prstGeom prst="rect">
            <a:avLst/>
          </a:prstGeom>
        </p:spPr>
      </p:pic>
      <p:pic>
        <p:nvPicPr>
          <p:cNvPr id="5" name="Picture 4"/>
          <p:cNvPicPr>
            <a:picLocks noChangeAspect="1"/>
          </p:cNvPicPr>
          <p:nvPr/>
        </p:nvPicPr>
        <p:blipFill>
          <a:blip r:embed="rId4"/>
          <a:stretch>
            <a:fillRect/>
          </a:stretch>
        </p:blipFill>
        <p:spPr>
          <a:xfrm>
            <a:off x="379412" y="2853453"/>
            <a:ext cx="6657975" cy="1809750"/>
          </a:xfrm>
          <a:prstGeom prst="rect">
            <a:avLst/>
          </a:prstGeom>
        </p:spPr>
      </p:pic>
    </p:spTree>
    <p:extLst>
      <p:ext uri="{BB962C8B-B14F-4D97-AF65-F5344CB8AC3E}">
        <p14:creationId xmlns:p14="http://schemas.microsoft.com/office/powerpoint/2010/main" val="10340864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3" name="Picture 2"/>
          <p:cNvPicPr>
            <a:picLocks noChangeAspect="1"/>
          </p:cNvPicPr>
          <p:nvPr/>
        </p:nvPicPr>
        <p:blipFill>
          <a:blip r:embed="rId2"/>
          <a:stretch>
            <a:fillRect/>
          </a:stretch>
        </p:blipFill>
        <p:spPr>
          <a:xfrm>
            <a:off x="1" y="-36513"/>
            <a:ext cx="12227560" cy="3458575"/>
          </a:xfrm>
          <a:prstGeom prst="rect">
            <a:avLst/>
          </a:prstGeom>
        </p:spPr>
      </p:pic>
      <p:pic>
        <p:nvPicPr>
          <p:cNvPr id="4" name="Picture 3"/>
          <p:cNvPicPr>
            <a:picLocks noChangeAspect="1"/>
          </p:cNvPicPr>
          <p:nvPr/>
        </p:nvPicPr>
        <p:blipFill>
          <a:blip r:embed="rId3"/>
          <a:stretch>
            <a:fillRect/>
          </a:stretch>
        </p:blipFill>
        <p:spPr>
          <a:xfrm>
            <a:off x="3829050" y="5317807"/>
            <a:ext cx="8362950" cy="1495425"/>
          </a:xfrm>
          <a:prstGeom prst="rect">
            <a:avLst/>
          </a:prstGeom>
        </p:spPr>
      </p:pic>
      <p:pic>
        <p:nvPicPr>
          <p:cNvPr id="5" name="Picture 4"/>
          <p:cNvPicPr>
            <a:picLocks noChangeAspect="1"/>
          </p:cNvPicPr>
          <p:nvPr/>
        </p:nvPicPr>
        <p:blipFill>
          <a:blip r:embed="rId4"/>
          <a:stretch>
            <a:fillRect/>
          </a:stretch>
        </p:blipFill>
        <p:spPr>
          <a:xfrm>
            <a:off x="0" y="3831772"/>
            <a:ext cx="11153775" cy="1076325"/>
          </a:xfrm>
          <a:prstGeom prst="rect">
            <a:avLst/>
          </a:prstGeom>
        </p:spPr>
      </p:pic>
    </p:spTree>
    <p:extLst>
      <p:ext uri="{BB962C8B-B14F-4D97-AF65-F5344CB8AC3E}">
        <p14:creationId xmlns:p14="http://schemas.microsoft.com/office/powerpoint/2010/main" val="3960852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3" name="Picture 2"/>
          <p:cNvPicPr>
            <a:picLocks noChangeAspect="1"/>
          </p:cNvPicPr>
          <p:nvPr/>
        </p:nvPicPr>
        <p:blipFill>
          <a:blip r:embed="rId2"/>
          <a:stretch>
            <a:fillRect/>
          </a:stretch>
        </p:blipFill>
        <p:spPr>
          <a:xfrm>
            <a:off x="0" y="-89607"/>
            <a:ext cx="8514449" cy="6947607"/>
          </a:xfrm>
          <a:prstGeom prst="rect">
            <a:avLst/>
          </a:prstGeom>
        </p:spPr>
      </p:pic>
    </p:spTree>
    <p:extLst>
      <p:ext uri="{BB962C8B-B14F-4D97-AF65-F5344CB8AC3E}">
        <p14:creationId xmlns:p14="http://schemas.microsoft.com/office/powerpoint/2010/main" val="1417971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Sample Problem: Loop Statement</a:t>
            </a:r>
            <a:endParaRPr lang="en-US" dirty="0"/>
          </a:p>
        </p:txBody>
      </p:sp>
      <p:pic>
        <p:nvPicPr>
          <p:cNvPr id="3" name="Picture 2"/>
          <p:cNvPicPr>
            <a:picLocks noChangeAspect="1"/>
          </p:cNvPicPr>
          <p:nvPr/>
        </p:nvPicPr>
        <p:blipFill rotWithShape="1">
          <a:blip r:embed="rId2"/>
          <a:srcRect t="2327"/>
          <a:stretch/>
        </p:blipFill>
        <p:spPr>
          <a:xfrm>
            <a:off x="241300" y="1219199"/>
            <a:ext cx="10048875" cy="3883025"/>
          </a:xfrm>
          <a:prstGeom prst="rect">
            <a:avLst/>
          </a:prstGeom>
        </p:spPr>
      </p:pic>
    </p:spTree>
    <p:extLst>
      <p:ext uri="{BB962C8B-B14F-4D97-AF65-F5344CB8AC3E}">
        <p14:creationId xmlns:p14="http://schemas.microsoft.com/office/powerpoint/2010/main" val="3465541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a:xfrm>
            <a:off x="241300" y="6646"/>
            <a:ext cx="11727180" cy="684233"/>
          </a:xfrm>
        </p:spPr>
        <p:txBody>
          <a:bodyPr/>
          <a:lstStyle/>
          <a:p>
            <a:r>
              <a:rPr lang="en-US" dirty="0"/>
              <a:t>Quiz: Bulls and Cows</a:t>
            </a:r>
          </a:p>
        </p:txBody>
      </p:sp>
      <p:sp>
        <p:nvSpPr>
          <p:cNvPr id="7" name="Rectangle 6"/>
          <p:cNvSpPr/>
          <p:nvPr/>
        </p:nvSpPr>
        <p:spPr>
          <a:xfrm>
            <a:off x="241299" y="1333917"/>
            <a:ext cx="8255001" cy="2585323"/>
          </a:xfrm>
          <a:prstGeom prst="rect">
            <a:avLst/>
          </a:prstGeom>
        </p:spPr>
        <p:txBody>
          <a:bodyPr wrap="square">
            <a:spAutoFit/>
          </a:bodyPr>
          <a:lstStyle/>
          <a:p>
            <a:pPr>
              <a:lnSpc>
                <a:spcPct val="150000"/>
              </a:lnSpc>
            </a:pPr>
            <a:r>
              <a:rPr lang="en-US" dirty="0"/>
              <a:t>Bulls and Cows is a mind game played by two players. In the game, a random, 4-digit number is chosen and it's values are compared to those of another trial number. All four digits of the number are different. If any digit in the chosen number is the exact same value and in the exact same position as any digit in the trial number, this is called a bull. If the digit is present in both the trial number and chosen number, but is not in the same location, this is called a cow. </a:t>
            </a:r>
          </a:p>
        </p:txBody>
      </p:sp>
      <p:pic>
        <p:nvPicPr>
          <p:cNvPr id="8" name="Picture 4" descr="https://lcms-files.mathworks.com/content/images/93eb9a9e-5d95-4954-8a00-10a8a9a2e9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4275" y="1558925"/>
            <a:ext cx="2800350" cy="33147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670550" y="4873625"/>
            <a:ext cx="2692400" cy="589072"/>
          </a:xfrm>
          <a:prstGeom prst="rect">
            <a:avLst/>
          </a:prstGeom>
        </p:spPr>
        <p:txBody>
          <a:bodyPr wrap="square">
            <a:spAutoFit/>
          </a:bodyPr>
          <a:lstStyle/>
          <a:p>
            <a:pPr algn="ctr">
              <a:lnSpc>
                <a:spcPct val="150000"/>
              </a:lnSpc>
            </a:pPr>
            <a:r>
              <a:rPr lang="en-US" sz="2400" b="1" dirty="0" smtClean="0">
                <a:solidFill>
                  <a:srgbClr val="FF0000"/>
                </a:solidFill>
              </a:rPr>
              <a:t>MATLAB Grader</a:t>
            </a:r>
            <a:endParaRPr lang="en-US" sz="2400" b="1" dirty="0">
              <a:solidFill>
                <a:srgbClr val="FF0000"/>
              </a:solidFill>
            </a:endParaRPr>
          </a:p>
        </p:txBody>
      </p:sp>
    </p:spTree>
    <p:extLst>
      <p:ext uri="{BB962C8B-B14F-4D97-AF65-F5344CB8AC3E}">
        <p14:creationId xmlns:p14="http://schemas.microsoft.com/office/powerpoint/2010/main" val="3236356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3" name="Picture 2"/>
          <p:cNvPicPr>
            <a:picLocks noChangeAspect="1"/>
          </p:cNvPicPr>
          <p:nvPr/>
        </p:nvPicPr>
        <p:blipFill>
          <a:blip r:embed="rId2"/>
          <a:stretch>
            <a:fillRect/>
          </a:stretch>
        </p:blipFill>
        <p:spPr>
          <a:xfrm>
            <a:off x="-214313" y="0"/>
            <a:ext cx="12406313" cy="6908263"/>
          </a:xfrm>
          <a:prstGeom prst="rect">
            <a:avLst/>
          </a:prstGeom>
        </p:spPr>
      </p:pic>
      <p:sp>
        <p:nvSpPr>
          <p:cNvPr id="4" name="Rounded Rectangle 3"/>
          <p:cNvSpPr/>
          <p:nvPr/>
        </p:nvSpPr>
        <p:spPr>
          <a:xfrm>
            <a:off x="-106680" y="2709911"/>
            <a:ext cx="4582160" cy="49048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06680" y="3929111"/>
            <a:ext cx="4582160" cy="49048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6680" y="5665066"/>
            <a:ext cx="6268720" cy="49048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404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3" name="Picture 2"/>
          <p:cNvPicPr>
            <a:picLocks noChangeAspect="1"/>
          </p:cNvPicPr>
          <p:nvPr/>
        </p:nvPicPr>
        <p:blipFill>
          <a:blip r:embed="rId2"/>
          <a:stretch>
            <a:fillRect/>
          </a:stretch>
        </p:blipFill>
        <p:spPr>
          <a:xfrm>
            <a:off x="70908" y="-1"/>
            <a:ext cx="4018492" cy="6846003"/>
          </a:xfrm>
          <a:prstGeom prst="rect">
            <a:avLst/>
          </a:prstGeom>
        </p:spPr>
      </p:pic>
      <p:sp>
        <p:nvSpPr>
          <p:cNvPr id="4" name="Rounded Rectangle 3"/>
          <p:cNvSpPr/>
          <p:nvPr/>
        </p:nvSpPr>
        <p:spPr>
          <a:xfrm>
            <a:off x="0" y="42333"/>
            <a:ext cx="4089400" cy="3992034"/>
          </a:xfrm>
          <a:prstGeom prst="roundRect">
            <a:avLst>
              <a:gd name="adj" fmla="val 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28066" y="1619613"/>
            <a:ext cx="6294967" cy="923330"/>
          </a:xfrm>
          <a:prstGeom prst="rect">
            <a:avLst/>
          </a:prstGeom>
        </p:spPr>
        <p:txBody>
          <a:bodyPr wrap="square">
            <a:spAutoFit/>
          </a:bodyPr>
          <a:lstStyle/>
          <a:p>
            <a:pPr>
              <a:lnSpc>
                <a:spcPct val="150000"/>
              </a:lnSpc>
            </a:pPr>
            <a:r>
              <a:rPr lang="en-US" sz="3600" b="1" dirty="0" smtClean="0"/>
              <a:t>Script Section</a:t>
            </a:r>
            <a:endParaRPr lang="en-US" sz="3600" b="1" dirty="0"/>
          </a:p>
        </p:txBody>
      </p:sp>
      <p:sp>
        <p:nvSpPr>
          <p:cNvPr id="6" name="Rectangle 5"/>
          <p:cNvSpPr/>
          <p:nvPr/>
        </p:nvSpPr>
        <p:spPr>
          <a:xfrm>
            <a:off x="4241799" y="4523679"/>
            <a:ext cx="6294967" cy="837473"/>
          </a:xfrm>
          <a:prstGeom prst="rect">
            <a:avLst/>
          </a:prstGeom>
        </p:spPr>
        <p:txBody>
          <a:bodyPr wrap="square">
            <a:spAutoFit/>
          </a:bodyPr>
          <a:lstStyle/>
          <a:p>
            <a:pPr>
              <a:lnSpc>
                <a:spcPct val="150000"/>
              </a:lnSpc>
            </a:pPr>
            <a:r>
              <a:rPr lang="en-US" sz="3600" b="1" dirty="0" smtClean="0"/>
              <a:t>Function Section</a:t>
            </a:r>
            <a:endParaRPr lang="en-US" sz="3600" b="1" dirty="0"/>
          </a:p>
        </p:txBody>
      </p:sp>
      <p:sp>
        <p:nvSpPr>
          <p:cNvPr id="7" name="Curved Left Arrow 6"/>
          <p:cNvSpPr/>
          <p:nvPr/>
        </p:nvSpPr>
        <p:spPr>
          <a:xfrm>
            <a:off x="7806267" y="2307940"/>
            <a:ext cx="1413933" cy="2921000"/>
          </a:xfrm>
          <a:prstGeom prst="curvedLef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5308599" y="5709012"/>
            <a:ext cx="4114801" cy="837473"/>
          </a:xfrm>
          <a:prstGeom prst="rect">
            <a:avLst/>
          </a:prstGeom>
        </p:spPr>
        <p:txBody>
          <a:bodyPr wrap="square">
            <a:spAutoFit/>
          </a:bodyPr>
          <a:lstStyle/>
          <a:p>
            <a:pPr>
              <a:lnSpc>
                <a:spcPct val="150000"/>
              </a:lnSpc>
            </a:pPr>
            <a:r>
              <a:rPr lang="en-US" sz="3600" b="1" i="1" dirty="0" smtClean="0"/>
              <a:t>or on different files</a:t>
            </a:r>
            <a:endParaRPr lang="en-US" sz="3600" b="1" i="1" dirty="0"/>
          </a:p>
        </p:txBody>
      </p:sp>
      <p:sp>
        <p:nvSpPr>
          <p:cNvPr id="9" name="Rectangle 8"/>
          <p:cNvSpPr/>
          <p:nvPr/>
        </p:nvSpPr>
        <p:spPr>
          <a:xfrm>
            <a:off x="9470813" y="2941292"/>
            <a:ext cx="2497667" cy="1318181"/>
          </a:xfrm>
          <a:prstGeom prst="rect">
            <a:avLst/>
          </a:prstGeom>
        </p:spPr>
        <p:txBody>
          <a:bodyPr wrap="square">
            <a:spAutoFit/>
          </a:bodyPr>
          <a:lstStyle/>
          <a:p>
            <a:pPr>
              <a:lnSpc>
                <a:spcPct val="150000"/>
              </a:lnSpc>
            </a:pPr>
            <a:r>
              <a:rPr lang="en-US" sz="2800" b="1" i="1" dirty="0" smtClean="0"/>
              <a:t>Call multiple times</a:t>
            </a:r>
            <a:endParaRPr lang="en-US" sz="2800" b="1" i="1" dirty="0"/>
          </a:p>
        </p:txBody>
      </p:sp>
    </p:spTree>
    <p:extLst>
      <p:ext uri="{BB962C8B-B14F-4D97-AF65-F5344CB8AC3E}">
        <p14:creationId xmlns:p14="http://schemas.microsoft.com/office/powerpoint/2010/main" val="1910839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function bulls = </a:t>
            </a:r>
            <a:r>
              <a:rPr lang="en-US" dirty="0" err="1"/>
              <a:t>BullsFinder</a:t>
            </a:r>
            <a:r>
              <a:rPr lang="en-US" dirty="0"/>
              <a:t>(</a:t>
            </a:r>
            <a:r>
              <a:rPr lang="en-US" dirty="0" err="1"/>
              <a:t>true_num</a:t>
            </a:r>
            <a:r>
              <a:rPr lang="en-US" dirty="0"/>
              <a:t>, </a:t>
            </a:r>
            <a:r>
              <a:rPr lang="en-US" dirty="0" err="1"/>
              <a:t>test_num</a:t>
            </a:r>
            <a:r>
              <a:rPr lang="en-US" dirty="0"/>
              <a:t>)</a:t>
            </a:r>
          </a:p>
        </p:txBody>
      </p:sp>
      <p:pic>
        <p:nvPicPr>
          <p:cNvPr id="3" name="Picture 2"/>
          <p:cNvPicPr>
            <a:picLocks noChangeAspect="1"/>
          </p:cNvPicPr>
          <p:nvPr/>
        </p:nvPicPr>
        <p:blipFill>
          <a:blip r:embed="rId2"/>
          <a:stretch>
            <a:fillRect/>
          </a:stretch>
        </p:blipFill>
        <p:spPr>
          <a:xfrm>
            <a:off x="306387" y="1096645"/>
            <a:ext cx="5459413" cy="1517732"/>
          </a:xfrm>
          <a:prstGeom prst="rect">
            <a:avLst/>
          </a:prstGeom>
        </p:spPr>
      </p:pic>
      <p:pic>
        <p:nvPicPr>
          <p:cNvPr id="4" name="Picture 3"/>
          <p:cNvPicPr>
            <a:picLocks noChangeAspect="1"/>
          </p:cNvPicPr>
          <p:nvPr/>
        </p:nvPicPr>
        <p:blipFill>
          <a:blip r:embed="rId3"/>
          <a:stretch>
            <a:fillRect/>
          </a:stretch>
        </p:blipFill>
        <p:spPr>
          <a:xfrm>
            <a:off x="4365625" y="2965980"/>
            <a:ext cx="7110095" cy="3278927"/>
          </a:xfrm>
          <a:prstGeom prst="rect">
            <a:avLst/>
          </a:prstGeom>
        </p:spPr>
      </p:pic>
    </p:spTree>
    <p:extLst>
      <p:ext uri="{BB962C8B-B14F-4D97-AF65-F5344CB8AC3E}">
        <p14:creationId xmlns:p14="http://schemas.microsoft.com/office/powerpoint/2010/main" val="2678053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function cows = </a:t>
            </a:r>
            <a:r>
              <a:rPr lang="en-US" dirty="0" err="1"/>
              <a:t>CowsFinder</a:t>
            </a:r>
            <a:r>
              <a:rPr lang="en-US" dirty="0"/>
              <a:t>(</a:t>
            </a:r>
            <a:r>
              <a:rPr lang="en-US" dirty="0" err="1"/>
              <a:t>true_num</a:t>
            </a:r>
            <a:r>
              <a:rPr lang="en-US" dirty="0"/>
              <a:t>, </a:t>
            </a:r>
            <a:r>
              <a:rPr lang="en-US" dirty="0" err="1"/>
              <a:t>test_num</a:t>
            </a:r>
            <a:r>
              <a:rPr lang="en-US" dirty="0"/>
              <a:t>)</a:t>
            </a:r>
          </a:p>
        </p:txBody>
      </p:sp>
      <p:pic>
        <p:nvPicPr>
          <p:cNvPr id="3" name="Picture 2"/>
          <p:cNvPicPr>
            <a:picLocks noChangeAspect="1"/>
          </p:cNvPicPr>
          <p:nvPr/>
        </p:nvPicPr>
        <p:blipFill>
          <a:blip r:embed="rId2"/>
          <a:stretch>
            <a:fillRect/>
          </a:stretch>
        </p:blipFill>
        <p:spPr>
          <a:xfrm>
            <a:off x="241300" y="1144588"/>
            <a:ext cx="5888038" cy="2072410"/>
          </a:xfrm>
          <a:prstGeom prst="rect">
            <a:avLst/>
          </a:prstGeom>
        </p:spPr>
      </p:pic>
      <p:pic>
        <p:nvPicPr>
          <p:cNvPr id="4" name="Picture 3"/>
          <p:cNvPicPr>
            <a:picLocks noChangeAspect="1"/>
          </p:cNvPicPr>
          <p:nvPr/>
        </p:nvPicPr>
        <p:blipFill>
          <a:blip r:embed="rId3"/>
          <a:stretch>
            <a:fillRect/>
          </a:stretch>
        </p:blipFill>
        <p:spPr>
          <a:xfrm>
            <a:off x="4853907" y="2737742"/>
            <a:ext cx="6899943" cy="3904358"/>
          </a:xfrm>
          <a:prstGeom prst="rect">
            <a:avLst/>
          </a:prstGeom>
        </p:spPr>
      </p:pic>
    </p:spTree>
    <p:extLst>
      <p:ext uri="{BB962C8B-B14F-4D97-AF65-F5344CB8AC3E}">
        <p14:creationId xmlns:p14="http://schemas.microsoft.com/office/powerpoint/2010/main" val="63682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function [</a:t>
            </a:r>
            <a:r>
              <a:rPr lang="en-US" dirty="0" err="1"/>
              <a:t>bulls_cows</a:t>
            </a:r>
            <a:r>
              <a:rPr lang="en-US" dirty="0"/>
              <a:t>, </a:t>
            </a:r>
            <a:r>
              <a:rPr lang="en-US" dirty="0" err="1"/>
              <a:t>loc_succ</a:t>
            </a:r>
            <a:r>
              <a:rPr lang="en-US" dirty="0"/>
              <a:t>] = </a:t>
            </a:r>
            <a:r>
              <a:rPr lang="en-US" dirty="0" err="1"/>
              <a:t>BullsCowsFinder</a:t>
            </a:r>
            <a:r>
              <a:rPr lang="en-US" dirty="0"/>
              <a:t>(</a:t>
            </a:r>
            <a:r>
              <a:rPr lang="en-US" dirty="0" err="1"/>
              <a:t>true_num</a:t>
            </a:r>
            <a:r>
              <a:rPr lang="en-US" dirty="0"/>
              <a:t>, </a:t>
            </a:r>
            <a:r>
              <a:rPr lang="en-US" dirty="0" err="1"/>
              <a:t>test_nums</a:t>
            </a:r>
            <a:r>
              <a:rPr lang="en-US" dirty="0"/>
              <a:t>)</a:t>
            </a:r>
          </a:p>
        </p:txBody>
      </p:sp>
      <p:pic>
        <p:nvPicPr>
          <p:cNvPr id="3" name="Picture 2"/>
          <p:cNvPicPr>
            <a:picLocks noChangeAspect="1"/>
          </p:cNvPicPr>
          <p:nvPr/>
        </p:nvPicPr>
        <p:blipFill rotWithShape="1">
          <a:blip r:embed="rId2"/>
          <a:srcRect l="919"/>
          <a:stretch/>
        </p:blipFill>
        <p:spPr>
          <a:xfrm>
            <a:off x="279400" y="1131887"/>
            <a:ext cx="10088562" cy="5419725"/>
          </a:xfrm>
          <a:prstGeom prst="rect">
            <a:avLst/>
          </a:prstGeom>
        </p:spPr>
      </p:pic>
    </p:spTree>
    <p:extLst>
      <p:ext uri="{BB962C8B-B14F-4D97-AF65-F5344CB8AC3E}">
        <p14:creationId xmlns:p14="http://schemas.microsoft.com/office/powerpoint/2010/main" val="3938358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3" name="Picture 2"/>
          <p:cNvPicPr>
            <a:picLocks noChangeAspect="1"/>
          </p:cNvPicPr>
          <p:nvPr/>
        </p:nvPicPr>
        <p:blipFill rotWithShape="1">
          <a:blip r:embed="rId2"/>
          <a:srcRect b="1623"/>
          <a:stretch/>
        </p:blipFill>
        <p:spPr>
          <a:xfrm>
            <a:off x="0" y="0"/>
            <a:ext cx="12212153" cy="5003800"/>
          </a:xfrm>
          <a:prstGeom prst="rect">
            <a:avLst/>
          </a:prstGeom>
        </p:spPr>
      </p:pic>
      <p:sp>
        <p:nvSpPr>
          <p:cNvPr id="4" name="Rounded Rectangle 3"/>
          <p:cNvSpPr/>
          <p:nvPr/>
        </p:nvSpPr>
        <p:spPr>
          <a:xfrm>
            <a:off x="90170" y="2481311"/>
            <a:ext cx="4582160" cy="49048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90170" y="4271743"/>
            <a:ext cx="4582160" cy="49048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016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Uwaterloo_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Uwaterloo_Theme" id="{F7BD0320-7428-483A-9DFB-560F4F77CD51}" vid="{FB630A13-1CAF-4B8C-927A-D2F553D6B205}"/>
    </a:ext>
  </a:extLst>
</a:theme>
</file>

<file path=ppt/theme/theme2.xml><?xml version="1.0" encoding="utf-8"?>
<a:theme xmlns:a="http://schemas.openxmlformats.org/drawingml/2006/main" name="Uwaterloo">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engineering_16x9" id="{13A97B2F-F17F-6849-9F82-B721B10E3869}" vid="{A4E74281-1FF5-2047-BC63-3BF2D22759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Uwaterloo_Theme</Template>
  <TotalTime>7561</TotalTime>
  <Words>201</Words>
  <Application>Microsoft Office PowerPoint</Application>
  <PresentationFormat>Widescreen</PresentationFormat>
  <Paragraphs>35</Paragraphs>
  <Slides>17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Georgia</vt:lpstr>
      <vt:lpstr>Impact</vt:lpstr>
      <vt:lpstr>Wingdings</vt:lpstr>
      <vt:lpstr>Uwaterloo_Theme</vt:lpstr>
      <vt:lpstr>Uwaterloo</vt:lpstr>
      <vt:lpstr>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Chul Min Yeum</dc:creator>
  <cp:lastModifiedBy>Chul Min Yeum</cp:lastModifiedBy>
  <cp:revision>215</cp:revision>
  <dcterms:created xsi:type="dcterms:W3CDTF">2018-10-10T19:11:49Z</dcterms:created>
  <dcterms:modified xsi:type="dcterms:W3CDTF">2019-06-17T17:58:29Z</dcterms:modified>
</cp:coreProperties>
</file>