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9"/>
  </p:notesMasterIdLst>
  <p:sldIdLst>
    <p:sldId id="298" r:id="rId3"/>
    <p:sldId id="301" r:id="rId4"/>
    <p:sldId id="302" r:id="rId5"/>
    <p:sldId id="306" r:id="rId6"/>
    <p:sldId id="307" r:id="rId7"/>
    <p:sldId id="3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87" autoAdjust="0"/>
    <p:restoredTop sz="81997" autoAdjust="0"/>
  </p:normalViewPr>
  <p:slideViewPr>
    <p:cSldViewPr snapToGrid="0">
      <p:cViewPr>
        <p:scale>
          <a:sx n="100" d="100"/>
          <a:sy n="100" d="100"/>
        </p:scale>
        <p:origin x="1528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Problem 1: Income Tax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02" y="1242060"/>
            <a:ext cx="9578975" cy="503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Problem 1: </a:t>
            </a:r>
            <a:r>
              <a:rPr lang="en-US" altLang="en-US" dirty="0" smtClean="0"/>
              <a:t>Comments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02165" y="1054630"/>
            <a:ext cx="11389785" cy="4653381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500" dirty="0" smtClean="0">
                <a:ea typeface="ＭＳ Ｐゴシック" charset="0"/>
              </a:rPr>
              <a:t>Use of an ‘ii’ index for a for-loop structure → read </a:t>
            </a:r>
            <a:r>
              <a:rPr lang="en-US" sz="2500" dirty="0">
                <a:ea typeface="ＭＳ Ｐゴシック" charset="0"/>
              </a:rPr>
              <a:t>each value in a vector or </a:t>
            </a:r>
            <a:r>
              <a:rPr lang="en-US" sz="2500" dirty="0" smtClean="0">
                <a:ea typeface="ＭＳ Ｐゴシック" charset="0"/>
              </a:rPr>
              <a:t>a matrix </a:t>
            </a:r>
            <a:r>
              <a:rPr lang="en-US" sz="2500" dirty="0">
                <a:ea typeface="ＭＳ Ｐゴシック" charset="0"/>
              </a:rPr>
              <a:t>to compute a </a:t>
            </a:r>
            <a:r>
              <a:rPr lang="en-US" sz="2500" dirty="0" smtClean="0">
                <a:ea typeface="ＭＳ Ｐゴシック" charset="0"/>
              </a:rPr>
              <a:t>new value(s)</a:t>
            </a:r>
            <a:endParaRPr lang="en-US" sz="2500" dirty="0">
              <a:ea typeface="ＭＳ Ｐゴシック" charset="0"/>
            </a:endParaRPr>
          </a:p>
          <a:p>
            <a:pPr>
              <a:defRPr/>
            </a:pPr>
            <a:r>
              <a:rPr lang="en-US" sz="2500" dirty="0" err="1" smtClean="0">
                <a:ea typeface="ＭＳ Ｐゴシック" charset="0"/>
              </a:rPr>
              <a:t>income_tax</a:t>
            </a:r>
            <a:r>
              <a:rPr lang="en-US" sz="2500" dirty="0" smtClean="0">
                <a:ea typeface="ＭＳ Ｐゴシック" charset="0"/>
              </a:rPr>
              <a:t> &lt; 1000 </a:t>
            </a:r>
            <a:r>
              <a:rPr lang="en-US" sz="2500" dirty="0">
                <a:ea typeface="ＭＳ Ｐゴシック" charset="0"/>
              </a:rPr>
              <a:t>→ </a:t>
            </a:r>
            <a:r>
              <a:rPr lang="en-US" sz="2500" dirty="0" smtClean="0">
                <a:ea typeface="ＭＳ Ｐゴシック" charset="0"/>
              </a:rPr>
              <a:t>No </a:t>
            </a:r>
            <a:r>
              <a:rPr lang="en-US" sz="2500" dirty="0">
                <a:ea typeface="ＭＳ Ｐゴシック" charset="0"/>
              </a:rPr>
              <a:t>reason to use a loop-structure</a:t>
            </a:r>
          </a:p>
          <a:p>
            <a:pPr>
              <a:defRPr/>
            </a:pPr>
            <a:r>
              <a:rPr lang="en-US" sz="2500" dirty="0" smtClean="0">
                <a:ea typeface="ＭＳ Ｐゴシック" charset="0"/>
              </a:rPr>
              <a:t>Readability </a:t>
            </a:r>
            <a:r>
              <a:rPr lang="en-US" sz="2500" dirty="0">
                <a:ea typeface="ＭＳ Ｐゴシック" charset="0"/>
              </a:rPr>
              <a:t>(check the value easily)</a:t>
            </a:r>
          </a:p>
          <a:p>
            <a:pPr>
              <a:defRPr/>
            </a:pPr>
            <a:r>
              <a:rPr lang="en-US" sz="2500" dirty="0" smtClean="0">
                <a:ea typeface="ＭＳ Ｐゴシック" charset="0"/>
              </a:rPr>
              <a:t>Debugging</a:t>
            </a:r>
            <a:r>
              <a:rPr lang="en-US" sz="2500" dirty="0">
                <a:ea typeface="ＭＳ Ｐゴシック" charset="0"/>
              </a:rPr>
              <a:t>. (Where do we put 'round'?) (1) avoid mistake (2) correct mistake</a:t>
            </a:r>
          </a:p>
          <a:p>
            <a:pPr>
              <a:defRPr/>
            </a:pPr>
            <a:r>
              <a:rPr lang="en-US" sz="2500" dirty="0" smtClean="0">
                <a:ea typeface="ＭＳ Ｐゴシック" charset="0"/>
              </a:rPr>
              <a:t>Do </a:t>
            </a:r>
            <a:r>
              <a:rPr lang="en-US" sz="2500" dirty="0">
                <a:ea typeface="ＭＳ Ｐゴシック" charset="0"/>
              </a:rPr>
              <a:t>not put a condition on 'else'</a:t>
            </a:r>
          </a:p>
          <a:p>
            <a:pPr>
              <a:defRPr/>
            </a:pPr>
            <a:r>
              <a:rPr lang="en-US" sz="2500" dirty="0" smtClean="0">
                <a:ea typeface="ＭＳ Ｐゴシック" charset="0"/>
              </a:rPr>
              <a:t>structures</a:t>
            </a:r>
            <a:endParaRPr lang="en-US" sz="2500" dirty="0">
              <a:ea typeface="ＭＳ Ｐゴシック" charset="0"/>
            </a:endParaRPr>
          </a:p>
          <a:p>
            <a:pPr>
              <a:defRPr/>
            </a:pPr>
            <a:r>
              <a:rPr lang="en-US" sz="2500" dirty="0" smtClean="0">
                <a:ea typeface="ＭＳ Ｐゴシック" charset="0"/>
              </a:rPr>
              <a:t>for </a:t>
            </a:r>
            <a:r>
              <a:rPr lang="en-US" sz="2500" dirty="0">
                <a:ea typeface="ＭＳ Ｐゴシック" charset="0"/>
              </a:rPr>
              <a:t>ii=1:num_income </a:t>
            </a:r>
          </a:p>
          <a:p>
            <a:pPr>
              <a:defRPr/>
            </a:pPr>
            <a:r>
              <a:rPr lang="en-US" sz="2500" dirty="0" smtClean="0">
                <a:ea typeface="ＭＳ Ｐゴシック" charset="0"/>
              </a:rPr>
              <a:t>for </a:t>
            </a:r>
            <a:r>
              <a:rPr lang="en-US" sz="2500" dirty="0">
                <a:ea typeface="ＭＳ Ｐゴシック" charset="0"/>
              </a:rPr>
              <a:t>ii=[1 2 3 4]</a:t>
            </a:r>
          </a:p>
          <a:p>
            <a:pPr>
              <a:defRPr/>
            </a:pPr>
            <a:r>
              <a:rPr lang="en-US" sz="2500" dirty="0" smtClean="0">
                <a:ea typeface="ＭＳ Ｐゴシック" charset="0"/>
              </a:rPr>
              <a:t>Do not use this syntax </a:t>
            </a:r>
          </a:p>
          <a:p>
            <a:pPr marL="0" indent="0">
              <a:buNone/>
              <a:defRPr/>
            </a:pPr>
            <a:r>
              <a:rPr lang="en-US" sz="2500" dirty="0" smtClean="0">
                <a:ea typeface="ＭＳ Ｐゴシック" charset="0"/>
              </a:rPr>
              <a:t>					9276 </a:t>
            </a:r>
            <a:r>
              <a:rPr lang="en-US" sz="2500" dirty="0">
                <a:ea typeface="ＭＳ Ｐゴシック" charset="0"/>
              </a:rPr>
              <a:t>&lt; x &lt; </a:t>
            </a:r>
            <a:r>
              <a:rPr lang="en-US" sz="2500" dirty="0" smtClean="0">
                <a:ea typeface="ＭＳ Ｐゴシック" charset="0"/>
              </a:rPr>
              <a:t>37651</a:t>
            </a:r>
          </a:p>
        </p:txBody>
      </p:sp>
    </p:spTree>
    <p:extLst>
      <p:ext uri="{BB962C8B-B14F-4D97-AF65-F5344CB8AC3E}">
        <p14:creationId xmlns:p14="http://schemas.microsoft.com/office/powerpoint/2010/main" val="29187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Problem </a:t>
            </a:r>
            <a:r>
              <a:rPr lang="en-US" altLang="en-US" dirty="0" smtClean="0"/>
              <a:t>2: Comments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02165" y="1054630"/>
            <a:ext cx="11389785" cy="4653381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500" dirty="0" err="1">
                <a:ea typeface="ＭＳ Ｐゴシック" charset="0"/>
              </a:rPr>
              <a:t>material_data</a:t>
            </a:r>
            <a:r>
              <a:rPr lang="en-US" sz="2500" dirty="0">
                <a:ea typeface="ＭＳ Ｐゴシック" charset="0"/>
              </a:rPr>
              <a:t> inside character.</a:t>
            </a:r>
          </a:p>
          <a:p>
            <a:pPr>
              <a:defRPr/>
            </a:pPr>
            <a:r>
              <a:rPr lang="en-US" sz="2500" dirty="0">
                <a:ea typeface="ＭＳ Ｐゴシック" charset="0"/>
              </a:rPr>
              <a:t>Read a character and make selection statements. </a:t>
            </a:r>
          </a:p>
          <a:p>
            <a:pPr>
              <a:defRPr/>
            </a:pPr>
            <a:r>
              <a:rPr lang="en-US" sz="2500" dirty="0">
                <a:ea typeface="ＭＳ Ｐゴシック" charset="0"/>
              </a:rPr>
              <a:t>Model solution 2: We can make for-loop for materials. </a:t>
            </a:r>
          </a:p>
          <a:p>
            <a:pPr>
              <a:defRPr/>
            </a:pPr>
            <a:endParaRPr lang="en-US" sz="2500" dirty="0" smtClean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500" dirty="0">
                <a:ea typeface="ＭＳ Ｐゴシック" charset="0"/>
              </a:rPr>
              <a:t>When do we use ‘else’ in this problem? </a:t>
            </a:r>
          </a:p>
          <a:p>
            <a:pPr marL="0" indent="0">
              <a:buNone/>
              <a:defRPr/>
            </a:pPr>
            <a:r>
              <a:rPr lang="en-US" sz="2500" dirty="0" smtClean="0">
                <a:ea typeface="ＭＳ Ｐゴシック" charset="0"/>
              </a:rPr>
              <a:t>	</a:t>
            </a:r>
            <a:r>
              <a:rPr lang="en-US" sz="2500" dirty="0" err="1" smtClean="0">
                <a:ea typeface="ＭＳ Ｐゴシック" charset="0"/>
              </a:rPr>
              <a:t>strain_test</a:t>
            </a:r>
            <a:r>
              <a:rPr lang="en-US" sz="2500" dirty="0" smtClean="0">
                <a:ea typeface="ＭＳ Ｐゴシック" charset="0"/>
              </a:rPr>
              <a:t> </a:t>
            </a:r>
            <a:r>
              <a:rPr lang="en-US" sz="2500" dirty="0">
                <a:ea typeface="ＭＳ Ｐゴシック" charset="0"/>
              </a:rPr>
              <a:t>= </a:t>
            </a:r>
            <a:r>
              <a:rPr lang="en-US" sz="2500" dirty="0" err="1">
                <a:ea typeface="ＭＳ Ｐゴシック" charset="0"/>
              </a:rPr>
              <a:t>strain_data</a:t>
            </a:r>
            <a:r>
              <a:rPr lang="en-US" sz="2500" dirty="0">
                <a:ea typeface="ＭＳ Ｐゴシック" charset="0"/>
              </a:rPr>
              <a:t>(ii);</a:t>
            </a:r>
          </a:p>
          <a:p>
            <a:pPr marL="0" indent="0">
              <a:buNone/>
              <a:defRPr/>
            </a:pPr>
            <a:r>
              <a:rPr lang="en-US" sz="2500" dirty="0" smtClean="0">
                <a:ea typeface="ＭＳ Ｐゴシック" charset="0"/>
              </a:rPr>
              <a:t>	if </a:t>
            </a:r>
            <a:r>
              <a:rPr lang="en-US" sz="2500" dirty="0" err="1">
                <a:ea typeface="ＭＳ Ｐゴシック" charset="0"/>
              </a:rPr>
              <a:t>strain_test</a:t>
            </a:r>
            <a:r>
              <a:rPr lang="en-US" sz="2500" dirty="0">
                <a:ea typeface="ＭＳ Ｐゴシック" charset="0"/>
              </a:rPr>
              <a:t> == 'c'</a:t>
            </a:r>
          </a:p>
          <a:p>
            <a:pPr marL="0" indent="0">
              <a:buNone/>
              <a:defRPr/>
            </a:pPr>
            <a:r>
              <a:rPr lang="en-US" sz="2500" dirty="0" smtClean="0">
                <a:ea typeface="ＭＳ Ｐゴシック" charset="0"/>
              </a:rPr>
              <a:t>	</a:t>
            </a:r>
            <a:r>
              <a:rPr lang="en-US" sz="2500" dirty="0" err="1" smtClean="0">
                <a:ea typeface="ＭＳ Ｐゴシック" charset="0"/>
              </a:rPr>
              <a:t>elseif</a:t>
            </a:r>
            <a:r>
              <a:rPr lang="en-US" sz="2500" dirty="0" smtClean="0">
                <a:ea typeface="ＭＳ Ｐゴシック" charset="0"/>
              </a:rPr>
              <a:t> </a:t>
            </a:r>
            <a:r>
              <a:rPr lang="en-US" sz="2500" dirty="0" err="1">
                <a:ea typeface="ＭＳ Ｐゴシック" charset="0"/>
              </a:rPr>
              <a:t>strain_test</a:t>
            </a:r>
            <a:r>
              <a:rPr lang="en-US" sz="2500" dirty="0">
                <a:ea typeface="ＭＳ Ｐゴシック" charset="0"/>
              </a:rPr>
              <a:t> == 'p'</a:t>
            </a:r>
          </a:p>
          <a:p>
            <a:pPr marL="0" indent="0">
              <a:buNone/>
              <a:defRPr/>
            </a:pPr>
            <a:r>
              <a:rPr lang="en-US" sz="2500" dirty="0" smtClean="0">
                <a:ea typeface="ＭＳ Ｐゴシック" charset="0"/>
              </a:rPr>
              <a:t>	</a:t>
            </a:r>
            <a:r>
              <a:rPr lang="en-US" sz="2500" dirty="0" err="1" smtClean="0">
                <a:ea typeface="ＭＳ Ｐゴシック" charset="0"/>
              </a:rPr>
              <a:t>elseif</a:t>
            </a:r>
            <a:r>
              <a:rPr lang="en-US" sz="2500" dirty="0" smtClean="0">
                <a:ea typeface="ＭＳ Ｐゴシック" charset="0"/>
              </a:rPr>
              <a:t> </a:t>
            </a:r>
            <a:r>
              <a:rPr lang="en-US" sz="2500" dirty="0" err="1">
                <a:ea typeface="ＭＳ Ｐゴシック" charset="0"/>
              </a:rPr>
              <a:t>strain_test</a:t>
            </a:r>
            <a:r>
              <a:rPr lang="en-US" sz="2500" dirty="0">
                <a:ea typeface="ＭＳ Ｐゴシック" charset="0"/>
              </a:rPr>
              <a:t> == 'w‘</a:t>
            </a:r>
          </a:p>
          <a:p>
            <a:pPr>
              <a:defRPr/>
            </a:pPr>
            <a:endParaRPr lang="en-US" sz="25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97963" y="4723368"/>
            <a:ext cx="379561" cy="1507149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Problem 3: </a:t>
            </a:r>
            <a:r>
              <a:rPr lang="en-US" altLang="en-US" dirty="0" smtClean="0"/>
              <a:t>Comments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9179"/>
              </p:ext>
            </p:extLst>
          </p:nvPr>
        </p:nvGraphicFramePr>
        <p:xfrm>
          <a:off x="6436631" y="1118553"/>
          <a:ext cx="5335904" cy="2874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68">
                  <a:extLst>
                    <a:ext uri="{9D8B030D-6E8A-4147-A177-3AD203B41FA5}">
                      <a16:colId xmlns:a16="http://schemas.microsoft.com/office/drawing/2014/main" val="3197358437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3412813711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1916348377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2476747992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850215237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1974955069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3010281792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1688686359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1273302248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291998306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2532278509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2490379670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15959561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2084592391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2322031310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4276023757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3270945451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764774379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4264723005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1138214415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3684516257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1657766373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1876244601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2929375432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3037802853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646341989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112699202"/>
                    </a:ext>
                  </a:extLst>
                </a:gridCol>
                <a:gridCol w="190568">
                  <a:extLst>
                    <a:ext uri="{9D8B030D-6E8A-4147-A177-3AD203B41FA5}">
                      <a16:colId xmlns:a16="http://schemas.microsoft.com/office/drawing/2014/main" val="3782898091"/>
                    </a:ext>
                  </a:extLst>
                </a:gridCol>
              </a:tblGrid>
              <a:tr h="111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extLst>
                  <a:ext uri="{0D108BD9-81ED-4DB2-BD59-A6C34878D82A}">
                    <a16:rowId xmlns:a16="http://schemas.microsoft.com/office/drawing/2014/main" val="4109001358"/>
                  </a:ext>
                </a:extLst>
              </a:tr>
              <a:tr h="1110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extLst>
                  <a:ext uri="{0D108BD9-81ED-4DB2-BD59-A6C34878D82A}">
                    <a16:rowId xmlns:a16="http://schemas.microsoft.com/office/drawing/2014/main" val="354176246"/>
                  </a:ext>
                </a:extLst>
              </a:tr>
              <a:tr h="111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extLst>
                  <a:ext uri="{0D108BD9-81ED-4DB2-BD59-A6C34878D82A}">
                    <a16:rowId xmlns:a16="http://schemas.microsoft.com/office/drawing/2014/main" val="2889584981"/>
                  </a:ext>
                </a:extLst>
              </a:tr>
              <a:tr h="111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extLst>
                  <a:ext uri="{0D108BD9-81ED-4DB2-BD59-A6C34878D82A}">
                    <a16:rowId xmlns:a16="http://schemas.microsoft.com/office/drawing/2014/main" val="2452314251"/>
                  </a:ext>
                </a:extLst>
              </a:tr>
              <a:tr h="111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extLst>
                  <a:ext uri="{0D108BD9-81ED-4DB2-BD59-A6C34878D82A}">
                    <a16:rowId xmlns:a16="http://schemas.microsoft.com/office/drawing/2014/main" val="2676711037"/>
                  </a:ext>
                </a:extLst>
              </a:tr>
              <a:tr h="111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extLst>
                  <a:ext uri="{0D108BD9-81ED-4DB2-BD59-A6C34878D82A}">
                    <a16:rowId xmlns:a16="http://schemas.microsoft.com/office/drawing/2014/main" val="4252273158"/>
                  </a:ext>
                </a:extLst>
              </a:tr>
              <a:tr h="111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extLst>
                  <a:ext uri="{0D108BD9-81ED-4DB2-BD59-A6C34878D82A}">
                    <a16:rowId xmlns:a16="http://schemas.microsoft.com/office/drawing/2014/main" val="1390710815"/>
                  </a:ext>
                </a:extLst>
              </a:tr>
              <a:tr h="111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extLst>
                  <a:ext uri="{0D108BD9-81ED-4DB2-BD59-A6C34878D82A}">
                    <a16:rowId xmlns:a16="http://schemas.microsoft.com/office/drawing/2014/main" val="4285617493"/>
                  </a:ext>
                </a:extLst>
              </a:tr>
              <a:tr h="111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extLst>
                  <a:ext uri="{0D108BD9-81ED-4DB2-BD59-A6C34878D82A}">
                    <a16:rowId xmlns:a16="http://schemas.microsoft.com/office/drawing/2014/main" val="2103005785"/>
                  </a:ext>
                </a:extLst>
              </a:tr>
              <a:tr h="1110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095" marR="74095" marT="37047" marB="37047"/>
                </a:tc>
                <a:extLst>
                  <a:ext uri="{0D108BD9-81ED-4DB2-BD59-A6C34878D82A}">
                    <a16:rowId xmlns:a16="http://schemas.microsoft.com/office/drawing/2014/main" val="366591335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23931" y="927100"/>
            <a:ext cx="1138919" cy="31623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0" y="1050925"/>
            <a:ext cx="5856279" cy="3038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62850" y="927100"/>
            <a:ext cx="1138919" cy="31623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46316" y="927100"/>
            <a:ext cx="1138919" cy="3162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13850" y="927100"/>
            <a:ext cx="1035050" cy="3206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09581" y="2323584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18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6589" y="4236101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50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75134" y="4236101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50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6463" y="1022246"/>
            <a:ext cx="7123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St1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62686" y="1022246"/>
            <a:ext cx="7123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St2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59608" y="1022246"/>
            <a:ext cx="7123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St80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08179" y="6045851"/>
            <a:ext cx="37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data_press_2D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08179" y="5160486"/>
            <a:ext cx="37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4000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36539" y="4978399"/>
            <a:ext cx="379561" cy="150714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20439" y="4224824"/>
            <a:ext cx="379561" cy="150714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35979" y="4978398"/>
            <a:ext cx="37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…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87743" y="6230517"/>
            <a:ext cx="37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data_press_3D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5048" y="5547307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18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21243" y="6527544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50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11251" y="4948823"/>
            <a:ext cx="2050760" cy="580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87469" y="5606206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50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46397" y="5087543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18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9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Problem 4: Word Finder Puzzle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244600"/>
            <a:ext cx="8024023" cy="51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Problem </a:t>
            </a:r>
            <a:r>
              <a:rPr lang="en-US" altLang="en-US" dirty="0" smtClean="0"/>
              <a:t>4: Comments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01263" y="533225"/>
            <a:ext cx="9593011" cy="67438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5400000">
            <a:off x="-828040" y="2400300"/>
            <a:ext cx="3261360" cy="553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340" y="1005840"/>
            <a:ext cx="5886853" cy="4570412"/>
          </a:xfrm>
          <a:prstGeom prst="rect">
            <a:avLst/>
          </a:prstGeom>
        </p:spPr>
      </p:pic>
      <p:sp>
        <p:nvSpPr>
          <p:cNvPr id="7" name="Rectangle 3"/>
          <p:cNvSpPr txBox="1">
            <a:spLocks/>
          </p:cNvSpPr>
          <p:nvPr/>
        </p:nvSpPr>
        <p:spPr>
          <a:xfrm>
            <a:off x="6214300" y="5822959"/>
            <a:ext cx="3852567" cy="55974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500" dirty="0" smtClean="0">
                <a:ea typeface="ＭＳ Ｐゴシック" charset="0"/>
              </a:rPr>
              <a:t>all(</a:t>
            </a:r>
            <a:r>
              <a:rPr lang="en-US" sz="2500" dirty="0" err="1" smtClean="0">
                <a:ea typeface="ＭＳ Ｐゴシック" charset="0"/>
              </a:rPr>
              <a:t>word_db</a:t>
            </a:r>
            <a:r>
              <a:rPr lang="en-US" sz="2500" dirty="0" smtClean="0">
                <a:ea typeface="ＭＳ Ｐゴシック" charset="0"/>
              </a:rPr>
              <a:t> == </a:t>
            </a:r>
            <a:r>
              <a:rPr lang="en-US" sz="2500" dirty="0" err="1" smtClean="0">
                <a:ea typeface="ＭＳ Ｐゴシック" charset="0"/>
              </a:rPr>
              <a:t>test_word</a:t>
            </a:r>
            <a:r>
              <a:rPr lang="en-US" sz="2500" dirty="0" smtClean="0">
                <a:ea typeface="ＭＳ Ｐゴシック" charset="0"/>
              </a:rPr>
              <a:t>’)</a:t>
            </a:r>
            <a:endParaRPr lang="en-US" sz="25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7498</TotalTime>
  <Words>166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Georgia</vt:lpstr>
      <vt:lpstr>Impact</vt:lpstr>
      <vt:lpstr>Wingdings</vt:lpstr>
      <vt:lpstr>Uwaterloo_Theme</vt:lpstr>
      <vt:lpstr>Uwaterloo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223</cp:revision>
  <dcterms:created xsi:type="dcterms:W3CDTF">2018-10-10T19:11:49Z</dcterms:created>
  <dcterms:modified xsi:type="dcterms:W3CDTF">2019-06-10T17:28:53Z</dcterms:modified>
</cp:coreProperties>
</file>