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4"/>
  </p:notesMasterIdLst>
  <p:sldIdLst>
    <p:sldId id="256" r:id="rId3"/>
    <p:sldId id="295" r:id="rId4"/>
    <p:sldId id="329" r:id="rId5"/>
    <p:sldId id="327" r:id="rId6"/>
    <p:sldId id="342" r:id="rId7"/>
    <p:sldId id="332" r:id="rId8"/>
    <p:sldId id="328" r:id="rId9"/>
    <p:sldId id="333" r:id="rId10"/>
    <p:sldId id="318" r:id="rId11"/>
    <p:sldId id="334" r:id="rId12"/>
    <p:sldId id="345" r:id="rId13"/>
    <p:sldId id="346" r:id="rId14"/>
    <p:sldId id="337" r:id="rId15"/>
    <p:sldId id="343" r:id="rId16"/>
    <p:sldId id="301" r:id="rId17"/>
    <p:sldId id="331" r:id="rId18"/>
    <p:sldId id="344" r:id="rId19"/>
    <p:sldId id="347" r:id="rId20"/>
    <p:sldId id="302" r:id="rId21"/>
    <p:sldId id="341" r:id="rId22"/>
    <p:sldId id="325" r:id="rId23"/>
    <p:sldId id="348" r:id="rId24"/>
    <p:sldId id="304" r:id="rId25"/>
    <p:sldId id="340" r:id="rId26"/>
    <p:sldId id="349" r:id="rId27"/>
    <p:sldId id="339" r:id="rId28"/>
    <p:sldId id="319" r:id="rId29"/>
    <p:sldId id="338" r:id="rId30"/>
    <p:sldId id="297" r:id="rId31"/>
    <p:sldId id="296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6" autoAdjust="0"/>
    <p:restoredTop sz="70704" autoAdjust="0"/>
  </p:normalViewPr>
  <p:slideViewPr>
    <p:cSldViewPr snapToGrid="0">
      <p:cViewPr>
        <p:scale>
          <a:sx n="125" d="100"/>
          <a:sy n="125" d="100"/>
        </p:scale>
        <p:origin x="1900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ctifier_(neural_networks)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2019-06-04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Simple 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158875"/>
            <a:ext cx="3115733" cy="3762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1158875"/>
            <a:ext cx="4404104" cy="321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62" y="4139776"/>
            <a:ext cx="32670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139776"/>
            <a:ext cx="3352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Simple Example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19071"/>
            <a:ext cx="5734050" cy="416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334"/>
          <a:stretch/>
        </p:blipFill>
        <p:spPr>
          <a:xfrm>
            <a:off x="5047038" y="3302756"/>
            <a:ext cx="1574742" cy="2342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87" y="1219071"/>
            <a:ext cx="3281363" cy="52656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407" y="2396560"/>
            <a:ext cx="1978476" cy="29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Quiz: </a:t>
            </a:r>
            <a:r>
              <a:rPr lang="en-US" dirty="0" smtClean="0"/>
              <a:t>Design Operation using if-Statement or Logical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1464205"/>
            <a:ext cx="11534563" cy="36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If-else Statements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The </a:t>
            </a:r>
            <a:r>
              <a:rPr lang="en-US" altLang="en-US" sz="2500" b="1" dirty="0"/>
              <a:t>if-else</a:t>
            </a:r>
            <a:r>
              <a:rPr lang="en-US" altLang="en-US" sz="2500" dirty="0"/>
              <a:t> statement chooses between two actions</a:t>
            </a:r>
          </a:p>
          <a:p>
            <a:r>
              <a:rPr lang="en-US" altLang="en-US" sz="2500" dirty="0"/>
              <a:t>General form:</a:t>
            </a:r>
          </a:p>
          <a:p>
            <a:pPr lvl="3">
              <a:buNone/>
            </a:pPr>
            <a:r>
              <a:rPr lang="en-US" altLang="en-US" sz="2500" dirty="0"/>
              <a:t>if condition</a:t>
            </a:r>
          </a:p>
          <a:p>
            <a:pPr lvl="3">
              <a:buNone/>
            </a:pPr>
            <a:r>
              <a:rPr lang="en-US" altLang="en-US" sz="2500" dirty="0"/>
              <a:t>    action1</a:t>
            </a:r>
          </a:p>
          <a:p>
            <a:pPr lvl="3">
              <a:buNone/>
            </a:pPr>
            <a:r>
              <a:rPr lang="en-US" altLang="en-US" sz="2500" dirty="0"/>
              <a:t>else</a:t>
            </a:r>
          </a:p>
          <a:p>
            <a:pPr lvl="3">
              <a:buNone/>
            </a:pPr>
            <a:r>
              <a:rPr lang="en-US" altLang="en-US" sz="2500" dirty="0"/>
              <a:t>    action2</a:t>
            </a:r>
          </a:p>
          <a:p>
            <a:pPr lvl="3">
              <a:buNone/>
            </a:pPr>
            <a:r>
              <a:rPr lang="en-US" altLang="en-US" sz="2500" dirty="0"/>
              <a:t>end</a:t>
            </a:r>
          </a:p>
          <a:p>
            <a:r>
              <a:rPr lang="en-US" altLang="en-US" sz="2500" dirty="0"/>
              <a:t>One and only one action is executed; which one depends on the value of the condition (action1 if it is logical true or action2 if it is false)</a:t>
            </a:r>
          </a:p>
        </p:txBody>
      </p:sp>
    </p:spTree>
    <p:extLst>
      <p:ext uri="{BB962C8B-B14F-4D97-AF65-F5344CB8AC3E}">
        <p14:creationId xmlns:p14="http://schemas.microsoft.com/office/powerpoint/2010/main" val="21780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Revisit</a:t>
            </a:r>
            <a:r>
              <a:rPr lang="en-US" dirty="0"/>
              <a:t>: </a:t>
            </a:r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47787"/>
            <a:ext cx="5051544" cy="379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7" y="1347787"/>
            <a:ext cx="3128963" cy="45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If-else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Statements </a:t>
            </a:r>
            <a:r>
              <a:rPr lang="en-US" altLang="en-US" dirty="0">
                <a:ea typeface="ＭＳ Ｐゴシック" panose="020B0600070205080204" pitchFamily="34" charset="-128"/>
              </a:rPr>
              <a:t>are not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160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num;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end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end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104890" y="11160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3;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end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Answer:</a:t>
            </a:r>
          </a:p>
          <a:p>
            <a:pPr marL="914377" lvl="2" indent="0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num = 3;</a:t>
            </a:r>
            <a:endParaRPr lang="pt-BR" altLang="en-US" sz="28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800" dirty="0" smtClean="0">
                <a:ea typeface="ＭＳ Ｐゴシック" panose="020B0600070205080204" pitchFamily="34" charset="-128"/>
              </a:rPr>
              <a:t>end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Rectifier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max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⁡(0,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18" y="1033460"/>
            <a:ext cx="2933700" cy="555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81" y="1033460"/>
            <a:ext cx="1977586" cy="2138365"/>
          </a:xfrm>
          <a:prstGeom prst="rect">
            <a:avLst/>
          </a:prstGeom>
        </p:spPr>
      </p:pic>
      <p:pic>
        <p:nvPicPr>
          <p:cNvPr id="2050" name="Picture 2" descr="https://upload.wikimedia.org/wikipedia/commons/thumb/6/6c/Rectifier_and_softplus_functions.svg/1920px-Rectifier_and_softplus_function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23120"/>
            <a:ext cx="4783137" cy="34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4977" y="6256618"/>
            <a:ext cx="502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https://en.wikipedia.org/wiki/Rectifier_(neural_networks)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254171" y="2757714"/>
            <a:ext cx="3541486" cy="414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Check a Dimension of Your Input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66800"/>
            <a:ext cx="4448175" cy="541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4999037"/>
            <a:ext cx="186690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90" y="1066800"/>
            <a:ext cx="4476750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0" y="5027612"/>
            <a:ext cx="19050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1231052" y="5295583"/>
            <a:ext cx="1879600" cy="47402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Syntax error</a:t>
            </a: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043909" y="5295583"/>
            <a:ext cx="2286000" cy="47402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Runtime error</a:t>
            </a: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9196493" y="5295583"/>
            <a:ext cx="1879600" cy="47402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Logical error</a:t>
            </a: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5" y="2721927"/>
            <a:ext cx="322897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7" y="2979102"/>
            <a:ext cx="33623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480" y="1949450"/>
            <a:ext cx="3107697" cy="26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Throwing an Error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MATLAB has an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error</a:t>
            </a:r>
            <a:r>
              <a:rPr lang="en-US" altLang="en-US" sz="2500" dirty="0">
                <a:ea typeface="ＭＳ Ｐゴシック" panose="020B0600070205080204" pitchFamily="34" charset="-128"/>
              </a:rPr>
              <a:t> function that can be used to display an error message in red, similar to the error messages generated by MATLAB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if radius &lt;= 0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error('Sorry; %.2f is not a valid radius\n', radius)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else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% carry 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end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When an error is thrown in a script, the script stops executing</a:t>
            </a: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Recall Relational Expressions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&gt;=	greater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&lt;=	less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==	equality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~=	inequality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resulting type is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logical 1 for true </a:t>
            </a:r>
            <a:r>
              <a:rPr lang="en-US" altLang="en-US" sz="2500" dirty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 for false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||	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(and)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&amp;&amp;	and 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(or)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		not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Also, </a:t>
            </a:r>
            <a:r>
              <a:rPr lang="en-US" altLang="en-US" sz="2500" b="1" dirty="0" err="1" smtClean="0">
                <a:ea typeface="ＭＳ Ｐゴシック" panose="020B0600070205080204" pitchFamily="34" charset="-128"/>
              </a:rPr>
              <a:t>xor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500" dirty="0">
                <a:ea typeface="ＭＳ Ｐゴシック" panose="020B0600070205080204" pitchFamily="34" charset="-128"/>
              </a:rPr>
              <a:t>function which returns logical true if only one of the arguments is true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300" y="0"/>
            <a:ext cx="11727180" cy="68423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Throwing an 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89062"/>
            <a:ext cx="9855200" cy="41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Nested if-else Statements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087438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To choose from more than two actions,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statements can be used (an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2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 as the action of another)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if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if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            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%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2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    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087438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99" y="1175435"/>
            <a:ext cx="11324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If 'scalar1' is larger than 0 and less than 50, assign 10 to 'result2'. Otherwise, assign 5 to 'result2'.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09600" y="3318933"/>
            <a:ext cx="10834828" cy="231034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001" y="6072500"/>
            <a:ext cx="3340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Nested if-statement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72" y="2572767"/>
            <a:ext cx="4128558" cy="3316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3417" b="27704"/>
          <a:stretch/>
        </p:blipFill>
        <p:spPr>
          <a:xfrm>
            <a:off x="5824502" y="3444064"/>
            <a:ext cx="6215236" cy="8739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27872" y="4612327"/>
            <a:ext cx="3340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Logical 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17600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MATLAB also has an </a:t>
            </a:r>
            <a:r>
              <a:rPr lang="en-US" altLang="en-US" sz="2500" b="1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which shortens the code (and cuts down on the number of ends)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	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%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5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5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Grading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1498"/>
          <a:stretch/>
        </p:blipFill>
        <p:spPr>
          <a:xfrm>
            <a:off x="241300" y="1973263"/>
            <a:ext cx="4029075" cy="442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390"/>
          <a:stretch/>
        </p:blipFill>
        <p:spPr>
          <a:xfrm>
            <a:off x="4454525" y="1973263"/>
            <a:ext cx="4108933" cy="313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5105400"/>
            <a:ext cx="2628900" cy="1546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300" y="1140919"/>
            <a:ext cx="1134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program that gives a grade based on a score. A: &gt;=90, B: 80~90, C:70~80, D: &lt;70</a:t>
            </a:r>
          </a:p>
        </p:txBody>
      </p:sp>
    </p:spTree>
    <p:extLst>
      <p:ext uri="{BB962C8B-B14F-4D97-AF65-F5344CB8AC3E}">
        <p14:creationId xmlns:p14="http://schemas.microsoft.com/office/powerpoint/2010/main" val="490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, if-else, if-</a:t>
            </a:r>
            <a:r>
              <a:rPr lang="en-US" dirty="0" err="1" smtClean="0"/>
              <a:t>elseif</a:t>
            </a:r>
            <a:r>
              <a:rPr lang="en-US" dirty="0" smtClean="0"/>
              <a:t>, </a:t>
            </a:r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smtClean="0"/>
              <a:t>-else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540" y="1140919"/>
            <a:ext cx="2100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action1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5020" y="1140919"/>
            <a:ext cx="2100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action2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8200" y="1140919"/>
            <a:ext cx="251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dirty="0"/>
              <a:t>condition1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elseif</a:t>
            </a:r>
            <a:r>
              <a:rPr lang="en-US" sz="2400" dirty="0" smtClean="0"/>
              <a:t> condition2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action2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28100" y="1140919"/>
            <a:ext cx="2532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condition1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action1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elseif</a:t>
            </a:r>
            <a:r>
              <a:rPr lang="en-US" sz="2400" dirty="0" smtClean="0"/>
              <a:t> </a:t>
            </a:r>
            <a:r>
              <a:rPr lang="en-US" sz="2400" dirty="0"/>
              <a:t>condition2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action2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action3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end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Correct Use of </a:t>
            </a:r>
            <a:r>
              <a:rPr lang="en-US" dirty="0" err="1" smtClean="0"/>
              <a:t>elseif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277"/>
          <a:stretch/>
        </p:blipFill>
        <p:spPr>
          <a:xfrm>
            <a:off x="241300" y="1602584"/>
            <a:ext cx="5499100" cy="4915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941"/>
          <a:stretch/>
        </p:blipFill>
        <p:spPr>
          <a:xfrm>
            <a:off x="6007100" y="1816100"/>
            <a:ext cx="5174045" cy="412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915" b="38293"/>
          <a:stretch/>
        </p:blipFill>
        <p:spPr>
          <a:xfrm>
            <a:off x="2811144" y="6419851"/>
            <a:ext cx="278447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75" y="5551487"/>
            <a:ext cx="3378708" cy="11541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300" y="1140919"/>
            <a:ext cx="1134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program that gives a grade based on a score. A: &gt;=90, B: 80~90, C:70~80, D: &lt;70</a:t>
            </a:r>
          </a:p>
        </p:txBody>
      </p:sp>
    </p:spTree>
    <p:extLst>
      <p:ext uri="{BB962C8B-B14F-4D97-AF65-F5344CB8AC3E}">
        <p14:creationId xmlns:p14="http://schemas.microsoft.com/office/powerpoint/2010/main" val="36348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Switch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switch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can frequently be used in place of a nested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switch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%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otherwise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actionn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can be used when comparing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see if it is equal to the values on the case labels (the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otherwise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clause handles all other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113135"/>
            <a:ext cx="1186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Let's write a code for conducting an opposite action. A program tells you the score range when you type your grade. 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2087562"/>
            <a:ext cx="5287963" cy="321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30" y="2087562"/>
            <a:ext cx="6076950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5580"/>
          <a:stretch/>
        </p:blipFill>
        <p:spPr>
          <a:xfrm>
            <a:off x="2686049" y="5447760"/>
            <a:ext cx="6094007" cy="11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3157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Some common pitfalls have been pointed out already; others include:</a:t>
            </a:r>
          </a:p>
          <a:p>
            <a:pPr lvl="1"/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 = instead of == for equality in conditions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Putting a space in the keyword </a:t>
            </a:r>
            <a:r>
              <a:rPr lang="en-US" altLang="en-US" sz="2500" b="1" u="sng" dirty="0" err="1">
                <a:ea typeface="ＭＳ Ｐゴシック" panose="020B0600070205080204" pitchFamily="34" charset="-128"/>
              </a:rPr>
              <a:t>elseif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Not using quotes when comparing a string variable to a string, such as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letter == y</a:t>
            </a:r>
          </a:p>
          <a:p>
            <a:pPr marL="666750" lvl="2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instead of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letter == 'y'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Writing conditions that are more complicated than necessary, such as 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 == 1 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instead of just   </a:t>
            </a:r>
            <a:r>
              <a:rPr lang="en-US" altLang="en-US" sz="2500" u="sng" dirty="0" smtClean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Relational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1100"/>
            <a:ext cx="5273788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1181100"/>
            <a:ext cx="231050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 indentation to show the structure of a script or function.  In particular, the actions in an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should be indented.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the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else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clause isn’t needed, use an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rather than an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5150" y="4869511"/>
            <a:ext cx="632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CTRL + I : Smart Indent</a:t>
            </a:r>
            <a:endParaRPr lang="en-US" sz="3600" b="1" i="0" u="none" strike="noStrike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64515" y="1125538"/>
            <a:ext cx="11080750" cy="54848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panose="020B0600070205080204" pitchFamily="34" charset="-128"/>
              </a:rPr>
              <a:t>There are many </a:t>
            </a:r>
            <a:r>
              <a:rPr lang="ja-JP" altLang="en-US" sz="2400" dirty="0"/>
              <a:t>“</a:t>
            </a:r>
            <a:r>
              <a:rPr lang="en-US" altLang="ja-JP" sz="2400" dirty="0"/>
              <a:t>is</a:t>
            </a:r>
            <a:r>
              <a:rPr lang="ja-JP" altLang="en-US" sz="2400" dirty="0"/>
              <a:t>”</a:t>
            </a:r>
            <a:r>
              <a:rPr lang="en-US" altLang="ja-JP" sz="2400" dirty="0"/>
              <a:t> functions in MATLAB that essentially ask a true/false question, and return logical 1 for true or 0 for false</a:t>
            </a:r>
          </a:p>
          <a:p>
            <a:r>
              <a:rPr lang="en-US" altLang="ja-JP" sz="2400" b="1" dirty="0"/>
              <a:t>isscalar</a:t>
            </a:r>
            <a:r>
              <a:rPr lang="en-US" altLang="ja-JP" sz="2400" dirty="0"/>
              <a:t> returns logical 1 (true) if size(A) returns [1 1],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isvector</a:t>
            </a:r>
            <a:r>
              <a:rPr lang="en-US" altLang="ja-JP" sz="2400" dirty="0"/>
              <a:t> returns logical 1 (true) if size(A) returns [1 n] or [n 1] with a nonnegative integer value n,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ismatrix</a:t>
            </a:r>
            <a:r>
              <a:rPr lang="en-US" altLang="ja-JP" sz="2400" dirty="0"/>
              <a:t> returns logical 1 (true) if size(V) returns [m n] with nonnegative integer values m and n,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isrow</a:t>
            </a:r>
            <a:r>
              <a:rPr lang="en-US" altLang="ja-JP" sz="2400" dirty="0"/>
              <a:t> returns logical 1 (true) if size(V) returns [1 n] with a nonnegative integer value n, and logical 0 (false) otherwise.</a:t>
            </a:r>
            <a:endParaRPr lang="en-US" altLang="ja-JP" sz="2400" dirty="0" smtClean="0"/>
          </a:p>
          <a:p>
            <a:r>
              <a:rPr lang="en-US" altLang="ja-JP" sz="2400" b="1" dirty="0" smtClean="0"/>
              <a:t>iscolumn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returns logical 1 (true) if size(V) returns [n 1] with a nonnegative integer value n, and logical 0 (false) otherwise</a:t>
            </a:r>
            <a:r>
              <a:rPr lang="en-US" altLang="ja-JP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r>
              <a:rPr lang="en-US" altLang="en-US" dirty="0" smtClean="0"/>
              <a:t> (Continue)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64515" y="1125538"/>
            <a:ext cx="11080750" cy="54848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/>
              <a:t>isempty </a:t>
            </a:r>
            <a:r>
              <a:rPr lang="en-US" altLang="ja-JP" sz="2400" dirty="0"/>
              <a:t>returns 1 if the variable argument is empty, or 0 if not.</a:t>
            </a:r>
          </a:p>
          <a:p>
            <a:r>
              <a:rPr lang="en-US" altLang="ja-JP" sz="2400" b="1" dirty="0" err="1" smtClean="0"/>
              <a:t>ischar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returns logical 1 (true) if A is a character array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isspace </a:t>
            </a:r>
            <a:r>
              <a:rPr lang="en-US" altLang="ja-JP" sz="2400" dirty="0" smtClean="0"/>
              <a:t>returns </a:t>
            </a:r>
            <a:r>
              <a:rPr lang="en-US" altLang="ja-JP" sz="2400" dirty="0"/>
              <a:t>a logical array TF. If A is a character array or string scalar, then the elements of TF are logical 1 (true) where corresponding characters in A are space characters, and logical 0 (false) elsewhere. isspace recognizes all Unicode® whitespace characters.</a:t>
            </a:r>
            <a:endParaRPr lang="en-US" altLang="ja-JP" sz="2400" dirty="0" smtClean="0"/>
          </a:p>
          <a:p>
            <a:r>
              <a:rPr lang="en-US" altLang="ja-JP" sz="2400" b="1" dirty="0" err="1"/>
              <a:t>isletter</a:t>
            </a:r>
            <a:r>
              <a:rPr lang="en-US" altLang="ja-JP" sz="2400" dirty="0"/>
              <a:t> returns 1 or 0 for every character in a string – whether it is a letter of the alphabet or not.</a:t>
            </a:r>
          </a:p>
          <a:p>
            <a:endParaRPr lang="en-US" altLang="ja-JP" sz="2400" dirty="0"/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i</a:t>
            </a:r>
            <a:r>
              <a:rPr lang="en-US" dirty="0" smtClean="0"/>
              <a:t>sscalar, isvector, and ismatrix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174750"/>
            <a:ext cx="504825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2165"/>
          <a:stretch/>
        </p:blipFill>
        <p:spPr>
          <a:xfrm>
            <a:off x="5768290" y="1073151"/>
            <a:ext cx="2155200" cy="454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937" b="32250"/>
          <a:stretch/>
        </p:blipFill>
        <p:spPr>
          <a:xfrm>
            <a:off x="8590865" y="1174750"/>
            <a:ext cx="1989719" cy="1825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5150" y="5829300"/>
            <a:ext cx="632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>
                <a:solidFill>
                  <a:srgbClr val="FF0000"/>
                </a:solidFill>
              </a:rPr>
              <a:t>scalar is considered to be a 1 x 1 vector or 1 x 1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>
                <a:solidFill>
                  <a:srgbClr val="FF0000"/>
                </a:solidFill>
              </a:rPr>
              <a:t>n x 1 vector is considered to be a n x 1 matrix.</a:t>
            </a:r>
            <a:endParaRPr lang="en-US" b="1" i="0" u="none" strike="noStrike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2750" y="2698750"/>
            <a:ext cx="4914900" cy="7810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isrow, iscolumn, isempty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96975"/>
            <a:ext cx="3786926" cy="286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3" y="1196975"/>
            <a:ext cx="2360126" cy="437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3" y="1196975"/>
            <a:ext cx="3128038" cy="341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250" y="3971924"/>
            <a:ext cx="3077499" cy="23960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7975" y="2552700"/>
            <a:ext cx="3416300" cy="32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7975" y="3740150"/>
            <a:ext cx="3606800" cy="32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/>
              <a:t>ischar</a:t>
            </a:r>
            <a:r>
              <a:rPr lang="en-US" dirty="0"/>
              <a:t>, </a:t>
            </a:r>
            <a:r>
              <a:rPr lang="en-US" dirty="0" err="1"/>
              <a:t>isletter</a:t>
            </a:r>
            <a:r>
              <a:rPr lang="en-US" dirty="0"/>
              <a:t>, and isspace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55" y="1047750"/>
            <a:ext cx="3257550" cy="3850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47750"/>
            <a:ext cx="55245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57" y="1047750"/>
            <a:ext cx="3424873" cy="50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is used to determine whether or not a statement or group of statements is to be executed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number of valid statements (including, possibly, just one)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the condition is true, the action is executed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– </a:t>
            </a:r>
            <a:r>
              <a:rPr lang="en-US" altLang="en-US" sz="28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otherwise, it is skipped entirely</a:t>
            </a:r>
          </a:p>
          <a:p>
            <a:pPr>
              <a:lnSpc>
                <a:spcPct val="8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6100" y="2203450"/>
            <a:ext cx="3270250" cy="116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7434</TotalTime>
  <Words>1160</Words>
  <Application>Microsoft Office PowerPoint</Application>
  <PresentationFormat>Widescreen</PresentationFormat>
  <Paragraphs>203</Paragraphs>
  <Slides>31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191</cp:revision>
  <dcterms:created xsi:type="dcterms:W3CDTF">2018-10-10T19:11:49Z</dcterms:created>
  <dcterms:modified xsi:type="dcterms:W3CDTF">2019-06-04T17:08:12Z</dcterms:modified>
</cp:coreProperties>
</file>