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36"/>
  </p:notesMasterIdLst>
  <p:sldIdLst>
    <p:sldId id="256" r:id="rId3"/>
    <p:sldId id="301" r:id="rId4"/>
    <p:sldId id="309" r:id="rId5"/>
    <p:sldId id="346" r:id="rId6"/>
    <p:sldId id="310" r:id="rId7"/>
    <p:sldId id="311" r:id="rId8"/>
    <p:sldId id="312" r:id="rId9"/>
    <p:sldId id="317" r:id="rId10"/>
    <p:sldId id="327" r:id="rId11"/>
    <p:sldId id="328" r:id="rId12"/>
    <p:sldId id="347" r:id="rId13"/>
    <p:sldId id="349" r:id="rId14"/>
    <p:sldId id="313" r:id="rId15"/>
    <p:sldId id="319" r:id="rId16"/>
    <p:sldId id="321" r:id="rId17"/>
    <p:sldId id="322" r:id="rId18"/>
    <p:sldId id="323" r:id="rId19"/>
    <p:sldId id="320" r:id="rId20"/>
    <p:sldId id="324" r:id="rId21"/>
    <p:sldId id="318" r:id="rId22"/>
    <p:sldId id="350" r:id="rId23"/>
    <p:sldId id="302" r:id="rId24"/>
    <p:sldId id="325" r:id="rId25"/>
    <p:sldId id="326" r:id="rId26"/>
    <p:sldId id="331" r:id="rId27"/>
    <p:sldId id="308" r:id="rId28"/>
    <p:sldId id="332" r:id="rId29"/>
    <p:sldId id="336" r:id="rId30"/>
    <p:sldId id="333" r:id="rId31"/>
    <p:sldId id="334" r:id="rId32"/>
    <p:sldId id="335" r:id="rId33"/>
    <p:sldId id="337" r:id="rId34"/>
    <p:sldId id="3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3" autoAdjust="0"/>
    <p:restoredTop sz="53563" autoAdjust="0"/>
  </p:normalViewPr>
  <p:slideViewPr>
    <p:cSldViewPr snapToGrid="0">
      <p:cViewPr varScale="1">
        <p:scale>
          <a:sx n="62" d="100"/>
          <a:sy n="62" d="100"/>
        </p:scale>
        <p:origin x="2286" y="42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8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6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MATLAB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MATLAB??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36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X1 = -8;</a:t>
            </a:r>
          </a:p>
          <a:p>
            <a:r>
              <a:rPr lang="en-US" dirty="0" err="1" smtClean="0"/>
              <a:t>diff_var</a:t>
            </a:r>
            <a:r>
              <a:rPr lang="en-US" dirty="0" smtClean="0"/>
              <a:t> =</a:t>
            </a:r>
            <a:r>
              <a:rPr lang="en-US" baseline="0" dirty="0" smtClean="0"/>
              <a:t> 100000;</a:t>
            </a:r>
            <a:endParaRPr lang="en-US" dirty="0" smtClean="0"/>
          </a:p>
          <a:p>
            <a:r>
              <a:rPr lang="en-US" dirty="0" smtClean="0"/>
              <a:t>while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diff_var</a:t>
            </a:r>
            <a:r>
              <a:rPr lang="en-US" baseline="0" dirty="0" smtClean="0"/>
              <a:t> &lt; 0.001</a:t>
            </a:r>
          </a:p>
          <a:p>
            <a:r>
              <a:rPr lang="en-US" baseline="0" dirty="0" smtClean="0"/>
              <a:t>      x10 = x1 – </a:t>
            </a:r>
            <a:r>
              <a:rPr lang="en-US" baseline="0" dirty="0" err="1" smtClean="0"/>
              <a:t>myfun</a:t>
            </a:r>
            <a:r>
              <a:rPr lang="en-US" baseline="0" dirty="0" smtClean="0"/>
              <a:t>(x1)/</a:t>
            </a:r>
            <a:r>
              <a:rPr lang="en-US" baseline="0" dirty="0" err="1" smtClean="0"/>
              <a:t>myfunp</a:t>
            </a:r>
            <a:r>
              <a:rPr lang="en-US" baseline="0" dirty="0" smtClean="0"/>
              <a:t>(x1);</a:t>
            </a:r>
          </a:p>
          <a:p>
            <a:r>
              <a:rPr lang="en-US" baseline="0" dirty="0" smtClean="0"/>
              <a:t>       x1 = x10;</a:t>
            </a:r>
          </a:p>
          <a:p>
            <a:r>
              <a:rPr lang="en-US" baseline="0" dirty="0" smtClean="0"/>
              <a:t>     </a:t>
            </a:r>
            <a:r>
              <a:rPr lang="en-US" baseline="0" dirty="0" err="1" smtClean="0"/>
              <a:t>diff_var</a:t>
            </a:r>
            <a:r>
              <a:rPr lang="en-US" baseline="0" dirty="0" smtClean="0"/>
              <a:t> = abs(</a:t>
            </a:r>
            <a:r>
              <a:rPr lang="en-US" baseline="0" dirty="0" err="1" smtClean="0"/>
              <a:t>myfun</a:t>
            </a:r>
            <a:r>
              <a:rPr lang="en-US" baseline="0" dirty="0" smtClean="0"/>
              <a:t>(x1));	</a:t>
            </a:r>
          </a:p>
          <a:p>
            <a:r>
              <a:rPr lang="en-US" baseline="0" dirty="0" smtClean="0"/>
              <a:t>end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5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mathsisfun.com/algebra/line-equation-point-slop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/>
              <a:t>Numerical Technique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Chul Min </a:t>
            </a:r>
            <a:r>
              <a:rPr lang="en-US" b="1" dirty="0" smtClean="0"/>
              <a:t>Yeum</a:t>
            </a:r>
          </a:p>
          <a:p>
            <a:endParaRPr lang="en-US" b="1" dirty="0"/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AE121: Computational Method</a:t>
            </a:r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Last updated: </a:t>
            </a:r>
            <a:r>
              <a:rPr lang="en-US" b="1" dirty="0" smtClean="0"/>
              <a:t>2019-07-20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>
                <a:cs typeface="Arial" pitchFamily="34" charset="0"/>
              </a:rPr>
              <a:t>L’H</a:t>
            </a:r>
            <a:r>
              <a:rPr lang="en-CA" dirty="0" err="1"/>
              <a:t>ô</a:t>
            </a:r>
            <a:r>
              <a:rPr lang="en-US" dirty="0" err="1">
                <a:cs typeface="Arial" pitchFamily="34" charset="0"/>
              </a:rPr>
              <a:t>pital’s</a:t>
            </a:r>
            <a:r>
              <a:rPr lang="en-US" dirty="0"/>
              <a:t>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8BEE90-9F33-8241-BE65-99731B51D090}"/>
                  </a:ext>
                </a:extLst>
              </p:cNvPr>
              <p:cNvSpPr txBox="1"/>
              <p:nvPr/>
            </p:nvSpPr>
            <p:spPr>
              <a:xfrm>
                <a:off x="455127" y="1106972"/>
                <a:ext cx="11251097" cy="5547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cs typeface="Arial" pitchFamily="34" charset="0"/>
                  </a:rPr>
                  <a:t>Example: Find the following using L’H</a:t>
                </a:r>
                <a:r>
                  <a:rPr lang="en-CA" sz="2400" b="1" dirty="0" err="1"/>
                  <a:t>ô</a:t>
                </a:r>
                <a:r>
                  <a:rPr lang="en-US" sz="2400" b="1" dirty="0" err="1">
                    <a:cs typeface="Arial" pitchFamily="34" charset="0"/>
                  </a:rPr>
                  <a:t>pital’s</a:t>
                </a:r>
                <a:r>
                  <a:rPr lang="en-US" sz="2400" b="1" dirty="0">
                    <a:cs typeface="Arial" pitchFamily="34" charset="0"/>
                  </a:rPr>
                  <a:t> </a:t>
                </a:r>
                <a:r>
                  <a:rPr lang="en-US" sz="2400" b="1" dirty="0" smtClean="0">
                    <a:cs typeface="Arial" pitchFamily="34" charset="0"/>
                  </a:rPr>
                  <a:t>rule</a:t>
                </a:r>
              </a:p>
              <a:p>
                <a:endParaRPr lang="en-US" sz="2400" dirty="0" smtClean="0">
                  <a:cs typeface="Arial" pitchFamily="34" charset="0"/>
                </a:endParaRPr>
              </a:p>
              <a:p>
                <a:r>
                  <a:rPr lang="en-US" sz="2800" dirty="0" smtClean="0">
                    <a:cs typeface="Arial" pitchFamily="34" charset="0"/>
                  </a:rPr>
                  <a:t>1.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CA" sz="28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ln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(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−1</m:t>
                            </m:r>
                          </m:den>
                        </m:f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⇒</m:t>
                        </m:r>
                        <m:f>
                          <m:f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0</m:t>
                            </m:r>
                          </m:den>
                        </m:f>
                      </m:e>
                    </m:func>
                  </m:oMath>
                </a14:m>
                <a:endParaRPr lang="en-US" sz="2800" dirty="0">
                  <a:cs typeface="Arial" pitchFamily="34" charset="0"/>
                </a:endParaRPr>
              </a:p>
              <a:p>
                <a:endParaRPr lang="en-US" sz="2400" dirty="0">
                  <a:cs typeface="Arial" pitchFamily="34" charset="0"/>
                </a:endParaRPr>
              </a:p>
              <a:p>
                <a:r>
                  <a:rPr lang="en-US" sz="2400" dirty="0">
                    <a:cs typeface="Arial" pitchFamily="34" charset="0"/>
                  </a:rPr>
                  <a:t>Using L’H</a:t>
                </a:r>
                <a:r>
                  <a:rPr lang="en-CA" sz="2400" dirty="0" err="1"/>
                  <a:t>ô</a:t>
                </a:r>
                <a:r>
                  <a:rPr lang="en-US" sz="2400" dirty="0" err="1">
                    <a:cs typeface="Arial" pitchFamily="34" charset="0"/>
                  </a:rPr>
                  <a:t>pital’s</a:t>
                </a:r>
                <a:r>
                  <a:rPr lang="en-US" sz="2400" dirty="0">
                    <a:cs typeface="Arial" pitchFamily="34" charset="0"/>
                  </a:rPr>
                  <a:t> rule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unc>
                      <m:funcPr>
                        <m:ctrlPr>
                          <a:rPr lang="en-CA" sz="28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28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den>
                            </m:f>
                          </m:num>
                          <m:den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a:rPr lang="en-CA" sz="28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=1</m:t>
                    </m:r>
                  </m:oMath>
                </a14:m>
                <a:endParaRPr lang="en-US" sz="2800" dirty="0">
                  <a:cs typeface="Arial" pitchFamily="34" charset="0"/>
                </a:endParaRPr>
              </a:p>
              <a:p>
                <a:endParaRPr lang="en-US" sz="2400" dirty="0">
                  <a:cs typeface="Arial" pitchFamily="34" charset="0"/>
                </a:endParaRPr>
              </a:p>
              <a:p>
                <a:endParaRPr lang="en-US" sz="2400" dirty="0">
                  <a:cs typeface="Arial" pitchFamily="34" charset="0"/>
                </a:endParaRPr>
              </a:p>
              <a:p>
                <a:r>
                  <a:rPr lang="en-US" sz="2400" dirty="0" smtClean="0">
                    <a:cs typeface="Arial" pitchFamily="34" charset="0"/>
                  </a:rPr>
                  <a:t>2</a:t>
                </a:r>
                <a:r>
                  <a:rPr lang="en-US" sz="2400" dirty="0">
                    <a:cs typeface="Arial" pitchFamily="34" charset="0"/>
                  </a:rPr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⇒</m:t>
                        </m:r>
                        <m:f>
                          <m:f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0</m:t>
                            </m:r>
                          </m:den>
                        </m:f>
                      </m:e>
                    </m:func>
                  </m:oMath>
                </a14:m>
                <a:endParaRPr lang="en-CA" sz="2800" dirty="0">
                  <a:cs typeface="Arial" pitchFamily="34" charset="0"/>
                </a:endParaRPr>
              </a:p>
              <a:p>
                <a:endParaRPr lang="en-CA" sz="2400" dirty="0">
                  <a:cs typeface="Arial" pitchFamily="34" charset="0"/>
                </a:endParaRPr>
              </a:p>
              <a:p>
                <a:r>
                  <a:rPr lang="en-US" sz="2400" dirty="0" smtClean="0">
                    <a:cs typeface="Arial" pitchFamily="34" charset="0"/>
                  </a:rPr>
                  <a:t>Using </a:t>
                </a:r>
                <a:r>
                  <a:rPr lang="en-US" sz="2400" dirty="0">
                    <a:cs typeface="Arial" pitchFamily="34" charset="0"/>
                  </a:rPr>
                  <a:t>L’H</a:t>
                </a:r>
                <a:r>
                  <a:rPr lang="en-CA" sz="2400" dirty="0" err="1"/>
                  <a:t>ô</a:t>
                </a:r>
                <a:r>
                  <a:rPr lang="en-US" sz="2400" dirty="0" err="1">
                    <a:cs typeface="Arial" pitchFamily="34" charset="0"/>
                  </a:rPr>
                  <a:t>pitlals</a:t>
                </a:r>
                <a:r>
                  <a:rPr lang="en-US" sz="2400" dirty="0">
                    <a:cs typeface="Arial" pitchFamily="34" charset="0"/>
                  </a:rPr>
                  <a:t> rule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unc>
                      <m:funcPr>
                        <m:ctrlPr>
                          <a:rPr lang="en-CA" sz="28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2800" b="0" i="0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den>
                        </m:f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CA" sz="2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28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2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CA" sz="28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∞</m:t>
                    </m:r>
                  </m:oMath>
                </a14:m>
                <a:endParaRPr lang="en-US" sz="2800" dirty="0">
                  <a:cs typeface="Arial" pitchFamily="34" charset="0"/>
                </a:endParaRPr>
              </a:p>
              <a:p>
                <a:endParaRPr lang="en-US" sz="24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8BEE90-9F33-8241-BE65-99731B51D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7" y="1106972"/>
                <a:ext cx="11251097" cy="5547737"/>
              </a:xfrm>
              <a:prstGeom prst="rect">
                <a:avLst/>
              </a:prstGeom>
              <a:blipFill>
                <a:blip r:embed="rId3"/>
                <a:stretch>
                  <a:fillRect l="-1138" t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05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E8A01C-66B0-B74B-9E47-7766CAF8B7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 </a:t>
            </a:r>
            <a:r>
              <a:rPr lang="en-US" dirty="0" err="1"/>
              <a:t>L’Hopitals</a:t>
            </a:r>
            <a:r>
              <a:rPr lang="en-US" dirty="0"/>
              <a:t> </a:t>
            </a:r>
            <a:r>
              <a:rPr lang="en-US" dirty="0" smtClean="0"/>
              <a:t>Rule (Script)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1066800"/>
            <a:ext cx="7586663" cy="56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5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Theory:</a:t>
            </a:r>
            <a:r>
              <a:rPr lang="en-US" dirty="0"/>
              <a:t> </a:t>
            </a:r>
            <a:r>
              <a:rPr lang="en-US" dirty="0" smtClean="0"/>
              <a:t>Point-Slope Equation of a Line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1300" y="6411010"/>
            <a:ext cx="96494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https://www.mathsisfun.com/algebra/line-equation-point-slope.html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081087"/>
            <a:ext cx="6686550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" y="2131561"/>
            <a:ext cx="6650339" cy="2488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670" y="1039262"/>
            <a:ext cx="5210810" cy="581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7"/>
          <a:stretch/>
        </p:blipFill>
        <p:spPr>
          <a:xfrm>
            <a:off x="6776005" y="1046921"/>
            <a:ext cx="5415995" cy="434936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Theory:</a:t>
            </a:r>
            <a:r>
              <a:rPr lang="en-US" dirty="0"/>
              <a:t>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A828E7-FFE8-634F-AAD6-65A85B0FDA4A}"/>
                  </a:ext>
                </a:extLst>
              </p:cNvPr>
              <p:cNvSpPr txBox="1"/>
              <p:nvPr/>
            </p:nvSpPr>
            <p:spPr>
              <a:xfrm>
                <a:off x="241300" y="1049712"/>
                <a:ext cx="6874674" cy="4734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cs typeface="Arial" pitchFamily="34" charset="0"/>
                  </a:rPr>
                  <a:t>Newton’s Method is a way successively finding better and better approximations to the roots of a function. </a:t>
                </a:r>
              </a:p>
              <a:p>
                <a:r>
                  <a:rPr lang="en-US" sz="2000" dirty="0">
                    <a:cs typeface="Arial" pitchFamily="34" charset="0"/>
                  </a:rPr>
                  <a:t>The slope of tangent line L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p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cs typeface="Arial" pitchFamily="34" charset="0"/>
                  </a:rPr>
                  <a:t>so its equation is:</a:t>
                </a:r>
              </a:p>
              <a:p>
                <a:endParaRPr lang="en-US" sz="2000" b="0" i="1" dirty="0"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′(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)(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cs typeface="Arial" pitchFamily="34" charset="0"/>
                </a:endParaRPr>
              </a:p>
              <a:p>
                <a:endParaRPr lang="en-US" sz="2000" dirty="0" smtClean="0">
                  <a:cs typeface="Arial" pitchFamily="34" charset="0"/>
                </a:endParaRPr>
              </a:p>
              <a:p>
                <a:r>
                  <a:rPr lang="en-US" sz="2000" dirty="0" smtClean="0">
                    <a:cs typeface="Arial" pitchFamily="34" charset="0"/>
                  </a:rPr>
                  <a:t>To </a:t>
                </a:r>
                <a:r>
                  <a:rPr lang="en-US" sz="2000" dirty="0">
                    <a:cs typeface="Arial" pitchFamily="34" charset="0"/>
                  </a:rPr>
                  <a:t>find the roots, we need to find the x-intercepts where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=0</m:t>
                    </m:r>
                  </m:oMath>
                </a14:m>
                <a:r>
                  <a:rPr lang="en-US" sz="2000" dirty="0">
                    <a:cs typeface="Arial" pitchFamily="34" charset="0"/>
                  </a:rPr>
                  <a:t>,</a:t>
                </a:r>
              </a:p>
              <a:p>
                <a:r>
                  <a:rPr lang="en-US" sz="2000" dirty="0">
                    <a:cs typeface="Arial" pitchFamily="34" charset="0"/>
                  </a:rPr>
                  <a:t>so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000" dirty="0">
                    <a:cs typeface="Arial" pitchFamily="34" charset="0"/>
                  </a:rPr>
                  <a:t> is where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=0</m:t>
                    </m:r>
                  </m:oMath>
                </a14:m>
                <a:r>
                  <a:rPr lang="en-US" sz="2000" dirty="0">
                    <a:cs typeface="Arial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0−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′(</m:t>
                    </m:r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)(</m:t>
                    </m:r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cs typeface="Arial" pitchFamily="34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r>
                        <a:rPr lang="en-CA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cs typeface="Arial" pitchFamily="34" charset="0"/>
                </a:endParaRPr>
              </a:p>
              <a:p>
                <a:endParaRPr lang="en-US" sz="2000" dirty="0" smtClean="0">
                  <a:cs typeface="Arial" pitchFamily="34" charset="0"/>
                </a:endParaRPr>
              </a:p>
              <a:p>
                <a:r>
                  <a:rPr lang="en-US" sz="2000" dirty="0" smtClean="0">
                    <a:cs typeface="Arial" pitchFamily="34" charset="0"/>
                  </a:rPr>
                  <a:t>We </a:t>
                </a:r>
                <a:r>
                  <a:rPr lang="en-US" sz="2000" dirty="0">
                    <a:cs typeface="Arial" pitchFamily="34" charset="0"/>
                  </a:rPr>
                  <a:t>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cs typeface="Arial" pitchFamily="34" charset="0"/>
                  </a:rPr>
                  <a:t> the second approximation to r, but what if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cs typeface="Arial" pitchFamily="34" charset="0"/>
                  </a:rPr>
                  <a:t>  to be even more accurate?</a:t>
                </a:r>
              </a:p>
              <a:p>
                <a:endParaRPr lang="en-US" sz="20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A828E7-FFE8-634F-AAD6-65A85B0FD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1049712"/>
                <a:ext cx="6874674" cy="4734245"/>
              </a:xfrm>
              <a:prstGeom prst="rect">
                <a:avLst/>
              </a:prstGeom>
              <a:blipFill>
                <a:blip r:embed="rId3"/>
                <a:stretch>
                  <a:fillRect l="-976" t="-644" r="-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698160" y="5382996"/>
            <a:ext cx="260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cs typeface="Arial" pitchFamily="34" charset="0"/>
              </a:rPr>
              <a:t>Initial Estimation: x =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1300" y="5495925"/>
                <a:ext cx="11131550" cy="1297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cs typeface="Arial" pitchFamily="34" charset="0"/>
                  </a:rPr>
                  <a:t>This process can be repeated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cs typeface="Arial" pitchFamily="34" charset="0"/>
                  </a:rPr>
                  <a:t>,</a:t>
                </a:r>
                <a:r>
                  <a:rPr lang="en-CA" sz="2000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cs typeface="Arial" pitchFamily="34" charset="0"/>
                  </a:rPr>
                  <a:t>…</a:t>
                </a:r>
              </a:p>
              <a:p>
                <a:r>
                  <a:rPr lang="en-US" sz="2000" dirty="0" smtClean="0">
                    <a:cs typeface="Arial" pitchFamily="34" charset="0"/>
                  </a:rPr>
                  <a:t>In </a:t>
                </a:r>
                <a:r>
                  <a:rPr lang="en-US" sz="2000" dirty="0">
                    <a:cs typeface="Arial" pitchFamily="34" charset="0"/>
                  </a:rPr>
                  <a:t>general, if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e>
                      <m:sup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>
                    <a:cs typeface="Arial" pitchFamily="34" charset="0"/>
                  </a:rPr>
                  <a:t> approximation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p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≠0</m:t>
                    </m:r>
                  </m:oMath>
                </a14:m>
                <a:r>
                  <a:rPr lang="en-US" sz="2000" dirty="0">
                    <a:cs typeface="Arial" pitchFamily="34" charset="0"/>
                  </a:rPr>
                  <a:t>, then the next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+1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cs typeface="Arial" pitchFamily="34" charset="0"/>
                  </a:rPr>
                  <a:t>is: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  <m:r>
                          <a:rPr lang="en-CA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+1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CA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r>
                          <a:rPr lang="en-CA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num>
                      <m:den>
                        <m:r>
                          <a:rPr lang="en-CA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r>
                          <a:rPr lang="en-CA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′(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5495925"/>
                <a:ext cx="11131550" cy="1297748"/>
              </a:xfrm>
              <a:prstGeom prst="rect">
                <a:avLst/>
              </a:prstGeom>
              <a:blipFill>
                <a:blip r:embed="rId4"/>
                <a:stretch>
                  <a:fillRect l="-602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923460" y="6424341"/>
            <a:ext cx="260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 smtClean="0">
                <a:solidFill>
                  <a:srgbClr val="FF0000"/>
                </a:solidFill>
                <a:cs typeface="Arial" pitchFamily="34" charset="0"/>
              </a:rPr>
              <a:t>Why important?</a:t>
            </a:r>
            <a:endParaRPr lang="en-CA" b="1" u="sng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9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Newton’s </a:t>
            </a:r>
            <a:r>
              <a:rPr lang="en-US" dirty="0" smtClean="0"/>
              <a:t>Method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1301" y="1410956"/>
                <a:ext cx="6026150" cy="3282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Arial" pitchFamily="34" charset="0"/>
                    <a:cs typeface="Arial" pitchFamily="34" charset="0"/>
                  </a:rPr>
                  <a:t>Example: Use Newton’s Method to </a:t>
                </a:r>
                <a:r>
                  <a:rPr lang="en-CA" dirty="0" smtClean="0">
                    <a:latin typeface="Arial" pitchFamily="34" charset="0"/>
                    <a:cs typeface="Arial" pitchFamily="34" charset="0"/>
                  </a:rPr>
                  <a:t>find a root:</a:t>
                </a:r>
                <a:endParaRPr lang="en-CA" dirty="0">
                  <a:latin typeface="Arial" pitchFamily="34" charset="0"/>
                  <a:cs typeface="Arial" pitchFamily="34" charset="0"/>
                </a:endParaRPr>
              </a:p>
              <a:p>
                <a:endParaRPr lang="en-CA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6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−2</m:t>
                      </m:r>
                    </m:oMath>
                  </m:oMathPara>
                </a14:m>
                <a:endParaRPr lang="en-CA" b="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=6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CA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CA" dirty="0" smtClean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CA" dirty="0" smtClean="0">
                    <a:latin typeface="Arial" pitchFamily="34" charset="0"/>
                    <a:cs typeface="Arial" pitchFamily="34" charset="0"/>
                  </a:rPr>
                  <a:t>We </a:t>
                </a:r>
                <a:r>
                  <a:rPr lang="en-CA" dirty="0">
                    <a:latin typeface="Arial" pitchFamily="34" charset="0"/>
                    <a:cs typeface="Arial" pitchFamily="34" charset="0"/>
                  </a:rPr>
                  <a:t>can apply Newton’s method to solve for the root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CA" i="1">
                        <a:latin typeface="Cambria Math" panose="02040503050406030204" pitchFamily="18" charset="0"/>
                        <a:cs typeface="Arial" pitchFamily="34" charset="0"/>
                      </a:rPr>
                      <m:t>=0</m:t>
                    </m:r>
                  </m:oMath>
                </a14:m>
                <a:r>
                  <a:rPr lang="en-CA" dirty="0" smtClean="0">
                    <a:latin typeface="Arial" pitchFamily="34" charset="0"/>
                    <a:cs typeface="Arial" pitchFamily="34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=1</m:t>
                    </m:r>
                  </m:oMath>
                </a14:m>
                <a:r>
                  <a:rPr lang="en-CA" dirty="0">
                    <a:latin typeface="Arial" pitchFamily="34" charset="0"/>
                    <a:cs typeface="Arial" pitchFamily="34" charset="0"/>
                  </a:rPr>
                  <a:t> (Initial Guess)</a:t>
                </a:r>
              </a:p>
              <a:p>
                <a:endParaRPr lang="en-CA" dirty="0">
                  <a:latin typeface="Arial" pitchFamily="34" charset="0"/>
                  <a:cs typeface="Arial" pitchFamily="34" charset="0"/>
                </a:endParaRPr>
              </a:p>
              <a:p>
                <a:endParaRPr lang="en-CA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1" y="1410956"/>
                <a:ext cx="6026150" cy="3282437"/>
              </a:xfrm>
              <a:prstGeom prst="rect">
                <a:avLst/>
              </a:prstGeom>
              <a:blipFill>
                <a:blip r:embed="rId3"/>
                <a:stretch>
                  <a:fillRect l="-911"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81775" y="1210931"/>
                <a:ext cx="4993005" cy="3848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›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  <a:cs typeface="Arial" pitchFamily="34" charset="0"/>
                      </a:rPr>
                      <m:t>=1−</m:t>
                    </m:r>
                    <m:f>
                      <m:f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CA" sz="2000" i="1">
                        <a:latin typeface="Cambria Math" panose="02040503050406030204" pitchFamily="18" charset="0"/>
                        <a:cs typeface="Arial" pitchFamily="34" charset="0"/>
                      </a:rPr>
                      <m:t>=1−</m:t>
                    </m:r>
                    <m:f>
                      <m:f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6</m:t>
                            </m:r>
                          </m:sup>
                        </m:sSup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−2</m:t>
                        </m:r>
                      </m:num>
                      <m:den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6(</m:t>
                        </m:r>
                        <m:sSup>
                          <m:sSup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5</m:t>
                            </m:r>
                          </m:sup>
                        </m:sSup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den>
                    </m:f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≈1.16666667</m:t>
                    </m:r>
                  </m:oMath>
                </a14:m>
                <a:endParaRPr lang="en-CA" sz="2000" dirty="0"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›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≈1.12644368</m:t>
                    </m:r>
                  </m:oMath>
                </a14:m>
                <a:endParaRPr lang="en-CA" sz="2000" dirty="0"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›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≈1.12249707</m:t>
                    </m:r>
                  </m:oMath>
                </a14:m>
                <a:endParaRPr lang="en-CA" sz="2000" dirty="0"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›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≈1.12246205</m:t>
                    </m:r>
                  </m:oMath>
                </a14:m>
                <a:endParaRPr lang="en-CA" sz="2000" dirty="0"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›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6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≈1.12246205</m:t>
                    </m:r>
                  </m:oMath>
                </a14:m>
                <a:endParaRPr lang="en-CA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775" y="1210931"/>
                <a:ext cx="4993005" cy="38482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8198" y="5286303"/>
                <a:ext cx="3452355" cy="876843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+1</m:t>
                        </m:r>
                      </m:sub>
                    </m:sSub>
                    <m:r>
                      <a:rPr lang="en-CA" sz="32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b>
                    </m:sSub>
                    <m:r>
                      <a:rPr lang="en-CA" sz="3200" i="1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32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num>
                      <m:den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′(</m:t>
                        </m:r>
                        <m:sSub>
                          <m:sSubPr>
                            <m:ctrlPr>
                              <a:rPr lang="en-CA" sz="32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dirty="0"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198" y="5286303"/>
                <a:ext cx="3452355" cy="8768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5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myeum\AppData\Local\Temp\ConnectorClipboard716721594927047028\image156284711876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" y="2020379"/>
            <a:ext cx="6334658" cy="475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Root </a:t>
            </a:r>
            <a:r>
              <a:rPr lang="en-US" dirty="0" smtClean="0"/>
              <a:t>Finding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7350" y="1152900"/>
                <a:ext cx="53134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−6</m:t>
                          </m:r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−4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−12</m:t>
                      </m:r>
                    </m:oMath>
                  </m:oMathPara>
                </a14:m>
                <a:endParaRPr lang="en-US" sz="28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0" y="1152900"/>
                <a:ext cx="5313480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795" y="939479"/>
            <a:ext cx="5772685" cy="591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3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Root Finding </a:t>
            </a:r>
            <a:r>
              <a:rPr lang="en-US" dirty="0" smtClean="0"/>
              <a:t>1 (Simulation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9902"/>
          <a:stretch/>
        </p:blipFill>
        <p:spPr>
          <a:xfrm>
            <a:off x="171450" y="3277680"/>
            <a:ext cx="4273550" cy="3510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4" y="896938"/>
            <a:ext cx="9914146" cy="2551914"/>
          </a:xfrm>
          <a:prstGeom prst="rect">
            <a:avLst/>
          </a:prstGeom>
        </p:spPr>
      </p:pic>
      <p:pic>
        <p:nvPicPr>
          <p:cNvPr id="2049" name="Picture 1" descr="C:\Users\cmyeum\AppData\Local\Temp\ConnectorClipboard716721594927047028\image156284698392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3401620"/>
            <a:ext cx="4578350" cy="343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73220" y="4416800"/>
                <a:ext cx="53134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−4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−12</m:t>
                      </m:r>
                    </m:oMath>
                  </m:oMathPara>
                </a14:m>
                <a:endParaRPr lang="en-US" sz="28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220" y="4416800"/>
                <a:ext cx="531348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33470" y="5829594"/>
                <a:ext cx="53134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′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−4</m:t>
                      </m:r>
                    </m:oMath>
                  </m:oMathPara>
                </a14:m>
                <a:endParaRPr lang="en-US" sz="28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70" y="5829594"/>
                <a:ext cx="531348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34351" y="252457"/>
                <a:ext cx="3942328" cy="8768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+1</m:t>
                        </m:r>
                      </m:sub>
                    </m:sSub>
                    <m:r>
                      <a:rPr lang="en-CA" sz="32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b>
                    </m:sSub>
                    <m:r>
                      <a:rPr lang="en-CA" sz="3200" i="1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32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num>
                      <m:den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′(</m:t>
                        </m:r>
                        <m:sSub>
                          <m:sSubPr>
                            <m:ctrlPr>
                              <a:rPr lang="en-CA" sz="32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dirty="0"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351" y="252457"/>
                <a:ext cx="3942328" cy="8768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3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59" y="882203"/>
            <a:ext cx="9139722" cy="285413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Root Finding </a:t>
            </a:r>
            <a:r>
              <a:rPr lang="en-US" dirty="0" smtClean="0"/>
              <a:t>1 (Simulation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9902"/>
          <a:stretch/>
        </p:blipFill>
        <p:spPr>
          <a:xfrm>
            <a:off x="171450" y="3277680"/>
            <a:ext cx="4273550" cy="3510470"/>
          </a:xfrm>
          <a:prstGeom prst="rect">
            <a:avLst/>
          </a:prstGeom>
        </p:spPr>
      </p:pic>
      <p:pic>
        <p:nvPicPr>
          <p:cNvPr id="5" name="Picture 1" descr="C:\Users\cmyeum\AppData\Local\Temp\ConnectorClipboard716721594927047028\image156284698392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414" y="3223138"/>
            <a:ext cx="4838065" cy="362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73220" y="4416800"/>
                <a:ext cx="53134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−4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−12</m:t>
                      </m:r>
                    </m:oMath>
                  </m:oMathPara>
                </a14:m>
                <a:endParaRPr lang="en-US" sz="28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220" y="4416800"/>
                <a:ext cx="531348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33470" y="5829594"/>
                <a:ext cx="53134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′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−4</m:t>
                      </m:r>
                    </m:oMath>
                  </m:oMathPara>
                </a14:m>
                <a:endParaRPr lang="en-US" sz="28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70" y="5829594"/>
                <a:ext cx="531348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134351" y="252457"/>
                <a:ext cx="3942328" cy="8768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+1</m:t>
                        </m:r>
                      </m:sub>
                    </m:sSub>
                    <m:r>
                      <a:rPr lang="en-CA" sz="32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b>
                    </m:sSub>
                    <m:r>
                      <a:rPr lang="en-CA" sz="3200" i="1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32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num>
                      <m:den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′(</m:t>
                        </m:r>
                        <m:sSub>
                          <m:sSubPr>
                            <m:ctrlPr>
                              <a:rPr lang="en-CA" sz="32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dirty="0"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351" y="252457"/>
                <a:ext cx="3942328" cy="8768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4489"/>
          <a:stretch/>
        </p:blipFill>
        <p:spPr>
          <a:xfrm>
            <a:off x="3581399" y="1833454"/>
            <a:ext cx="8559801" cy="356827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Quiz</a:t>
            </a:r>
            <a:r>
              <a:rPr lang="en-US" dirty="0"/>
              <a:t>: How to Write the Script using a Loop Structure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4700"/>
          <a:stretch/>
        </p:blipFill>
        <p:spPr>
          <a:xfrm>
            <a:off x="142875" y="982663"/>
            <a:ext cx="3660775" cy="28905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9902"/>
          <a:stretch/>
        </p:blipFill>
        <p:spPr>
          <a:xfrm>
            <a:off x="188912" y="3805872"/>
            <a:ext cx="3568700" cy="29314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81604" y="3111499"/>
            <a:ext cx="7543800" cy="1011767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134351" y="982663"/>
                <a:ext cx="3942328" cy="8768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+1</m:t>
                        </m:r>
                      </m:sub>
                    </m:sSub>
                    <m:r>
                      <a:rPr lang="en-CA" sz="32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b>
                    </m:sSub>
                    <m:r>
                      <a:rPr lang="en-CA" sz="3200" i="1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32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num>
                      <m:den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′(</m:t>
                        </m:r>
                        <m:sSub>
                          <m:sSubPr>
                            <m:ctrlPr>
                              <a:rPr lang="en-CA" sz="32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CA" sz="32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sz="32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dirty="0"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351" y="982663"/>
                <a:ext cx="3942328" cy="8768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1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8388"/>
          <a:stretch/>
        </p:blipFill>
        <p:spPr>
          <a:xfrm>
            <a:off x="4921008" y="1016530"/>
            <a:ext cx="6856125" cy="297973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Quiz</a:t>
            </a:r>
            <a:r>
              <a:rPr lang="en-US" dirty="0"/>
              <a:t>: How to Write the Script using a Loop Structure (Continue)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44700"/>
          <a:stretch/>
        </p:blipFill>
        <p:spPr>
          <a:xfrm>
            <a:off x="0" y="1016530"/>
            <a:ext cx="4921008" cy="388567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95881"/>
              </p:ext>
            </p:extLst>
          </p:nvPr>
        </p:nvGraphicFramePr>
        <p:xfrm>
          <a:off x="5115395" y="3886198"/>
          <a:ext cx="6641439" cy="2836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3813">
                  <a:extLst>
                    <a:ext uri="{9D8B030D-6E8A-4147-A177-3AD203B41FA5}">
                      <a16:colId xmlns:a16="http://schemas.microsoft.com/office/drawing/2014/main" val="201774433"/>
                    </a:ext>
                  </a:extLst>
                </a:gridCol>
                <a:gridCol w="2213813">
                  <a:extLst>
                    <a:ext uri="{9D8B030D-6E8A-4147-A177-3AD203B41FA5}">
                      <a16:colId xmlns:a16="http://schemas.microsoft.com/office/drawing/2014/main" val="1752015776"/>
                    </a:ext>
                  </a:extLst>
                </a:gridCol>
                <a:gridCol w="2213813">
                  <a:extLst>
                    <a:ext uri="{9D8B030D-6E8A-4147-A177-3AD203B41FA5}">
                      <a16:colId xmlns:a16="http://schemas.microsoft.com/office/drawing/2014/main" val="214307223"/>
                    </a:ext>
                  </a:extLst>
                </a:gridCol>
              </a:tblGrid>
              <a:tr h="47272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/>
                        <a:t>ii == 1</a:t>
                      </a: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/>
                        <a:t>x1 ==</a:t>
                      </a:r>
                      <a:r>
                        <a:rPr lang="en-US" sz="2400" b="1" i="0" baseline="0" dirty="0"/>
                        <a:t> </a:t>
                      </a:r>
                      <a:r>
                        <a:rPr lang="en-US" sz="2400" b="1" i="0" baseline="0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en-US" sz="2400" b="1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/>
                        <a:t>x10 ==</a:t>
                      </a:r>
                      <a:r>
                        <a:rPr lang="en-US" sz="2400" b="1" i="0" baseline="0" dirty="0"/>
                        <a:t> </a:t>
                      </a:r>
                      <a:r>
                        <a:rPr lang="en-US" sz="2400" b="1" i="0" baseline="0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en-US" sz="2400" b="1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010118"/>
                  </a:ext>
                </a:extLst>
              </a:tr>
              <a:tr h="47272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/>
                        <a:t>ii == 2</a:t>
                      </a: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/>
                        <a:t>x1 ==</a:t>
                      </a:r>
                      <a:r>
                        <a:rPr lang="en-US" sz="2400" b="1" i="0" baseline="0" dirty="0"/>
                        <a:t> </a:t>
                      </a:r>
                      <a:r>
                        <a:rPr lang="en-US" sz="2400" b="1" i="0" baseline="0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en-US" sz="2400" b="1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/>
                        <a:t>x10 ==</a:t>
                      </a:r>
                      <a:r>
                        <a:rPr lang="en-US" sz="2400" b="1" i="0" baseline="0" dirty="0"/>
                        <a:t> </a:t>
                      </a:r>
                      <a:r>
                        <a:rPr lang="en-US" sz="2400" b="1" i="0" baseline="0" dirty="0">
                          <a:solidFill>
                            <a:srgbClr val="FF0000"/>
                          </a:solidFill>
                        </a:rPr>
                        <a:t>x3</a:t>
                      </a:r>
                      <a:endParaRPr lang="en-US" sz="2400" b="1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33499"/>
                  </a:ext>
                </a:extLst>
              </a:tr>
              <a:tr h="47272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/>
                        <a:t>ii == 3</a:t>
                      </a: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/>
                        <a:t>x1 ==</a:t>
                      </a:r>
                      <a:r>
                        <a:rPr lang="en-US" sz="2400" b="1" i="0" baseline="0" dirty="0"/>
                        <a:t> </a:t>
                      </a:r>
                      <a:r>
                        <a:rPr lang="en-US" sz="2400" b="1" i="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x3</a:t>
                      </a: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/>
                        <a:t>x10 ==</a:t>
                      </a:r>
                      <a:r>
                        <a:rPr lang="en-US" sz="2400" b="1" i="0" baseline="0" dirty="0"/>
                        <a:t> </a:t>
                      </a:r>
                      <a:r>
                        <a:rPr lang="en-US" sz="2400" b="1" i="0" baseline="0" dirty="0">
                          <a:solidFill>
                            <a:srgbClr val="FF0000"/>
                          </a:solidFill>
                        </a:rPr>
                        <a:t>x4</a:t>
                      </a:r>
                      <a:endParaRPr lang="en-US" sz="2400" b="1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920938"/>
                  </a:ext>
                </a:extLst>
              </a:tr>
              <a:tr h="47272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/>
                        <a:t>ii == 4</a:t>
                      </a: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/>
                        <a:t>x1 ==</a:t>
                      </a:r>
                      <a:r>
                        <a:rPr lang="en-US" sz="2400" b="1" i="0" baseline="0" dirty="0"/>
                        <a:t> </a:t>
                      </a:r>
                      <a:r>
                        <a:rPr lang="en-US" sz="2400" b="1" i="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x4</a:t>
                      </a: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/>
                        <a:t>x10 ==</a:t>
                      </a:r>
                      <a:r>
                        <a:rPr lang="en-US" sz="2400" b="1" i="0" baseline="0" dirty="0"/>
                        <a:t> </a:t>
                      </a:r>
                      <a:r>
                        <a:rPr lang="en-US" sz="2400" b="1" i="0" baseline="0" dirty="0">
                          <a:solidFill>
                            <a:srgbClr val="FF0000"/>
                          </a:solidFill>
                        </a:rPr>
                        <a:t>x5</a:t>
                      </a:r>
                      <a:endParaRPr lang="en-US" sz="2400" b="1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403364"/>
                  </a:ext>
                </a:extLst>
              </a:tr>
              <a:tr h="472723">
                <a:tc>
                  <a:txBody>
                    <a:bodyPr/>
                    <a:lstStyle/>
                    <a:p>
                      <a:pPr algn="ctr"/>
                      <a:endParaRPr lang="en-US" sz="2400" b="1" i="0" dirty="0"/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/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/>
                    </a:p>
                  </a:txBody>
                  <a:tcP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512966"/>
                  </a:ext>
                </a:extLst>
              </a:tr>
              <a:tr h="472723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/>
                        <a:t>ii == 9</a:t>
                      </a: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/>
                        <a:t>x1 ==</a:t>
                      </a:r>
                      <a:r>
                        <a:rPr lang="en-US" sz="2400" b="1" i="0" baseline="0" dirty="0"/>
                        <a:t> </a:t>
                      </a:r>
                      <a:r>
                        <a:rPr lang="en-US" sz="2400" b="1" i="0" baseline="0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en-US" sz="2400" b="1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/>
                        <a:t>x10 ==</a:t>
                      </a:r>
                      <a:r>
                        <a:rPr lang="en-US" sz="2400" b="1" i="0" baseline="0" dirty="0"/>
                        <a:t> </a:t>
                      </a:r>
                      <a:r>
                        <a:rPr lang="en-US" sz="2400" b="1" i="0" baseline="0" dirty="0">
                          <a:solidFill>
                            <a:srgbClr val="FF0000"/>
                          </a:solidFill>
                        </a:rPr>
                        <a:t>x10</a:t>
                      </a:r>
                      <a:endParaRPr lang="en-US" sz="2400" b="1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63947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2375" y="5304367"/>
            <a:ext cx="4728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Arial" pitchFamily="34" charset="0"/>
              </a:rPr>
              <a:t>The variables generated from the above code are marked in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</a:rPr>
              <a:t>red</a:t>
            </a:r>
            <a:r>
              <a:rPr lang="en-US" sz="2400" dirty="0">
                <a:cs typeface="Arial" pitchFamily="34" charset="0"/>
              </a:rPr>
              <a:t>. </a:t>
            </a:r>
            <a:endParaRPr lang="en-US" sz="2400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99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Numeric Technique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1300" y="1099997"/>
            <a:ext cx="11569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 pitchFamily="34" charset="0"/>
              </a:rPr>
              <a:t>Algorithms </a:t>
            </a:r>
            <a:r>
              <a:rPr lang="en-US" sz="2400" dirty="0">
                <a:cs typeface="Arial" pitchFamily="34" charset="0"/>
              </a:rPr>
              <a:t>that are used to obtain numerical solutions of a mathematical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 pitchFamily="34" charset="0"/>
              </a:rPr>
              <a:t>It </a:t>
            </a:r>
            <a:r>
              <a:rPr lang="en-US" sz="2400" dirty="0">
                <a:cs typeface="Arial" pitchFamily="34" charset="0"/>
              </a:rPr>
              <a:t>is useful when no analytical solution exists or analytical solution is difficult to obtain.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5800" y="2964339"/>
                <a:ext cx="34216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) = 2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+ 3</m:t>
                      </m:r>
                    </m:oMath>
                  </m:oMathPara>
                </a14:m>
                <a:endParaRPr lang="en-US" sz="28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964339"/>
                <a:ext cx="342162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81740" y="2948244"/>
                <a:ext cx="5068083" cy="539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∗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2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3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∗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2/3</m:t>
                          </m:r>
                        </m:sup>
                      </m:sSup>
                    </m:oMath>
                  </m:oMathPara>
                </a14:m>
                <a:endParaRPr lang="en-US" sz="28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40" y="2948244"/>
                <a:ext cx="5068083" cy="539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07039" y="3822095"/>
                <a:ext cx="1634626" cy="539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′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8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039" y="3822095"/>
                <a:ext cx="1634626" cy="5393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92805" y="3822095"/>
                <a:ext cx="1634626" cy="539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′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8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805" y="3822095"/>
                <a:ext cx="1634626" cy="5393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6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Root Finding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2438" y="1121408"/>
                <a:ext cx="12069561" cy="5921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 smtClean="0">
                    <a:cs typeface="Arial" pitchFamily="34" charset="0"/>
                  </a:rPr>
                  <a:t>Show that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3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+2</m:t>
                    </m:r>
                    <m:func>
                      <m:funcPr>
                        <m:ctrlP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+5=0</m:t>
                    </m:r>
                  </m:oMath>
                </a14:m>
                <a:r>
                  <a:rPr lang="en-CA" sz="2000" dirty="0">
                    <a:cs typeface="Arial" pitchFamily="34" charset="0"/>
                  </a:rPr>
                  <a:t> has exactly 1 root, and fine that root exact to 5 decimal places.</a:t>
                </a:r>
              </a:p>
              <a:p>
                <a:endParaRPr lang="en-CA" sz="2000" dirty="0">
                  <a:cs typeface="Arial" pitchFamily="34" charset="0"/>
                </a:endParaRPr>
              </a:p>
              <a:p>
                <a:r>
                  <a:rPr lang="en-CA" sz="2000" b="1" dirty="0">
                    <a:cs typeface="Arial" pitchFamily="34" charset="0"/>
                  </a:rPr>
                  <a:t>Step 1</a:t>
                </a:r>
                <a:r>
                  <a:rPr lang="en-CA" sz="2000" dirty="0">
                    <a:cs typeface="Arial" pitchFamily="34" charset="0"/>
                  </a:rPr>
                  <a:t>: Show at least 1 root exists</a:t>
                </a:r>
              </a:p>
              <a:p>
                <a:endParaRPr lang="en-CA" sz="2000" b="0" i="1" dirty="0" smtClean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=7                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−10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=−26.28        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−10</m:t>
                          </m:r>
                        </m:e>
                      </m:d>
                      <m:r>
                        <a:rPr lang="en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&lt;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&lt;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CA" sz="2000" b="0" dirty="0">
                  <a:ea typeface="Cambria Math" panose="02040503050406030204" pitchFamily="18" charset="0"/>
                  <a:cs typeface="Arial" pitchFamily="34" charset="0"/>
                </a:endParaRPr>
              </a:p>
              <a:p>
                <a:endParaRPr lang="en-CA" sz="200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∴</m:t>
                    </m:r>
                  </m:oMath>
                </a14:m>
                <a:r>
                  <a:rPr lang="en-CA" sz="2000" dirty="0">
                    <a:cs typeface="Arial" pitchFamily="34" charset="0"/>
                  </a:rPr>
                  <a:t> By the z</a:t>
                </a:r>
                <a:r>
                  <a:rPr lang="en-CA" sz="2000" dirty="0" smtClean="0">
                    <a:cs typeface="Arial" pitchFamily="34" charset="0"/>
                  </a:rPr>
                  <a:t>ero </a:t>
                </a:r>
                <a:r>
                  <a:rPr lang="en-CA" sz="2000" dirty="0">
                    <a:cs typeface="Arial" pitchFamily="34" charset="0"/>
                  </a:rPr>
                  <a:t>IVT (Intermediate Value Theorem), there exists at least 1 x-value that gives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d>
                      <m:dPr>
                        <m:ctrlP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𝑐</m:t>
                        </m:r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=0</m:t>
                    </m:r>
                  </m:oMath>
                </a14:m>
                <a:endParaRPr lang="en-US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∴</m:t>
                    </m:r>
                  </m:oMath>
                </a14:m>
                <a:r>
                  <a:rPr lang="en-CA" sz="2000" dirty="0">
                    <a:cs typeface="Arial" pitchFamily="34" charset="0"/>
                  </a:rPr>
                  <a:t> there is at least 1 root</a:t>
                </a:r>
              </a:p>
              <a:p>
                <a:endParaRPr lang="en-CA" sz="2000" dirty="0">
                  <a:cs typeface="Arial" pitchFamily="34" charset="0"/>
                </a:endParaRPr>
              </a:p>
              <a:p>
                <a:r>
                  <a:rPr lang="en-CA" sz="2000" b="1" dirty="0">
                    <a:cs typeface="Arial" pitchFamily="34" charset="0"/>
                  </a:rPr>
                  <a:t>Step 2</a:t>
                </a:r>
                <a:r>
                  <a:rPr lang="en-CA" sz="2000" dirty="0">
                    <a:cs typeface="Arial" pitchFamily="34" charset="0"/>
                  </a:rPr>
                  <a:t>: Show 1 root exists using Mean Value Theorem (MVT)</a:t>
                </a:r>
              </a:p>
              <a:p>
                <a:endParaRPr lang="en-CA" sz="2000" dirty="0" smtClean="0">
                  <a:cs typeface="Arial" pitchFamily="34" charset="0"/>
                </a:endParaRPr>
              </a:p>
              <a:p>
                <a:r>
                  <a:rPr lang="en-CA" sz="2000" dirty="0" smtClean="0">
                    <a:cs typeface="Arial" pitchFamily="34" charset="0"/>
                  </a:rPr>
                  <a:t>If </a:t>
                </a:r>
                <a:r>
                  <a:rPr lang="en-CA" sz="2000" dirty="0">
                    <a:cs typeface="Arial" pitchFamily="34" charset="0"/>
                  </a:rPr>
                  <a:t>there were 2 roots, one at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en-CA" sz="2000" dirty="0">
                    <a:cs typeface="Arial" pitchFamily="34" charset="0"/>
                  </a:rPr>
                  <a:t> and one at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</m:oMath>
                </a14:m>
                <a:r>
                  <a:rPr lang="en-CA" sz="2000" dirty="0">
                    <a:cs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d>
                      <m:dPr>
                        <m:ctrlP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𝑏</m:t>
                        </m:r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=0</m:t>
                    </m:r>
                  </m:oMath>
                </a14:m>
                <a:r>
                  <a:rPr lang="en-CA" sz="2000" dirty="0">
                    <a:cs typeface="Arial" pitchFamily="34" charset="0"/>
                  </a:rPr>
                  <a:t>.</a:t>
                </a:r>
              </a:p>
              <a:p>
                <a:endParaRPr lang="en-CA" sz="2000" b="0" i="1" dirty="0" smtClean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0−0</m:t>
                          </m:r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=0</m:t>
                      </m:r>
                    </m:oMath>
                  </m:oMathPara>
                </a14:m>
                <a:endParaRPr lang="en-CA" sz="2000" dirty="0">
                  <a:cs typeface="Arial" pitchFamily="34" charset="0"/>
                </a:endParaRPr>
              </a:p>
              <a:p>
                <a:endParaRPr lang="en-CA" sz="2000" dirty="0" smtClean="0">
                  <a:cs typeface="Arial" pitchFamily="34" charset="0"/>
                </a:endParaRPr>
              </a:p>
              <a:p>
                <a:r>
                  <a:rPr lang="en-CA" sz="2000" dirty="0" smtClean="0">
                    <a:cs typeface="Arial" pitchFamily="34" charset="0"/>
                  </a:rPr>
                  <a:t>We </a:t>
                </a:r>
                <a:r>
                  <a:rPr lang="en-CA" sz="2000" dirty="0">
                    <a:cs typeface="Arial" pitchFamily="34" charset="0"/>
                  </a:rPr>
                  <a:t>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=3−2</m:t>
                    </m:r>
                    <m:r>
                      <m:rPr>
                        <m:sty m:val="p"/>
                      </m:rPr>
                      <a:rPr lang="en-CA" sz="2000" b="0" i="0" smtClean="0">
                        <a:latin typeface="Cambria Math" panose="02040503050406030204" pitchFamily="18" charset="0"/>
                        <a:cs typeface="Arial" pitchFamily="34" charset="0"/>
                      </a:rPr>
                      <m:t>sin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CA" sz="2000" dirty="0">
                    <a:cs typeface="Arial" pitchFamily="34" charset="0"/>
                  </a:rPr>
                  <a:t>, which can never be 0, since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  <a:cs typeface="Arial" pitchFamily="34" charset="0"/>
                      </a:rPr>
                      <m:t>2</m:t>
                    </m:r>
                    <m:func>
                      <m:func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CA" sz="2000" dirty="0">
                    <a:cs typeface="Arial" pitchFamily="34" charset="0"/>
                  </a:rPr>
                  <a:t> can’t be greater than 2. Therefore, we know that there is no case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𝑐</m:t>
                        </m:r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=0</m:t>
                    </m:r>
                  </m:oMath>
                </a14:m>
                <a:r>
                  <a:rPr lang="en-CA" sz="2000" dirty="0">
                    <a:cs typeface="Arial" pitchFamily="34" charset="0"/>
                  </a:rPr>
                  <a:t> and there cannot be more than 1 root.</a:t>
                </a:r>
              </a:p>
              <a:p>
                <a:endParaRPr lang="en-CA" sz="20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38" y="1121408"/>
                <a:ext cx="12069561" cy="5921878"/>
              </a:xfrm>
              <a:prstGeom prst="rect">
                <a:avLst/>
              </a:prstGeom>
              <a:blipFill>
                <a:blip r:embed="rId2"/>
                <a:stretch>
                  <a:fillRect l="-505" t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4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Root Finding </a:t>
            </a:r>
            <a:r>
              <a:rPr lang="en-US" dirty="0" smtClean="0"/>
              <a:t>2 (Continue)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" y="1164841"/>
                <a:ext cx="11487150" cy="4978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600" b="1" dirty="0">
                    <a:cs typeface="Arial" pitchFamily="34" charset="0"/>
                  </a:rPr>
                  <a:t>Step 3</a:t>
                </a:r>
                <a:r>
                  <a:rPr lang="en-CA" sz="2600" dirty="0">
                    <a:cs typeface="Arial" pitchFamily="34" charset="0"/>
                  </a:rPr>
                  <a:t>: Approximate the root using Newton’s Method</a:t>
                </a:r>
              </a:p>
              <a:p>
                <a:pPr marL="457200" indent="-457200">
                  <a:buFontTx/>
                  <a:buChar char="›"/>
                </a:pPr>
                <a:endParaRPr lang="en-CA" sz="2600" i="1" dirty="0" smtClean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 marL="457200" indent="-457200">
                  <a:buFontTx/>
                  <a:buChar char="›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CA" sz="2600" i="1">
                        <a:latin typeface="Cambria Math" panose="02040503050406030204" pitchFamily="18" charset="0"/>
                        <a:cs typeface="Arial" pitchFamily="34" charset="0"/>
                      </a:rPr>
                      <m:t>=0</m:t>
                    </m:r>
                  </m:oMath>
                </a14:m>
                <a:endParaRPr lang="en-CA" sz="2600" dirty="0">
                  <a:cs typeface="Arial" pitchFamily="34" charset="0"/>
                </a:endParaRPr>
              </a:p>
              <a:p>
                <a:pPr marL="457200" indent="-457200">
                  <a:buFontTx/>
                  <a:buChar char="›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CA" sz="26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CA" sz="2600" i="1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CA" sz="26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CA" sz="26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0</m:t>
                            </m:r>
                          </m:e>
                        </m:d>
                      </m:den>
                    </m:f>
                    <m:r>
                      <a:rPr lang="en-CA" sz="2600" i="1">
                        <a:latin typeface="Cambria Math" panose="02040503050406030204" pitchFamily="18" charset="0"/>
                        <a:cs typeface="Arial" pitchFamily="34" charset="0"/>
                      </a:rPr>
                      <m:t>=−2.33333</m:t>
                    </m:r>
                  </m:oMath>
                </a14:m>
                <a:endParaRPr lang="en-CA" sz="2600" dirty="0">
                  <a:cs typeface="Arial" pitchFamily="34" charset="0"/>
                </a:endParaRPr>
              </a:p>
              <a:p>
                <a:pPr marL="457200" indent="-457200">
                  <a:buFontTx/>
                  <a:buChar char="›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b>
                    </m:sSub>
                    <m:r>
                      <a:rPr lang="en-CA" sz="26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CA" sz="2600" i="1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CA" sz="26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CA" sz="26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CA" sz="2600" i="1">
                        <a:latin typeface="Cambria Math" panose="02040503050406030204" pitchFamily="18" charset="0"/>
                        <a:cs typeface="Arial" pitchFamily="34" charset="0"/>
                      </a:rPr>
                      <m:t>=−1.572785</m:t>
                    </m:r>
                  </m:oMath>
                </a14:m>
                <a:endParaRPr lang="en-CA" sz="2600" dirty="0">
                  <a:cs typeface="Arial" pitchFamily="34" charset="0"/>
                </a:endParaRPr>
              </a:p>
              <a:p>
                <a:pPr marL="457200" indent="-457200">
                  <a:buFontTx/>
                  <a:buChar char="›"/>
                </a:pPr>
                <a:endParaRPr lang="en-CA" sz="2600" dirty="0">
                  <a:cs typeface="Arial" pitchFamily="34" charset="0"/>
                </a:endParaRPr>
              </a:p>
              <a:p>
                <a:pPr marL="457200" indent="-457200">
                  <a:buFontTx/>
                  <a:buChar char="›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</m:sub>
                    </m:sSub>
                    <m:r>
                      <a:rPr lang="en-CA" sz="2600" i="1">
                        <a:latin typeface="Cambria Math" panose="02040503050406030204" pitchFamily="18" charset="0"/>
                        <a:cs typeface="Arial" pitchFamily="34" charset="0"/>
                      </a:rPr>
                      <m:t>=−1.628318575</m:t>
                    </m:r>
                  </m:oMath>
                </a14:m>
                <a:endParaRPr lang="en-CA" sz="2600" dirty="0">
                  <a:cs typeface="Arial" pitchFamily="34" charset="0"/>
                </a:endParaRPr>
              </a:p>
              <a:p>
                <a:pPr marL="457200" indent="-457200">
                  <a:buFontTx/>
                  <a:buChar char="›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sub>
                    </m:sSub>
                    <m:r>
                      <a:rPr lang="en-CA" sz="2600" i="1">
                        <a:latin typeface="Cambria Math" panose="02040503050406030204" pitchFamily="18" charset="0"/>
                        <a:cs typeface="Arial" pitchFamily="34" charset="0"/>
                      </a:rPr>
                      <m:t>=−1.628331226</m:t>
                    </m:r>
                  </m:oMath>
                </a14:m>
                <a:endParaRPr lang="en-CA" sz="2600" dirty="0">
                  <a:cs typeface="Arial" pitchFamily="34" charset="0"/>
                </a:endParaRPr>
              </a:p>
              <a:p>
                <a:pPr marL="457200" indent="-457200">
                  <a:buFontTx/>
                  <a:buChar char="›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6</m:t>
                        </m:r>
                      </m:sub>
                    </m:sSub>
                    <m:r>
                      <a:rPr lang="en-CA" sz="2600" i="1">
                        <a:latin typeface="Cambria Math" panose="02040503050406030204" pitchFamily="18" charset="0"/>
                        <a:cs typeface="Arial" pitchFamily="34" charset="0"/>
                      </a:rPr>
                      <m:t>=−1.628331226</m:t>
                    </m:r>
                  </m:oMath>
                </a14:m>
                <a:endParaRPr lang="en-CA" sz="2600" dirty="0">
                  <a:cs typeface="Arial" pitchFamily="34" charset="0"/>
                </a:endParaRPr>
              </a:p>
              <a:p>
                <a:endParaRPr lang="en-CA" sz="2600" dirty="0" smtClean="0">
                  <a:cs typeface="Arial" pitchFamily="34" charset="0"/>
                </a:endParaRPr>
              </a:p>
              <a:p>
                <a:r>
                  <a:rPr lang="en-CA" sz="2600" dirty="0" smtClean="0">
                    <a:cs typeface="Arial" pitchFamily="34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CA" sz="2600" dirty="0"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CA" sz="2600" dirty="0">
                    <a:cs typeface="Arial" pitchFamily="34" charset="0"/>
                  </a:rPr>
                  <a:t> are the same to 5 decimal places, -1.62833 is the approximation.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164841"/>
                <a:ext cx="11487150" cy="4978414"/>
              </a:xfrm>
              <a:prstGeom prst="rect">
                <a:avLst/>
              </a:prstGeom>
              <a:blipFill>
                <a:blip r:embed="rId2"/>
                <a:stretch>
                  <a:fillRect l="-955" t="-979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4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Root Finding 2 (Continue)</a:t>
            </a:r>
          </a:p>
        </p:txBody>
      </p:sp>
      <p:sp>
        <p:nvSpPr>
          <p:cNvPr id="3" name="AutoShape 2" descr="f'(a)=\lim _{h\to 0}{\frac {f(a+h)-f(a)}{h}}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3" name="Picture 1" descr="C:\Users\cmyeum\AppData\Local\Temp\ConnectorClipboard716721594927047028\image156284938387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320"/>
            <a:ext cx="6655393" cy="499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0550" y="1229100"/>
                <a:ext cx="53134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3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+2</m:t>
                      </m:r>
                      <m:func>
                        <m:func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func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+5</m:t>
                      </m:r>
                    </m:oMath>
                  </m:oMathPara>
                </a14:m>
                <a:endParaRPr lang="en-US" sz="28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" y="1229100"/>
                <a:ext cx="53134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570" y="955294"/>
            <a:ext cx="5804430" cy="590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9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Root Finding 2 (Continue)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3408"/>
            <a:ext cx="4535488" cy="41545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3277"/>
          <a:stretch/>
        </p:blipFill>
        <p:spPr>
          <a:xfrm>
            <a:off x="4128560" y="984253"/>
            <a:ext cx="7995708" cy="4176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934575" y="2436708"/>
            <a:ext cx="2033905" cy="3922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934575" y="4626853"/>
            <a:ext cx="2033905" cy="4023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90950" y="1195160"/>
            <a:ext cx="2033905" cy="3922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90950" y="3319235"/>
            <a:ext cx="2033905" cy="3922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Root Finding 2 (Continue)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9" y="895349"/>
            <a:ext cx="6784482" cy="25421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467" y="1100667"/>
            <a:ext cx="2396455" cy="5605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341" y="3030599"/>
            <a:ext cx="4178300" cy="382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419F94-1C02-B34C-BC5A-05AFCD5E0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3" y="2345135"/>
            <a:ext cx="4656667" cy="34925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Theory:</a:t>
            </a:r>
            <a:r>
              <a:rPr lang="en-US" dirty="0"/>
              <a:t> Integral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907F5-F11A-0F4C-A933-02A1D7C8F97E}"/>
              </a:ext>
            </a:extLst>
          </p:cNvPr>
          <p:cNvSpPr txBox="1"/>
          <p:nvPr/>
        </p:nvSpPr>
        <p:spPr>
          <a:xfrm>
            <a:off x="241299" y="1054239"/>
            <a:ext cx="77882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rial" pitchFamily="34" charset="0"/>
              </a:rPr>
              <a:t>Integration is the technique of determining the </a:t>
            </a:r>
            <a:r>
              <a:rPr lang="en-US" sz="2000" b="1" dirty="0">
                <a:cs typeface="Arial" pitchFamily="34" charset="0"/>
              </a:rPr>
              <a:t>area under a curve</a:t>
            </a:r>
            <a:r>
              <a:rPr lang="en-US" sz="2000" dirty="0">
                <a:cs typeface="Arial" pitchFamily="34" charset="0"/>
              </a:rPr>
              <a:t>. This process is </a:t>
            </a:r>
            <a:r>
              <a:rPr lang="en-US" sz="2000" b="1" dirty="0">
                <a:cs typeface="Arial" pitchFamily="34" charset="0"/>
              </a:rPr>
              <a:t>opposite the process of differentiation</a:t>
            </a:r>
            <a:r>
              <a:rPr lang="en-US" sz="2000" dirty="0">
                <a:cs typeface="Arial" pitchFamily="34" charset="0"/>
              </a:rPr>
              <a:t>.</a:t>
            </a:r>
          </a:p>
          <a:p>
            <a:endParaRPr lang="en-US" sz="2000" dirty="0">
              <a:cs typeface="Arial" pitchFamily="34" charset="0"/>
            </a:endParaRPr>
          </a:p>
          <a:p>
            <a:r>
              <a:rPr lang="en-US" sz="2000" dirty="0">
                <a:cs typeface="Arial" pitchFamily="34" charset="0"/>
              </a:rPr>
              <a:t>To find the area under a curve, we divide the curve into many equal segments of equal width. Each rectangle is multiplied by it’s corresponding y-value to get the area of that rectangle. The rectangle’s areas are summed for the total area under that curve segment: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Arial" pitchFamily="34" charset="0"/>
              </a:rPr>
              <a:t>Left endpoints can be used so that the rectangular segments </a:t>
            </a:r>
            <a:r>
              <a:rPr lang="en-US" sz="2000" dirty="0" smtClean="0">
                <a:cs typeface="Arial" pitchFamily="34" charset="0"/>
              </a:rPr>
              <a:t>give </a:t>
            </a:r>
            <a:r>
              <a:rPr lang="en-US" sz="2000" dirty="0">
                <a:cs typeface="Arial" pitchFamily="34" charset="0"/>
              </a:rPr>
              <a:t>an underestimation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Arial" pitchFamily="34" charset="0"/>
              </a:rPr>
              <a:t>Right endpoints can be used so that the rectangular segments </a:t>
            </a:r>
            <a:r>
              <a:rPr lang="en-US" sz="2000" dirty="0" smtClean="0">
                <a:cs typeface="Arial" pitchFamily="34" charset="0"/>
              </a:rPr>
              <a:t>give an overestimation</a:t>
            </a:r>
            <a:endParaRPr lang="en-US" sz="2000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Arial" pitchFamily="34" charset="0"/>
              </a:rPr>
              <a:t>Center endpoints can be used to try and balance the error from overestimations and underestimations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cs typeface="Arial" pitchFamily="34" charset="0"/>
            </a:endParaRPr>
          </a:p>
          <a:p>
            <a:r>
              <a:rPr lang="en-US" sz="2000" dirty="0">
                <a:cs typeface="Arial" pitchFamily="34" charset="0"/>
              </a:rPr>
              <a:t>How can you make your estimation even more accurate? </a:t>
            </a:r>
            <a:endParaRPr lang="en-US" sz="2000" dirty="0" smtClean="0">
              <a:cs typeface="Arial" pitchFamily="34" charset="0"/>
            </a:endParaRPr>
          </a:p>
          <a:p>
            <a:r>
              <a:rPr lang="en-US" sz="2000" dirty="0" smtClean="0">
                <a:cs typeface="Arial" pitchFamily="34" charset="0"/>
              </a:rPr>
              <a:t>Take </a:t>
            </a:r>
            <a:r>
              <a:rPr lang="en-US" sz="2000" dirty="0">
                <a:cs typeface="Arial" pitchFamily="34" charset="0"/>
              </a:rPr>
              <a:t>smaller segments!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2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Theory:</a:t>
            </a:r>
            <a:r>
              <a:rPr lang="en-US" dirty="0"/>
              <a:t> 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442360-D5D3-7C4E-AF26-27AC2E8DC300}"/>
                  </a:ext>
                </a:extLst>
              </p:cNvPr>
              <p:cNvSpPr txBox="1"/>
              <p:nvPr/>
            </p:nvSpPr>
            <p:spPr>
              <a:xfrm>
                <a:off x="241300" y="967826"/>
                <a:ext cx="10919792" cy="3874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cs typeface="Arial" pitchFamily="34" charset="0"/>
                  </a:rPr>
                  <a:t>The Definite Integral</a:t>
                </a:r>
              </a:p>
              <a:p>
                <a:endParaRPr lang="en-US" sz="2000" dirty="0">
                  <a:cs typeface="Arial" pitchFamily="34" charset="0"/>
                </a:endParaRPr>
              </a:p>
              <a:p>
                <a:r>
                  <a:rPr lang="en-US" sz="2000" dirty="0">
                    <a:cs typeface="Arial" pitchFamily="34" charset="0"/>
                  </a:rPr>
                  <a:t>If f is defined for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≤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≤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𝑏</m:t>
                    </m:r>
                  </m:oMath>
                </a14:m>
                <a:r>
                  <a:rPr lang="en-US" sz="2000" dirty="0">
                    <a:cs typeface="Arial" pitchFamily="34" charset="0"/>
                  </a:rPr>
                  <a:t>, we divide the interval [</a:t>
                </a:r>
                <a:r>
                  <a:rPr lang="en-US" sz="2000" dirty="0" err="1">
                    <a:cs typeface="Arial" pitchFamily="34" charset="0"/>
                  </a:rPr>
                  <a:t>a,b</a:t>
                </a:r>
                <a:r>
                  <a:rPr lang="en-US" sz="2000" dirty="0">
                    <a:cs typeface="Arial" pitchFamily="34" charset="0"/>
                  </a:rPr>
                  <a:t>] into n segments of equal width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∆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𝑏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>
                    <a:cs typeface="Arial" pitchFamily="34" charset="0"/>
                  </a:rPr>
                  <a:t>.</a:t>
                </a:r>
              </a:p>
              <a:p>
                <a:endParaRPr lang="en-US" sz="2000" dirty="0">
                  <a:cs typeface="Arial" pitchFamily="34" charset="0"/>
                </a:endParaRPr>
              </a:p>
              <a:p>
                <a:r>
                  <a:rPr lang="en-US" sz="2000" dirty="0">
                    <a:cs typeface="Arial" pitchFamily="34" charset="0"/>
                  </a:rPr>
                  <a:t>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𝑜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,…,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</m:oMath>
                </a14:m>
                <a:r>
                  <a:rPr lang="en-US" sz="2000" dirty="0">
                    <a:cs typeface="Arial" pitchFamily="34" charset="0"/>
                  </a:rPr>
                  <a:t> be the endpoints of these segments and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∗</m:t>
                        </m:r>
                      </m:sup>
                    </m:sSubSup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  <m:sup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∗</m:t>
                        </m:r>
                      </m:sup>
                    </m:sSubSup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b>
                      <m:sup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∗</m:t>
                        </m:r>
                      </m:sup>
                    </m:sSubSup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,…,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b>
                      <m:sup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∗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000" dirty="0">
                    <a:cs typeface="Arial" pitchFamily="34" charset="0"/>
                  </a:rPr>
                  <a:t> be sample points in these segments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𝑖</m:t>
                        </m:r>
                      </m:sub>
                      <m:sup>
                        <m: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∗</m:t>
                        </m:r>
                      </m:sup>
                    </m:sSubSup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cs typeface="Arial" pitchFamily="34" charset="0"/>
                  </a:rPr>
                  <a:t>lies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𝑖</m:t>
                        </m:r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>
                    <a:cs typeface="Arial" pitchFamily="34" charset="0"/>
                  </a:rPr>
                  <a:t> segment. This means that the definite integral from a to b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sub>
                        <m:sup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sup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𝑑𝑥</m:t>
                          </m:r>
                        </m:e>
                      </m:nary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unc>
                        <m:func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∆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CA" sz="2000" b="0" dirty="0">
                  <a:cs typeface="Arial" pitchFamily="34" charset="0"/>
                </a:endParaRPr>
              </a:p>
              <a:p>
                <a:endParaRPr lang="en-CA" sz="2400" b="0" dirty="0">
                  <a:cs typeface="Arial" pitchFamily="34" charset="0"/>
                </a:endParaRPr>
              </a:p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442360-D5D3-7C4E-AF26-27AC2E8DC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967826"/>
                <a:ext cx="10919792" cy="3874394"/>
              </a:xfrm>
              <a:prstGeom prst="rect">
                <a:avLst/>
              </a:prstGeom>
              <a:blipFill>
                <a:blip r:embed="rId2"/>
                <a:stretch>
                  <a:fillRect l="-614" t="-945" r="-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2745" y="4668253"/>
                <a:ext cx="10096901" cy="145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>
                    <a:latin typeface="Arial" pitchFamily="34" charset="0"/>
                    <a:cs typeface="Arial" pitchFamily="34" charset="0"/>
                  </a:rPr>
                  <a:t>Recall that,</a:t>
                </a:r>
              </a:p>
              <a:p>
                <a:endParaRPr lang="en-CA" dirty="0"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CA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</m:e>
                      </m:nary>
                      <m:r>
                        <a:rPr lang="en-CA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and</m:t>
                      </m:r>
                      <m:r>
                        <a:rPr lang="en-CA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 </m:t>
                      </m:r>
                      <m:nary>
                        <m:naryPr>
                          <m:chr m:val="∑"/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CA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𝑎𝑛𝑑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CA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CA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45" y="4668253"/>
                <a:ext cx="10096901" cy="1454372"/>
              </a:xfrm>
              <a:prstGeom prst="rect">
                <a:avLst/>
              </a:prstGeom>
              <a:blipFill>
                <a:blip r:embed="rId3"/>
                <a:stretch>
                  <a:fillRect l="-483" t="-2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3543300" y="3124200"/>
            <a:ext cx="4467225" cy="1228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Definite Integral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B88A82-A0E3-9845-9D36-FC8C75427A61}"/>
                  </a:ext>
                </a:extLst>
              </p:cNvPr>
              <p:cNvSpPr txBox="1"/>
              <p:nvPr/>
            </p:nvSpPr>
            <p:spPr>
              <a:xfrm>
                <a:off x="-519964" y="3411886"/>
                <a:ext cx="6361227" cy="1645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sup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−6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e>
                      </m:nary>
                      <m:r>
                        <a:rPr lang="en-CA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𝑑𝑥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→∞</m:t>
                              </m:r>
                            </m:lim>
                          </m:limLow>
                          <m:nary>
                            <m:naryPr>
                              <m:chr m:val="∑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∆</m:t>
                              </m:r>
                            </m:e>
                          </m:nary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b="0" dirty="0"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∆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CA" b="0" dirty="0">
                  <a:latin typeface="Arial" pitchFamily="34" charset="0"/>
                  <a:cs typeface="Arial" pitchFamily="34" charset="0"/>
                </a:endParaRPr>
              </a:p>
              <a:p>
                <a:endParaRPr lang="en-CA" b="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B88A82-A0E3-9845-9D36-FC8C75427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9964" y="3411886"/>
                <a:ext cx="6361227" cy="164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425A0-9FBC-3F4B-A1F9-DB177870F951}"/>
                  </a:ext>
                </a:extLst>
              </p:cNvPr>
              <p:cNvSpPr txBox="1"/>
              <p:nvPr/>
            </p:nvSpPr>
            <p:spPr>
              <a:xfrm>
                <a:off x="5676297" y="1130410"/>
                <a:ext cx="6048977" cy="5311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›"/>
                </a:pPr>
                <a14:m>
                  <m:oMath xmlns:m="http://schemas.openxmlformats.org/officeDocument/2006/math">
                    <m:r>
                      <a:rPr lang="en-CA" sz="23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unc>
                      <m:funcPr>
                        <m:ctrlPr>
                          <a:rPr lang="en-CA" sz="23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23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  <m:r>
                              <a:rPr lang="en-CA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𝑖</m:t>
                            </m:r>
                            <m: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3</m:t>
                                    </m:r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f>
                              <m:fPr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nary>
                      </m:e>
                    </m:func>
                  </m:oMath>
                </a14:m>
                <a:endParaRPr lang="en-CA" sz="2300" dirty="0"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Tx/>
                  <a:buChar char="›"/>
                </a:pPr>
                <a14:m>
                  <m:oMath xmlns:m="http://schemas.openxmlformats.org/officeDocument/2006/math">
                    <m:r>
                      <a:rPr lang="en-CA" sz="23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unc>
                      <m:funcPr>
                        <m:ctrlPr>
                          <a:rPr lang="en-CA" sz="23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23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  <m:r>
                              <a:rPr lang="en-CA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CA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CA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𝑖</m:t>
                            </m:r>
                            <m: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CA" sz="2300" i="1"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CA" sz="2300" i="1"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CA" sz="2300" i="1"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𝑖</m:t>
                                            </m:r>
                                          </m:num>
                                          <m:den>
                                            <m:r>
                                              <a:rPr lang="en-CA" sz="2300" i="1"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−6</m:t>
                                </m:r>
                                <m:d>
                                  <m:d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3</m:t>
                                        </m:r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CA" sz="2300" dirty="0"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Tx/>
                  <a:buChar char="›"/>
                </a:pPr>
                <a14:m>
                  <m:oMath xmlns:m="http://schemas.openxmlformats.org/officeDocument/2006/math">
                    <m:r>
                      <a:rPr lang="en-CA" sz="23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unc>
                      <m:funcPr>
                        <m:ctrlPr>
                          <a:rPr lang="en-CA" sz="23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23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  <m:r>
                              <a:rPr lang="en-CA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CA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CA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CA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𝑖</m:t>
                            </m:r>
                            <m: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27</m:t>
                                    </m:r>
                                    <m:sSup>
                                      <m:sSupPr>
                                        <m:ctrlP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𝑖</m:t>
                                        </m:r>
                                      </m:e>
                                      <m:sup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18</m:t>
                                    </m:r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CA" sz="2300" i="1" dirty="0" smtClean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 marL="285750" indent="-285750">
                  <a:buFontTx/>
                  <a:buChar char="›"/>
                </a:pPr>
                <a14:m>
                  <m:oMath xmlns:m="http://schemas.openxmlformats.org/officeDocument/2006/math">
                    <m:r>
                      <a:rPr lang="en-CA" sz="23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unc>
                      <m:funcPr>
                        <m:ctrlPr>
                          <a:rPr lang="en-CA" sz="23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23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  <m:r>
                              <a:rPr lang="en-CA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81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nary>
                              <m:naryPr>
                                <m:chr m:val="∑"/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𝑖</m:t>
                                </m:r>
                                <m: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54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nary>
                            <m:nary>
                              <m:naryPr>
                                <m:chr m:val="∑"/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𝑖</m:t>
                                </m:r>
                                <m: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𝑖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CA" sz="2300" dirty="0"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Tx/>
                  <a:buChar char="›"/>
                </a:pPr>
                <a14:m>
                  <m:oMath xmlns:m="http://schemas.openxmlformats.org/officeDocument/2006/math">
                    <m:r>
                      <a:rPr lang="en-CA" sz="23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unc>
                      <m:funcPr>
                        <m:ctrlPr>
                          <a:rPr lang="en-CA" sz="23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23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  <m:r>
                              <a:rPr lang="en-CA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81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  <m:d>
                                          <m:dPr>
                                            <m:ctrlPr>
                                              <a:rPr lang="en-CA" sz="2300" i="1"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CA" sz="2300" i="1"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CA" sz="2300" i="1"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54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d>
                              <m:dPr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d>
                                      <m:dPr>
                                        <m:ctrlP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CA" sz="2300" dirty="0"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Tx/>
                  <a:buChar char="›"/>
                </a:pPr>
                <a14:m>
                  <m:oMath xmlns:m="http://schemas.openxmlformats.org/officeDocument/2006/math">
                    <m:r>
                      <a:rPr lang="en-CA" sz="23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unc>
                      <m:funcPr>
                        <m:ctrlPr>
                          <a:rPr lang="en-CA" sz="23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23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  <m:r>
                              <a:rPr lang="en-CA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81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CA" sz="2300" i="1"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CA" sz="2300" i="1"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CA" sz="2300" i="1"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54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d>
                              <m:dPr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+</m:t>
                                    </m:r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CA" sz="2300" dirty="0"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Tx/>
                  <a:buChar char="›"/>
                </a:pPr>
                <a14:m>
                  <m:oMath xmlns:m="http://schemas.openxmlformats.org/officeDocument/2006/math">
                    <m:r>
                      <a:rPr lang="en-CA" sz="23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unc>
                      <m:funcPr>
                        <m:ctrlPr>
                          <a:rPr lang="en-CA" sz="23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23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  <m:r>
                              <a:rPr lang="en-CA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81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+2</m:t>
                                    </m:r>
                                    <m:sSup>
                                      <m:sSupPr>
                                        <m:ctrlP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CA" sz="23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54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d>
                              <m:dPr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CA" sz="23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+</m:t>
                                    </m:r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CA" sz="23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CA" sz="2300" dirty="0"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Tx/>
                  <a:buChar char="›"/>
                </a:pPr>
                <a14:m>
                  <m:oMath xmlns:m="http://schemas.openxmlformats.org/officeDocument/2006/math">
                    <m:r>
                      <a:rPr lang="en-CA" sz="23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CA" sz="23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23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81</m:t>
                        </m:r>
                      </m:num>
                      <m:den>
                        <m:r>
                          <a:rPr lang="en-CA" sz="23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</m:den>
                    </m:f>
                    <m:r>
                      <a:rPr lang="en-CA" sz="2300" i="1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CA" sz="23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23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54</m:t>
                        </m:r>
                      </m:num>
                      <m:den>
                        <m:r>
                          <a:rPr lang="en-CA" sz="23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den>
                    </m:f>
                    <m:r>
                      <a:rPr lang="en-CA" sz="2300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CA" sz="23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23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−27</m:t>
                        </m:r>
                      </m:num>
                      <m:den>
                        <m:r>
                          <a:rPr lang="en-CA" sz="23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CA" sz="2300" dirty="0"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Tx/>
                  <a:buChar char="›"/>
                </a:pPr>
                <a:endParaRPr lang="en-US" sz="23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425A0-9FBC-3F4B-A1F9-DB177870F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297" y="1130410"/>
                <a:ext cx="6048977" cy="5311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D1DF47-7079-D549-8D75-56FC2274C697}"/>
                  </a:ext>
                </a:extLst>
              </p:cNvPr>
              <p:cNvSpPr txBox="1"/>
              <p:nvPr/>
            </p:nvSpPr>
            <p:spPr>
              <a:xfrm>
                <a:off x="241300" y="1130410"/>
                <a:ext cx="5575300" cy="1607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cs typeface="Arial" pitchFamily="34" charset="0"/>
                  </a:rPr>
                  <a:t>Solve the following definite integral using the definition of the definite integral:</a:t>
                </a:r>
              </a:p>
              <a:p>
                <a:endParaRPr lang="en-US" i="1" dirty="0" smtClean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sup>
                        <m:e>
                          <m:r>
                            <a:rPr lang="en-CA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−6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e>
                      </m:nary>
                      <m:r>
                        <a:rPr lang="en-CA" i="1">
                          <a:latin typeface="Cambria Math" panose="02040503050406030204" pitchFamily="18" charset="0"/>
                          <a:cs typeface="Arial" pitchFamily="34" charset="0"/>
                        </a:rPr>
                        <m:t>𝑑𝑥</m:t>
                      </m:r>
                    </m:oMath>
                  </m:oMathPara>
                </a14:m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D1DF47-7079-D549-8D75-56FC2274C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1130410"/>
                <a:ext cx="5575300" cy="1607684"/>
              </a:xfrm>
              <a:prstGeom prst="rect">
                <a:avLst/>
              </a:prstGeom>
              <a:blipFill>
                <a:blip r:embed="rId4"/>
                <a:stretch>
                  <a:fillRect l="-1204" t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5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Integral (graph)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730" y="1179555"/>
            <a:ext cx="6354233" cy="5438203"/>
          </a:xfrm>
          <a:prstGeom prst="rect">
            <a:avLst/>
          </a:prstGeom>
        </p:spPr>
      </p:pic>
      <p:pic>
        <p:nvPicPr>
          <p:cNvPr id="1025" name="Picture 1" descr="C:\Users\cmyeum\AppData\Local\Temp\ConnectorClipboard5684500902322521937\image1562872715423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4"/>
          <a:stretch/>
        </p:blipFill>
        <p:spPr bwMode="auto">
          <a:xfrm>
            <a:off x="47254" y="1788829"/>
            <a:ext cx="580109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300" y="1222582"/>
                <a:ext cx="53134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−6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1222582"/>
                <a:ext cx="531348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5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Integral (Symbolic)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41" y="1569508"/>
            <a:ext cx="10901892" cy="27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Theory</a:t>
            </a:r>
            <a:r>
              <a:rPr lang="en-US" dirty="0"/>
              <a:t>: 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EF69A2-9D15-1B4E-A76A-5602BFF87961}"/>
                  </a:ext>
                </a:extLst>
              </p:cNvPr>
              <p:cNvSpPr txBox="1"/>
              <p:nvPr/>
            </p:nvSpPr>
            <p:spPr>
              <a:xfrm>
                <a:off x="171838" y="996479"/>
                <a:ext cx="11128221" cy="3718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cs typeface="Arial" pitchFamily="34" charset="0"/>
                  </a:rPr>
                  <a:t>The derivative is a measure of the rate at which a function is changing</a:t>
                </a:r>
              </a:p>
              <a:p>
                <a:endParaRPr lang="en-US" sz="2000" dirty="0">
                  <a:cs typeface="Arial" pitchFamily="34" charset="0"/>
                </a:endParaRPr>
              </a:p>
              <a:p>
                <a:r>
                  <a:rPr lang="en-US" sz="2000" dirty="0">
                    <a:cs typeface="Arial" pitchFamily="34" charset="0"/>
                  </a:rPr>
                  <a:t>The derivative of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cs typeface="Arial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en-US" sz="2000" dirty="0">
                    <a:cs typeface="Arial" pitchFamily="34" charset="0"/>
                  </a:rPr>
                  <a:t> can be defined using limits as:</a:t>
                </a:r>
              </a:p>
              <a:p>
                <a:endParaRPr lang="en-US" sz="2000" dirty="0"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func>
                        <m:func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>
                  <a:cs typeface="Arial" pitchFamily="34" charset="0"/>
                </a:endParaRPr>
              </a:p>
              <a:p>
                <a:endParaRPr lang="en-US" sz="2000" dirty="0" smtClean="0">
                  <a:cs typeface="Arial" pitchFamily="34" charset="0"/>
                </a:endParaRPr>
              </a:p>
              <a:p>
                <a:r>
                  <a:rPr lang="en-US" sz="2000" dirty="0" smtClean="0">
                    <a:cs typeface="Arial" pitchFamily="34" charset="0"/>
                  </a:rPr>
                  <a:t>With </a:t>
                </a:r>
                <a:r>
                  <a:rPr lang="en-US" sz="2000" dirty="0">
                    <a:cs typeface="Arial" pitchFamily="34" charset="0"/>
                  </a:rPr>
                  <a:t>a small change in notation, we can write that:</a:t>
                </a:r>
              </a:p>
              <a:p>
                <a:endParaRPr lang="en-US" sz="2000" dirty="0"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</m:d>
                      <m:r>
                        <a:rPr lang="en-CA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func>
                        <m:func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200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𝑎</m:t>
                                  </m:r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+</m:t>
                                  </m:r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>
                  <a:cs typeface="Arial" pitchFamily="34" charset="0"/>
                </a:endParaRP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EF69A2-9D15-1B4E-A76A-5602BFF87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38" y="996479"/>
                <a:ext cx="11128221" cy="3718390"/>
              </a:xfrm>
              <a:prstGeom prst="rect">
                <a:avLst/>
              </a:prstGeom>
              <a:blipFill>
                <a:blip r:embed="rId2"/>
                <a:stretch>
                  <a:fillRect l="-548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91246D-3DF1-A944-A148-01EFB6982117}"/>
                  </a:ext>
                </a:extLst>
              </p:cNvPr>
              <p:cNvSpPr txBox="1"/>
              <p:nvPr/>
            </p:nvSpPr>
            <p:spPr>
              <a:xfrm>
                <a:off x="171838" y="4632154"/>
                <a:ext cx="8943286" cy="1920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cs typeface="Arial" pitchFamily="34" charset="0"/>
                  </a:rPr>
                  <a:t>Instead of finding a derivate at every point in a function, we can find the derivative for a function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cs typeface="Arial" pitchFamily="34" charset="0"/>
                  </a:rPr>
                  <a:t>. </a:t>
                </a:r>
                <a:endParaRPr lang="en-US" sz="2000" dirty="0" smtClean="0">
                  <a:cs typeface="Arial" pitchFamily="34" charset="0"/>
                </a:endParaRPr>
              </a:p>
              <a:p>
                <a:endParaRPr lang="en-US" sz="2000" dirty="0"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CA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func>
                        <m:func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200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→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+</m:t>
                                  </m:r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𝑐𝑎𝑛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𝑏𝑒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𝑤𝑟𝑖𝑡𝑡𝑒𝑛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𝑎𝑠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𝑑𝑥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𝑑𝑦</m:t>
                          </m:r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000" dirty="0"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91246D-3DF1-A944-A148-01EFB698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38" y="4632154"/>
                <a:ext cx="8943286" cy="1920782"/>
              </a:xfrm>
              <a:prstGeom prst="rect">
                <a:avLst/>
              </a:prstGeom>
              <a:blipFill>
                <a:blip r:embed="rId3"/>
                <a:stretch>
                  <a:fillRect l="-682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7604605" y="2287287"/>
            <a:ext cx="1301493" cy="1867301"/>
          </a:xfrm>
          <a:custGeom>
            <a:avLst/>
            <a:gdLst>
              <a:gd name="connsiteX0" fmla="*/ 0 w 1301493"/>
              <a:gd name="connsiteY0" fmla="*/ 0 h 1867301"/>
              <a:gd name="connsiteX1" fmla="*/ 500514 w 1301493"/>
              <a:gd name="connsiteY1" fmla="*/ 163629 h 1867301"/>
              <a:gd name="connsiteX2" fmla="*/ 356135 w 1301493"/>
              <a:gd name="connsiteY2" fmla="*/ 702644 h 1867301"/>
              <a:gd name="connsiteX3" fmla="*/ 1299411 w 1301493"/>
              <a:gd name="connsiteY3" fmla="*/ 664143 h 1867301"/>
              <a:gd name="connsiteX4" fmla="*/ 625642 w 1301493"/>
              <a:gd name="connsiteY4" fmla="*/ 1126155 h 1867301"/>
              <a:gd name="connsiteX5" fmla="*/ 1164657 w 1301493"/>
              <a:gd name="connsiteY5" fmla="*/ 1376412 h 1867301"/>
              <a:gd name="connsiteX6" fmla="*/ 250257 w 1301493"/>
              <a:gd name="connsiteY6" fmla="*/ 1867301 h 186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1493" h="1867301">
                <a:moveTo>
                  <a:pt x="0" y="0"/>
                </a:moveTo>
                <a:cubicBezTo>
                  <a:pt x="220579" y="23261"/>
                  <a:pt x="441158" y="46522"/>
                  <a:pt x="500514" y="163629"/>
                </a:cubicBezTo>
                <a:cubicBezTo>
                  <a:pt x="559870" y="280736"/>
                  <a:pt x="222986" y="619225"/>
                  <a:pt x="356135" y="702644"/>
                </a:cubicBezTo>
                <a:cubicBezTo>
                  <a:pt x="489284" y="786063"/>
                  <a:pt x="1254493" y="593558"/>
                  <a:pt x="1299411" y="664143"/>
                </a:cubicBezTo>
                <a:cubicBezTo>
                  <a:pt x="1344329" y="734728"/>
                  <a:pt x="648101" y="1007444"/>
                  <a:pt x="625642" y="1126155"/>
                </a:cubicBezTo>
                <a:cubicBezTo>
                  <a:pt x="603183" y="1244866"/>
                  <a:pt x="1227221" y="1252888"/>
                  <a:pt x="1164657" y="1376412"/>
                </a:cubicBezTo>
                <a:cubicBezTo>
                  <a:pt x="1102093" y="1499936"/>
                  <a:pt x="248653" y="1809549"/>
                  <a:pt x="250257" y="18673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8994274" y="3020882"/>
            <a:ext cx="2974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cs typeface="Arial" pitchFamily="34" charset="0"/>
              </a:rPr>
              <a:t>For one point</a:t>
            </a:r>
          </a:p>
        </p:txBody>
      </p:sp>
      <p:sp>
        <p:nvSpPr>
          <p:cNvPr id="8" name="Freeform 7"/>
          <p:cNvSpPr/>
          <p:nvPr/>
        </p:nvSpPr>
        <p:spPr>
          <a:xfrm>
            <a:off x="8906098" y="4592691"/>
            <a:ext cx="1301493" cy="1867301"/>
          </a:xfrm>
          <a:custGeom>
            <a:avLst/>
            <a:gdLst>
              <a:gd name="connsiteX0" fmla="*/ 0 w 1301493"/>
              <a:gd name="connsiteY0" fmla="*/ 0 h 1867301"/>
              <a:gd name="connsiteX1" fmla="*/ 500514 w 1301493"/>
              <a:gd name="connsiteY1" fmla="*/ 163629 h 1867301"/>
              <a:gd name="connsiteX2" fmla="*/ 356135 w 1301493"/>
              <a:gd name="connsiteY2" fmla="*/ 702644 h 1867301"/>
              <a:gd name="connsiteX3" fmla="*/ 1299411 w 1301493"/>
              <a:gd name="connsiteY3" fmla="*/ 664143 h 1867301"/>
              <a:gd name="connsiteX4" fmla="*/ 625642 w 1301493"/>
              <a:gd name="connsiteY4" fmla="*/ 1126155 h 1867301"/>
              <a:gd name="connsiteX5" fmla="*/ 1164657 w 1301493"/>
              <a:gd name="connsiteY5" fmla="*/ 1376412 h 1867301"/>
              <a:gd name="connsiteX6" fmla="*/ 250257 w 1301493"/>
              <a:gd name="connsiteY6" fmla="*/ 1867301 h 186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1493" h="1867301">
                <a:moveTo>
                  <a:pt x="0" y="0"/>
                </a:moveTo>
                <a:cubicBezTo>
                  <a:pt x="220579" y="23261"/>
                  <a:pt x="441158" y="46522"/>
                  <a:pt x="500514" y="163629"/>
                </a:cubicBezTo>
                <a:cubicBezTo>
                  <a:pt x="559870" y="280736"/>
                  <a:pt x="222986" y="619225"/>
                  <a:pt x="356135" y="702644"/>
                </a:cubicBezTo>
                <a:cubicBezTo>
                  <a:pt x="489284" y="786063"/>
                  <a:pt x="1254493" y="593558"/>
                  <a:pt x="1299411" y="664143"/>
                </a:cubicBezTo>
                <a:cubicBezTo>
                  <a:pt x="1344329" y="734728"/>
                  <a:pt x="648101" y="1007444"/>
                  <a:pt x="625642" y="1126155"/>
                </a:cubicBezTo>
                <a:cubicBezTo>
                  <a:pt x="603183" y="1244866"/>
                  <a:pt x="1227221" y="1252888"/>
                  <a:pt x="1164657" y="1376412"/>
                </a:cubicBezTo>
                <a:cubicBezTo>
                  <a:pt x="1102093" y="1499936"/>
                  <a:pt x="248653" y="1809549"/>
                  <a:pt x="250257" y="18673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0283791" y="5192435"/>
            <a:ext cx="2263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cs typeface="Arial" pitchFamily="34" charset="0"/>
              </a:rPr>
              <a:t>For a function</a:t>
            </a:r>
          </a:p>
        </p:txBody>
      </p:sp>
    </p:spTree>
    <p:extLst>
      <p:ext uri="{BB962C8B-B14F-4D97-AF65-F5344CB8AC3E}">
        <p14:creationId xmlns:p14="http://schemas.microsoft.com/office/powerpoint/2010/main" val="1054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Integral (</a:t>
            </a:r>
            <a:r>
              <a:rPr lang="en-US" dirty="0" smtClean="0"/>
              <a:t>Numeric 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43072"/>
            <a:ext cx="8416391" cy="4233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27" y="1333535"/>
            <a:ext cx="3741710" cy="1926167"/>
          </a:xfrm>
          <a:prstGeom prst="rect">
            <a:avLst/>
          </a:prstGeom>
        </p:spPr>
      </p:pic>
      <p:pic>
        <p:nvPicPr>
          <p:cNvPr id="9" name="Picture 8" descr="A picture containing music&#10;&#10;Description automatically generated">
            <a:extLst>
              <a:ext uri="{FF2B5EF4-FFF2-40B4-BE49-F238E27FC236}">
                <a16:creationId xmlns:a16="http://schemas.microsoft.com/office/drawing/2014/main" id="{A7AE8FAB-08CB-034C-9166-B554D0199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991" y="836595"/>
            <a:ext cx="4799054" cy="35992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625632" y="5682810"/>
                <a:ext cx="4148380" cy="110055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sub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sup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𝑑𝑥</m:t>
                          </m:r>
                        </m:e>
                      </m:nary>
                      <m:r>
                        <a:rPr lang="en-CA" sz="24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unc>
                        <m:funcPr>
                          <m:ctrlPr>
                            <a:rPr lang="en-CA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240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CA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∆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32" y="5682810"/>
                <a:ext cx="4148380" cy="11005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932180" y="5971479"/>
                <a:ext cx="53134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80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−6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2180" y="5971479"/>
                <a:ext cx="531348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9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Integral (Numeric 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055359"/>
            <a:ext cx="11668125" cy="4985608"/>
          </a:xfrm>
          <a:prstGeom prst="rect">
            <a:avLst/>
          </a:prstGeom>
        </p:spPr>
      </p:pic>
      <p:pic>
        <p:nvPicPr>
          <p:cNvPr id="1026" name="Picture 2" descr="https://upload.wikimedia.org/wikipedia/commons/thumb/d/d1/Integration_num_trapezes_notation.svg/1920px-Integration_num_trapezes_notati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136" y="1055359"/>
            <a:ext cx="2823344" cy="236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Integral (Numeric 1 vs Numeric 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21" y="955650"/>
            <a:ext cx="9891713" cy="59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Slide Credits and References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45332" y="1072277"/>
            <a:ext cx="1150376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itchFamily="34" charset="0"/>
              </a:rPr>
              <a:t>Stormy </a:t>
            </a:r>
            <a:r>
              <a:rPr lang="en-US" sz="2000" dirty="0" err="1">
                <a:cs typeface="Arial" pitchFamily="34" charset="0"/>
              </a:rPr>
              <a:t>Attaway</a:t>
            </a:r>
            <a:r>
              <a:rPr lang="en-US" sz="2000" dirty="0">
                <a:cs typeface="Arial" pitchFamily="34" charset="0"/>
              </a:rPr>
              <a:t>, 2018, </a:t>
            </a:r>
            <a:r>
              <a:rPr lang="en-US" sz="2000" dirty="0" err="1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Solving, 5</a:t>
            </a:r>
            <a:r>
              <a:rPr lang="en-US" sz="2000" baseline="30000" dirty="0">
                <a:cs typeface="Arial" pitchFamily="34" charset="0"/>
              </a:rPr>
              <a:t>th</a:t>
            </a:r>
            <a:r>
              <a:rPr lang="en-US" sz="2000" dirty="0">
                <a:cs typeface="Arial" pitchFamily="34" charset="0"/>
              </a:rPr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itchFamily="34" charset="0"/>
              </a:rPr>
              <a:t>Lecture slides for “</a:t>
            </a:r>
            <a:r>
              <a:rPr lang="en-US" sz="2000" dirty="0" err="1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Solving”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rial" pitchFamily="34" charset="0"/>
              </a:rPr>
              <a:t>Holly Moore, 2018, MATLAB for Engineers, 5</a:t>
            </a:r>
            <a:r>
              <a:rPr lang="en-US" sz="2000" baseline="30000" dirty="0">
                <a:cs typeface="Arial" pitchFamily="34" charset="0"/>
              </a:rPr>
              <a:t>th</a:t>
            </a:r>
            <a:r>
              <a:rPr lang="en-US" sz="2000" dirty="0">
                <a:cs typeface="Arial" pitchFamily="34" charset="0"/>
              </a:rPr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22875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Theory: </a:t>
            </a:r>
            <a:r>
              <a:rPr lang="en-CA" dirty="0"/>
              <a:t>Tangent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C68BB8-C64D-8C48-9B49-5B13D9318A2F}"/>
                  </a:ext>
                </a:extLst>
              </p:cNvPr>
              <p:cNvSpPr txBox="1"/>
              <p:nvPr/>
            </p:nvSpPr>
            <p:spPr>
              <a:xfrm>
                <a:off x="85930" y="1093883"/>
                <a:ext cx="11271880" cy="4055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cs typeface="Arial" pitchFamily="34" charset="0"/>
                  </a:rPr>
                  <a:t>We can find the equation of a tangent line to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r>
                      <a:rPr lang="en-CA" sz="2000" i="1"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CA" sz="2000" i="1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CA" sz="2000" i="1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cs typeface="Arial" pitchFamily="34" charset="0"/>
                  </a:rPr>
                  <a:t> at point (a,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r>
                      <a:rPr lang="en-CA" sz="2000" i="1"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CA" sz="2000" i="1"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CA" sz="2000" i="1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cs typeface="Arial" pitchFamily="34" charset="0"/>
                  </a:rPr>
                  <a:t>).</a:t>
                </a:r>
              </a:p>
              <a:p>
                <a:r>
                  <a:rPr lang="en-US" sz="2000" dirty="0">
                    <a:cs typeface="Arial" pitchFamily="34" charset="0"/>
                  </a:rPr>
                  <a:t>Recall the general equation of a line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𝑚𝑥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</m:oMath>
                </a14:m>
                <a:endParaRPr lang="en-US" sz="2000" dirty="0">
                  <a:cs typeface="Arial" pitchFamily="34" charset="0"/>
                </a:endParaRPr>
              </a:p>
              <a:p>
                <a:r>
                  <a:rPr lang="en-US" sz="2000" dirty="0"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  <a:cs typeface="Arial" pitchFamily="34" charset="0"/>
                      </a:rPr>
                      <m:t>𝑚</m:t>
                    </m:r>
                  </m:oMath>
                </a14:m>
                <a:r>
                  <a:rPr lang="en-US" sz="2000" dirty="0">
                    <a:cs typeface="Arial" pitchFamily="34" charset="0"/>
                  </a:rPr>
                  <a:t> is the slope and b is the y-intercept. The slope of the tangent line found by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  <a:cs typeface="Arial" pitchFamily="34" charset="0"/>
                      </a:rPr>
                      <m:t>𝑚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′(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endParaRPr lang="en-US" sz="2000" dirty="0">
                  <a:cs typeface="Arial" pitchFamily="34" charset="0"/>
                </a:endParaRPr>
              </a:p>
              <a:p>
                <a:endParaRPr lang="en-US" sz="2000" dirty="0">
                  <a:cs typeface="Arial" pitchFamily="34" charset="0"/>
                </a:endParaRPr>
              </a:p>
              <a:p>
                <a:endParaRPr lang="en-US" sz="2000" dirty="0">
                  <a:cs typeface="Arial" pitchFamily="34" charset="0"/>
                </a:endParaRPr>
              </a:p>
              <a:p>
                <a:r>
                  <a:rPr lang="en-US" sz="2000" dirty="0">
                    <a:cs typeface="Arial" pitchFamily="34" charset="0"/>
                  </a:rPr>
                  <a:t>Given two points on a line, the slope can be found using: </a:t>
                </a:r>
              </a:p>
              <a:p>
                <a:endParaRPr lang="en-US" sz="2000" b="0" i="1" dirty="0"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𝑆𝑙𝑜𝑝𝑒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cs typeface="Arial" pitchFamily="34" charset="0"/>
                </a:endParaRPr>
              </a:p>
              <a:p>
                <a:endParaRPr lang="en-US" sz="2000" dirty="0">
                  <a:cs typeface="Arial" pitchFamily="34" charset="0"/>
                </a:endParaRPr>
              </a:p>
              <a:p>
                <a:r>
                  <a:rPr lang="en-US" sz="2000" dirty="0">
                    <a:cs typeface="Arial" pitchFamily="34" charset="0"/>
                  </a:rPr>
                  <a:t>From there, the equation of a line can be found using:	</a:t>
                </a:r>
                <a:endParaRPr lang="en-CA" sz="2000" b="0" i="1" dirty="0">
                  <a:cs typeface="Arial" pitchFamily="34" charset="0"/>
                </a:endParaRPr>
              </a:p>
              <a:p>
                <a:endParaRPr lang="en-CA" sz="2000" b="0" i="1" dirty="0"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𝑚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C68BB8-C64D-8C48-9B49-5B13D9318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0" y="1093883"/>
                <a:ext cx="11271880" cy="4055149"/>
              </a:xfrm>
              <a:prstGeom prst="rect">
                <a:avLst/>
              </a:prstGeom>
              <a:blipFill>
                <a:blip r:embed="rId2"/>
                <a:stretch>
                  <a:fillRect l="-541" t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1" r="7833"/>
          <a:stretch/>
        </p:blipFill>
        <p:spPr>
          <a:xfrm>
            <a:off x="7023033" y="2363341"/>
            <a:ext cx="4610501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8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/>
              <a:t>: Differentiation 1 – Symbolic Way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880" y="1284287"/>
            <a:ext cx="7105928" cy="4303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A3B591-0C5A-CE41-B086-F55D29E40ACE}"/>
                  </a:ext>
                </a:extLst>
              </p:cNvPr>
              <p:cNvSpPr txBox="1"/>
              <p:nvPr/>
            </p:nvSpPr>
            <p:spPr>
              <a:xfrm>
                <a:off x="241300" y="1483159"/>
                <a:ext cx="4799402" cy="205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cs typeface="Arial" pitchFamily="34" charset="0"/>
                  </a:rPr>
                  <a:t>Example: Find the derivative of:</a:t>
                </a:r>
              </a:p>
              <a:p>
                <a:endParaRPr lang="en-CA" b="0" i="1" dirty="0" smtClean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endParaRPr lang="en-CA" i="1" dirty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endParaRPr lang="en-CA" i="1" dirty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CA" i="1" dirty="0">
                  <a:latin typeface="Cambria Math" panose="02040503050406030204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A3B591-0C5A-CE41-B086-F55D29E40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1483159"/>
                <a:ext cx="4799402" cy="2051267"/>
              </a:xfrm>
              <a:prstGeom prst="rect">
                <a:avLst/>
              </a:prstGeom>
              <a:blipFill>
                <a:blip r:embed="rId3"/>
                <a:stretch>
                  <a:fillRect l="-2033" t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9574" y="3149408"/>
                <a:ext cx="4486275" cy="2086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Calibri" panose="020F0502020204030204" pitchFamily="34" charset="0"/>
                  <a:buChar char="›"/>
                </a:pPr>
                <a14:m>
                  <m:oMath xmlns:m="http://schemas.openxmlformats.org/officeDocument/2006/math">
                    <m:r>
                      <a:rPr lang="en-CA" sz="2000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d>
                      <m:d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  <m:r>
                      <a:rPr lang="en-CA" sz="2000">
                        <a:latin typeface="Cambria Math" panose="02040503050406030204" pitchFamily="18" charset="0"/>
                        <a:cs typeface="Arial" pitchFamily="34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radPr>
                      <m:deg/>
                      <m:e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𝑢</m:t>
                        </m:r>
                      </m:e>
                    </m:rad>
                    <m:r>
                      <a:rPr lang="en-CA" sz="2000">
                        <a:latin typeface="Cambria Math" panose="02040503050406030204" pitchFamily="18" charset="0"/>
                        <a:cs typeface="Arial" pitchFamily="34" charset="0"/>
                      </a:rPr>
                      <m:t>→</m:t>
                    </m:r>
                    <m:r>
                      <a:rPr lang="en-CA" sz="2000">
                        <a:latin typeface="Cambria Math" panose="02040503050406030204" pitchFamily="18" charset="0"/>
                        <a:cs typeface="Arial" pitchFamily="34" charset="0"/>
                      </a:rPr>
                      <m:t>𝑢</m:t>
                    </m:r>
                    <m:r>
                      <a:rPr lang="en-CA" sz="2000">
                        <a:latin typeface="Cambria Math" panose="02040503050406030204" pitchFamily="18" charset="0"/>
                        <a:cs typeface="Arial" pitchFamily="34" charset="0"/>
                      </a:rPr>
                      <m:t>= </m:t>
                    </m:r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CA" sz="2000">
                        <a:latin typeface="Cambria Math" panose="02040503050406030204" pitchFamily="18" charset="0"/>
                        <a:cs typeface="Arial" pitchFamily="34" charset="0"/>
                      </a:rPr>
                      <m:t>+1</m:t>
                    </m:r>
                  </m:oMath>
                </a14:m>
                <a:endParaRPr lang="en-CA" sz="2000" dirty="0"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Calibri" panose="020F0502020204030204" pitchFamily="34" charset="0"/>
                  <a:buChar char="›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p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  <m:r>
                      <a:rPr lang="en-CA" sz="200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𝑢</m:t>
                        </m:r>
                      </m:e>
                      <m:sup>
                        <m:f>
                          <m:f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CA" sz="20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0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CA" sz="2000">
                        <a:latin typeface="Cambria Math" panose="02040503050406030204" pitchFamily="18" charset="0"/>
                        <a:cs typeface="Arial" pitchFamily="34" charset="0"/>
                      </a:rPr>
                      <m:t>∗</m:t>
                    </m:r>
                    <m:d>
                      <m:d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CA" sz="2000" dirty="0"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Calibri" panose="020F0502020204030204" pitchFamily="34" charset="0"/>
                  <a:buChar char="›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p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  <m:r>
                      <a:rPr lang="en-CA" sz="200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num>
                      <m:den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0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𝑢</m:t>
                            </m:r>
                          </m:e>
                        </m:rad>
                      </m:den>
                    </m:f>
                    <m:r>
                      <a:rPr lang="en-CA" sz="200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CA" sz="200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sz="200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sz="20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4" y="3149408"/>
                <a:ext cx="4486275" cy="2086597"/>
              </a:xfrm>
              <a:prstGeom prst="rect">
                <a:avLst/>
              </a:prstGeom>
              <a:blipFill>
                <a:blip r:embed="rId4"/>
                <a:stretch>
                  <a:fillRect l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91246D-3DF1-A944-A148-01EFB6982117}"/>
                  </a:ext>
                </a:extLst>
              </p:cNvPr>
              <p:cNvSpPr txBox="1"/>
              <p:nvPr/>
            </p:nvSpPr>
            <p:spPr>
              <a:xfrm>
                <a:off x="5515363" y="5444561"/>
                <a:ext cx="4085837" cy="13052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000" dirty="0"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CA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func>
                        <m:func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200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→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+</m:t>
                                  </m:r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91246D-3DF1-A944-A148-01EFB698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363" y="5444561"/>
                <a:ext cx="4085837" cy="13052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0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/>
              <a:t>: Differentiation 1 – Numerical Way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563" y="1312828"/>
            <a:ext cx="7136437" cy="4099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A3B591-0C5A-CE41-B086-F55D29E40ACE}"/>
                  </a:ext>
                </a:extLst>
              </p:cNvPr>
              <p:cNvSpPr txBox="1"/>
              <p:nvPr/>
            </p:nvSpPr>
            <p:spPr>
              <a:xfrm>
                <a:off x="241300" y="1483159"/>
                <a:ext cx="4799402" cy="205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cs typeface="Arial" pitchFamily="34" charset="0"/>
                  </a:rPr>
                  <a:t>Example: Find the derivative of:</a:t>
                </a:r>
              </a:p>
              <a:p>
                <a:endParaRPr lang="en-CA" b="0" i="1" dirty="0" smtClean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endParaRPr lang="en-CA" i="1" dirty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endParaRPr lang="en-CA" i="1" dirty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CA" i="1" dirty="0">
                  <a:latin typeface="Cambria Math" panose="02040503050406030204" pitchFamily="18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A3B591-0C5A-CE41-B086-F55D29E40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1483159"/>
                <a:ext cx="4799402" cy="2051267"/>
              </a:xfrm>
              <a:prstGeom prst="rect">
                <a:avLst/>
              </a:prstGeom>
              <a:blipFill>
                <a:blip r:embed="rId3"/>
                <a:stretch>
                  <a:fillRect l="-2033" t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09574" y="3149408"/>
                <a:ext cx="4486275" cy="2086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Calibri" panose="020F0502020204030204" pitchFamily="34" charset="0"/>
                  <a:buChar char="›"/>
                </a:pPr>
                <a14:m>
                  <m:oMath xmlns:m="http://schemas.openxmlformats.org/officeDocument/2006/math">
                    <m:r>
                      <a:rPr lang="en-CA" sz="2000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d>
                      <m:d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  <m:r>
                      <a:rPr lang="en-CA" sz="2000">
                        <a:latin typeface="Cambria Math" panose="02040503050406030204" pitchFamily="18" charset="0"/>
                        <a:cs typeface="Arial" pitchFamily="34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radPr>
                      <m:deg/>
                      <m:e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𝑢</m:t>
                        </m:r>
                      </m:e>
                    </m:rad>
                    <m:r>
                      <a:rPr lang="en-CA" sz="2000">
                        <a:latin typeface="Cambria Math" panose="02040503050406030204" pitchFamily="18" charset="0"/>
                        <a:cs typeface="Arial" pitchFamily="34" charset="0"/>
                      </a:rPr>
                      <m:t>→</m:t>
                    </m:r>
                    <m:r>
                      <a:rPr lang="en-CA" sz="2000">
                        <a:latin typeface="Cambria Math" panose="02040503050406030204" pitchFamily="18" charset="0"/>
                        <a:cs typeface="Arial" pitchFamily="34" charset="0"/>
                      </a:rPr>
                      <m:t>𝑢</m:t>
                    </m:r>
                    <m:r>
                      <a:rPr lang="en-CA" sz="2000">
                        <a:latin typeface="Cambria Math" panose="02040503050406030204" pitchFamily="18" charset="0"/>
                        <a:cs typeface="Arial" pitchFamily="34" charset="0"/>
                      </a:rPr>
                      <m:t>= </m:t>
                    </m:r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CA" sz="2000">
                        <a:latin typeface="Cambria Math" panose="02040503050406030204" pitchFamily="18" charset="0"/>
                        <a:cs typeface="Arial" pitchFamily="34" charset="0"/>
                      </a:rPr>
                      <m:t>+1</m:t>
                    </m:r>
                  </m:oMath>
                </a14:m>
                <a:endParaRPr lang="en-CA" sz="2000" dirty="0"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Calibri" panose="020F0502020204030204" pitchFamily="34" charset="0"/>
                  <a:buChar char="›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p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  <m:r>
                      <a:rPr lang="en-CA" sz="200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𝑢</m:t>
                        </m:r>
                      </m:e>
                      <m:sup>
                        <m:f>
                          <m:fPr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CA" sz="20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0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CA" sz="2000">
                        <a:latin typeface="Cambria Math" panose="02040503050406030204" pitchFamily="18" charset="0"/>
                        <a:cs typeface="Arial" pitchFamily="34" charset="0"/>
                      </a:rPr>
                      <m:t>∗</m:t>
                    </m:r>
                    <m:d>
                      <m:d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CA" sz="2000" dirty="0"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Calibri" panose="020F0502020204030204" pitchFamily="34" charset="0"/>
                  <a:buChar char="›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</m:e>
                      <m:sup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  <m:r>
                      <a:rPr lang="en-CA" sz="200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num>
                      <m:den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0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𝑢</m:t>
                            </m:r>
                          </m:e>
                        </m:rad>
                      </m:den>
                    </m:f>
                    <m:r>
                      <a:rPr lang="en-CA" sz="200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CA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200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CA" sz="20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CA" sz="200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sz="200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CA" sz="200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4" y="3149408"/>
                <a:ext cx="4486275" cy="2086597"/>
              </a:xfrm>
              <a:prstGeom prst="rect">
                <a:avLst/>
              </a:prstGeom>
              <a:blipFill>
                <a:blip r:embed="rId4"/>
                <a:stretch>
                  <a:fillRect l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91246D-3DF1-A944-A148-01EFB6982117}"/>
                  </a:ext>
                </a:extLst>
              </p:cNvPr>
              <p:cNvSpPr txBox="1"/>
              <p:nvPr/>
            </p:nvSpPr>
            <p:spPr>
              <a:xfrm>
                <a:off x="5515363" y="5412811"/>
                <a:ext cx="4085837" cy="13052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000" dirty="0"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CA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func>
                        <m:func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200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→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+</m:t>
                                  </m:r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91246D-3DF1-A944-A148-01EFB698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363" y="5412811"/>
                <a:ext cx="4085837" cy="13052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3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/>
              <a:t>: Differentiation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B16513-E3F1-5D4E-88CC-06AB43D032E1}"/>
                  </a:ext>
                </a:extLst>
              </p:cNvPr>
              <p:cNvSpPr txBox="1"/>
              <p:nvPr/>
            </p:nvSpPr>
            <p:spPr>
              <a:xfrm>
                <a:off x="144378" y="1416012"/>
                <a:ext cx="4970547" cy="4945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cs typeface="Arial" pitchFamily="34" charset="0"/>
                  </a:rPr>
                  <a:t>Derivatives of Exponents and </a:t>
                </a:r>
                <a:r>
                  <a:rPr lang="en-US" sz="2400" b="1" dirty="0" smtClean="0">
                    <a:cs typeface="Arial" pitchFamily="34" charset="0"/>
                  </a:rPr>
                  <a:t>Logarithms</a:t>
                </a:r>
              </a:p>
              <a:p>
                <a:pPr algn="ctr"/>
                <a:endParaRPr lang="en-US" sz="2400" b="1" dirty="0"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›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𝑑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𝑑𝑥</m:t>
                        </m:r>
                      </m:den>
                    </m:f>
                    <m:func>
                      <m:func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CA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 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endParaRPr lang="en-US" sz="2400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›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𝑑𝑥</m:t>
                        </m:r>
                      </m:den>
                    </m:f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𝑙𝑜𝑔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  <a:cs typeface="Arial" pitchFamily="34" charset="0"/>
                      </a:rPr>
                      <m:t>= </m:t>
                    </m:r>
                    <m:f>
                      <m:fPr>
                        <m:ctrlPr>
                          <a:rPr lang="en-CA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CA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den>
                    </m:f>
                    <m:sSub>
                      <m:sSubPr>
                        <m:ctrlPr>
                          <a:rPr lang="en-CA" sz="24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𝑙𝑜𝑔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𝑒</m:t>
                    </m:r>
                    <m:r>
                      <a:rPr lang="en-CA" sz="2400" i="1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endParaRPr lang="en-CA" sz="2400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›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𝑒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sup>
                    </m:sSup>
                    <m:r>
                      <a:rPr lang="en-CA" sz="2400" i="1">
                        <a:latin typeface="Cambria Math" panose="02040503050406030204" pitchFamily="18" charset="0"/>
                        <a:cs typeface="Arial" pitchFamily="34" charset="0"/>
                      </a:rPr>
                      <m:t>= </m:t>
                    </m:r>
                    <m:sSup>
                      <m:sSupPr>
                        <m:ctrlPr>
                          <a:rPr lang="en-CA" sz="24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𝑒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›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CA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sup>
                    </m:sSup>
                    <m:r>
                      <a:rPr lang="en-CA" sz="2400" i="1">
                        <a:latin typeface="Cambria Math" panose="02040503050406030204" pitchFamily="18" charset="0"/>
                        <a:cs typeface="Arial" pitchFamily="34" charset="0"/>
                      </a:rPr>
                      <m:t>= </m:t>
                    </m:r>
                    <m:sSup>
                      <m:sSupPr>
                        <m:ctrlPr>
                          <a:rPr lang="en-CA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p>
                        <m:r>
                          <a:rPr lang="en-CA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CA" sz="24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i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ln</m:t>
                        </m:r>
                      </m:fName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B16513-E3F1-5D4E-88CC-06AB43D03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8" y="1416012"/>
                <a:ext cx="4970547" cy="4945969"/>
              </a:xfrm>
              <a:prstGeom prst="rect">
                <a:avLst/>
              </a:prstGeom>
              <a:blipFill>
                <a:blip r:embed="rId3"/>
                <a:stretch>
                  <a:fillRect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5E0F78-0C6D-A844-B4B5-6482BED78526}"/>
                  </a:ext>
                </a:extLst>
              </p:cNvPr>
              <p:cNvSpPr txBox="1"/>
              <p:nvPr/>
            </p:nvSpPr>
            <p:spPr>
              <a:xfrm>
                <a:off x="5648325" y="1244562"/>
                <a:ext cx="6842995" cy="6672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A" sz="3600" b="0" dirty="0" smtClean="0">
                  <a:latin typeface="Arial" pitchFamily="34" charset="0"/>
                  <a:cs typeface="Arial" pitchFamily="34" charset="0"/>
                </a:endParaRPr>
              </a:p>
              <a:p>
                <a:endParaRPr lang="en-CA" sz="3600" b="0" dirty="0">
                  <a:latin typeface="Arial" pitchFamily="34" charset="0"/>
                  <a:cs typeface="Arial" pitchFamily="34" charset="0"/>
                </a:endParaRPr>
              </a:p>
              <a:p>
                <a:endParaRPr lang="en-US" sz="3600" i="1" dirty="0" smtClean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i="1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𝑥𝑒</m:t>
                          </m:r>
                        </m:e>
                        <m:sup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−2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CA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sSup>
                        <m:sSupPr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(−2)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−2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CA" sz="3600" i="1">
                          <a:latin typeface="Cambria Math" panose="02040503050406030204" pitchFamily="18" charset="0"/>
                          <a:cs typeface="Arial" pitchFamily="34" charset="0"/>
                        </a:rPr>
                        <m:t>=2</m:t>
                      </m:r>
                      <m:r>
                        <a:rPr lang="en-CA" sz="3600" i="1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sSup>
                        <m:sSupPr>
                          <m:ctrlP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−2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CA" sz="3600" i="1">
                          <a:latin typeface="Cambria Math" panose="02040503050406030204" pitchFamily="18" charset="0"/>
                          <a:cs typeface="Arial" pitchFamily="34" charset="0"/>
                        </a:rPr>
                        <m:t>−2</m:t>
                      </m:r>
                      <m:sSup>
                        <m:sSupPr>
                          <m:ctrlP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−2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CA" sz="3600" i="1">
                          <a:latin typeface="Cambria Math" panose="02040503050406030204" pitchFamily="18" charset="0"/>
                          <a:cs typeface="Arial" pitchFamily="34" charset="0"/>
                        </a:rPr>
                        <m:t>=2</m:t>
                      </m:r>
                      <m:r>
                        <a:rPr lang="en-CA" sz="3600" i="1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sSup>
                        <m:sSupPr>
                          <m:ctrlP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−2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CA" sz="3600" i="1">
                          <a:latin typeface="Cambria Math" panose="02040503050406030204" pitchFamily="18" charset="0"/>
                          <a:cs typeface="Arial" pitchFamily="34" charset="0"/>
                        </a:rPr>
                        <m:t>(1−</m:t>
                      </m:r>
                      <m:r>
                        <a:rPr lang="en-CA" sz="3600" i="1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CA" sz="3600" i="1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CA" sz="3600" dirty="0">
                  <a:latin typeface="Arial" pitchFamily="34" charset="0"/>
                  <a:cs typeface="Arial" pitchFamily="34" charset="0"/>
                </a:endParaRPr>
              </a:p>
              <a:p>
                <a:endParaRPr lang="en-CA" sz="3600" i="1" dirty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endParaRPr lang="en-CA" sz="3600" b="0" i="1" dirty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endParaRPr lang="en-US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5E0F78-0C6D-A844-B4B5-6482BED78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325" y="1244562"/>
                <a:ext cx="6842995" cy="6672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618058" y="2898674"/>
                <a:ext cx="822533" cy="1144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𝑑𝑦</m:t>
                          </m:r>
                        </m:num>
                        <m:den>
                          <m: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058" y="2898674"/>
                <a:ext cx="822533" cy="1144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00158" y="1596509"/>
                <a:ext cx="256307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−2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158" y="1596509"/>
                <a:ext cx="256307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9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/>
              <a:t>: Differentiation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2" y="931333"/>
            <a:ext cx="6768193" cy="3135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490" y="2921000"/>
            <a:ext cx="6202310" cy="3937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91246D-3DF1-A944-A148-01EFB6982117}"/>
                  </a:ext>
                </a:extLst>
              </p:cNvPr>
              <p:cNvSpPr txBox="1"/>
              <p:nvPr/>
            </p:nvSpPr>
            <p:spPr>
              <a:xfrm>
                <a:off x="241300" y="5260411"/>
                <a:ext cx="4085837" cy="13052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000" dirty="0"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CA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func>
                        <m:funcPr>
                          <m:ctrlPr>
                            <a:rPr lang="en-CA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200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→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+</m:t>
                                  </m:r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91246D-3DF1-A944-A148-01EFB698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5260411"/>
                <a:ext cx="4085837" cy="13052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Theory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:</a:t>
            </a:r>
            <a:r>
              <a:rPr lang="en-US" dirty="0">
                <a:latin typeface="+mj-lt"/>
              </a:rPr>
              <a:t> L’H</a:t>
            </a:r>
            <a:r>
              <a:rPr lang="en-CA" dirty="0" err="1">
                <a:latin typeface="+mj-lt"/>
              </a:rPr>
              <a:t>ô</a:t>
            </a:r>
            <a:r>
              <a:rPr lang="en-US" dirty="0" err="1">
                <a:latin typeface="+mj-lt"/>
              </a:rPr>
              <a:t>pital’s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15C8CD-B4A1-EC42-8FAF-7AB4DD5E3A34}"/>
                  </a:ext>
                </a:extLst>
              </p:cNvPr>
              <p:cNvSpPr txBox="1"/>
              <p:nvPr/>
            </p:nvSpPr>
            <p:spPr>
              <a:xfrm>
                <a:off x="391768" y="963565"/>
                <a:ext cx="11457332" cy="6436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cs typeface="Arial" pitchFamily="34" charset="0"/>
                  </a:rPr>
                  <a:t>L’H</a:t>
                </a:r>
                <a:r>
                  <a:rPr lang="en-CA" sz="2000" dirty="0" err="1"/>
                  <a:t>ô</a:t>
                </a:r>
                <a:r>
                  <a:rPr lang="en-US" sz="2400" dirty="0" err="1">
                    <a:cs typeface="Arial" pitchFamily="34" charset="0"/>
                  </a:rPr>
                  <a:t>pital’s</a:t>
                </a:r>
                <a:r>
                  <a:rPr lang="en-US" sz="2400" dirty="0">
                    <a:cs typeface="Arial" pitchFamily="34" charset="0"/>
                  </a:rPr>
                  <a:t> Rule is a way of solving certain limits of an </a:t>
                </a:r>
                <a:r>
                  <a:rPr lang="en-US" sz="2400" b="1" dirty="0">
                    <a:cs typeface="Arial" pitchFamily="34" charset="0"/>
                  </a:rPr>
                  <a:t>indeterminant</a:t>
                </a:r>
                <a:r>
                  <a:rPr lang="en-US" sz="2400" dirty="0">
                    <a:cs typeface="Arial" pitchFamily="34" charset="0"/>
                  </a:rPr>
                  <a:t> form.</a:t>
                </a:r>
              </a:p>
              <a:p>
                <a:endParaRPr lang="en-US" sz="2400" dirty="0">
                  <a:cs typeface="Arial" pitchFamily="34" charset="0"/>
                </a:endParaRPr>
              </a:p>
              <a:p>
                <a:r>
                  <a:rPr lang="en-US" sz="2400" dirty="0" smtClean="0">
                    <a:cs typeface="Arial" pitchFamily="34" charset="0"/>
                  </a:rPr>
                  <a:t>In </a:t>
                </a:r>
                <a:r>
                  <a:rPr lang="en-US" sz="2400" dirty="0">
                    <a:cs typeface="Arial" pitchFamily="34" charset="0"/>
                  </a:rPr>
                  <a:t>order to apply L’H</a:t>
                </a:r>
                <a:r>
                  <a:rPr lang="en-CA" sz="2400" dirty="0" err="1"/>
                  <a:t>ô</a:t>
                </a:r>
                <a:r>
                  <a:rPr lang="en-US" sz="2400" dirty="0" err="1">
                    <a:cs typeface="Arial" pitchFamily="34" charset="0"/>
                  </a:rPr>
                  <a:t>pitals</a:t>
                </a:r>
                <a:r>
                  <a:rPr lang="en-US" sz="2400" dirty="0">
                    <a:cs typeface="Arial" pitchFamily="34" charset="0"/>
                  </a:rPr>
                  <a:t> rule the limit must be:</a:t>
                </a:r>
              </a:p>
              <a:p>
                <a:endParaRPr lang="en-US" sz="2000" dirty="0">
                  <a:cs typeface="Arial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2400" dirty="0">
                    <a:cs typeface="Arial" pitchFamily="34" charset="0"/>
                  </a:rPr>
                  <a:t>A ratio,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𝑓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𝑔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(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cs typeface="Arial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2400" dirty="0">
                    <a:cs typeface="Arial" pitchFamily="34" charset="0"/>
                  </a:rPr>
                  <a:t>Indeterminate </a:t>
                </a:r>
              </a:p>
              <a:p>
                <a:pPr marL="342900" indent="-342900">
                  <a:buAutoNum type="arabicPeriod"/>
                </a:pPr>
                <a:endParaRPr lang="en-US" sz="2400" dirty="0">
                  <a:cs typeface="Arial" pitchFamily="34" charset="0"/>
                </a:endParaRPr>
              </a:p>
              <a:p>
                <a:r>
                  <a:rPr lang="en-US" sz="2400" dirty="0" smtClean="0">
                    <a:cs typeface="Arial" pitchFamily="34" charset="0"/>
                  </a:rPr>
                  <a:t>So</a:t>
                </a:r>
                <a:r>
                  <a:rPr lang="en-US" sz="2400" dirty="0">
                    <a:cs typeface="Arial" pitchFamily="34" charset="0"/>
                  </a:rPr>
                  <a:t>, L’H</a:t>
                </a:r>
                <a:r>
                  <a:rPr lang="en-CA" sz="2400" dirty="0" err="1"/>
                  <a:t>ô</a:t>
                </a:r>
                <a:r>
                  <a:rPr lang="en-US" sz="2400" dirty="0" err="1">
                    <a:cs typeface="Arial" pitchFamily="34" charset="0"/>
                  </a:rPr>
                  <a:t>pitals</a:t>
                </a:r>
                <a:r>
                  <a:rPr lang="en-US" sz="2400" dirty="0">
                    <a:cs typeface="Arial" pitchFamily="34" charset="0"/>
                  </a:rPr>
                  <a:t> rule can be applied to limits of the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0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sz="2400" dirty="0">
                    <a:cs typeface="Arial" pitchFamily="34" charset="0"/>
                  </a:rPr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∞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sz="2400" dirty="0">
                    <a:cs typeface="Arial" pitchFamily="34" charset="0"/>
                  </a:rPr>
                  <a:t>. </a:t>
                </a:r>
              </a:p>
              <a:p>
                <a:pPr algn="ctr"/>
                <a:endParaRPr lang="en-CA" sz="2800" dirty="0">
                  <a:cs typeface="Arial" pitchFamily="34" charset="0"/>
                </a:endParaRPr>
              </a:p>
              <a:p>
                <a:pPr algn="ctr"/>
                <a:r>
                  <a:rPr lang="en-CA" sz="2800" dirty="0" smtClean="0">
                    <a:cs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CA" sz="2800" b="0" i="1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2800" b="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CA" sz="2800" b="0" i="1">
                        <a:latin typeface="Cambria Math" panose="02040503050406030204" pitchFamily="18" charset="0"/>
                        <a:cs typeface="Arial" pitchFamily="34" charset="0"/>
                      </a:rPr>
                      <m:t>𝑔</m:t>
                    </m:r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CA" sz="2800" b="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cs typeface="Arial" pitchFamily="34" charset="0"/>
                  </a:rPr>
                  <a:t> are different functions and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limLowPr>
                          <m:e>
                            <m:r>
                              <a:rPr lang="en-US" sz="2800" b="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CA" sz="2800" b="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CA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CA" sz="2800" b="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𝑓</m:t>
                            </m:r>
                            <m:r>
                              <a:rPr lang="en-CA" sz="2800" b="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(</m:t>
                            </m:r>
                            <m:r>
                              <a:rPr lang="en-CA" sz="2800" b="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CA" sz="2800" b="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CA" sz="2800" b="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𝑔</m:t>
                            </m:r>
                            <m:r>
                              <a:rPr lang="en-CA" sz="2800" b="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(</m:t>
                            </m:r>
                            <m:r>
                              <a:rPr lang="en-CA" sz="2800" b="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𝑥</m:t>
                            </m:r>
                            <m:r>
                              <a:rPr lang="en-CA" sz="2800" b="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CA" sz="2800" b="0" i="1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cs typeface="Arial" pitchFamily="34" charset="0"/>
                  </a:rPr>
                  <a:t>is indeterminate, </a:t>
                </a:r>
                <a:r>
                  <a:rPr lang="en-US" sz="2800" dirty="0" smtClean="0">
                    <a:cs typeface="Arial" pitchFamily="34" charset="0"/>
                  </a:rPr>
                  <a:t>then </a:t>
                </a:r>
              </a:p>
              <a:p>
                <a:pPr algn="ctr"/>
                <a:endParaRPr lang="en-US" sz="2800" i="1" dirty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CA" sz="2800" b="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en-CA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𝑓</m:t>
                              </m:r>
                              <m:r>
                                <a:rPr lang="en-CA" sz="2800" b="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CA" sz="2800" b="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en-CA" sz="2800" b="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2800" b="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𝑔</m:t>
                              </m:r>
                              <m:r>
                                <a:rPr lang="en-CA" sz="2800" b="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CA" sz="2800" b="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en-CA" sz="2800" b="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CA" sz="2800" b="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unc>
                        <m:funcPr>
                          <m:ctrlPr>
                            <a:rPr lang="en-CA" sz="28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8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a:rPr lang="en-CA" sz="2800" b="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CA" sz="2800" b="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en-CA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→</m:t>
                              </m:r>
                              <m:r>
                                <a:rPr lang="en-CA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CA" sz="28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CA" sz="2800" b="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CA" sz="2800" b="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𝑔</m:t>
                              </m:r>
                              <m:r>
                                <a:rPr lang="en-CA" sz="2800" b="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′(</m:t>
                              </m:r>
                              <m:r>
                                <a:rPr lang="en-CA" sz="2800" b="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en-CA" sz="2800" b="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>
                  <a:cs typeface="Arial" pitchFamily="34" charset="0"/>
                </a:endParaRPr>
              </a:p>
              <a:p>
                <a:endParaRPr lang="en-US" sz="2000" dirty="0">
                  <a:cs typeface="Arial" pitchFamily="34" charset="0"/>
                </a:endParaRPr>
              </a:p>
              <a:p>
                <a:endParaRPr lang="en-US" sz="20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15C8CD-B4A1-EC42-8FAF-7AB4DD5E3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68" y="963565"/>
                <a:ext cx="11457332" cy="6436057"/>
              </a:xfrm>
              <a:prstGeom prst="rect">
                <a:avLst/>
              </a:prstGeom>
              <a:blipFill>
                <a:blip r:embed="rId2"/>
                <a:stretch>
                  <a:fillRect l="-851" t="-758" r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22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9600</TotalTime>
  <Words>884</Words>
  <Application>Microsoft Office PowerPoint</Application>
  <PresentationFormat>Widescreen</PresentationFormat>
  <Paragraphs>265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Georgia</vt:lpstr>
      <vt:lpstr>Impact</vt:lpstr>
      <vt:lpstr>Wingdings</vt:lpstr>
      <vt:lpstr>Uwaterloo_Theme</vt:lpstr>
      <vt:lpstr>Uwaterloo</vt:lpstr>
      <vt:lpstr>Numerical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312</cp:revision>
  <dcterms:created xsi:type="dcterms:W3CDTF">2018-10-10T19:11:49Z</dcterms:created>
  <dcterms:modified xsi:type="dcterms:W3CDTF">2019-07-23T19:41:19Z</dcterms:modified>
</cp:coreProperties>
</file>