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29"/>
  </p:notesMasterIdLst>
  <p:sldIdLst>
    <p:sldId id="256" r:id="rId3"/>
    <p:sldId id="351" r:id="rId4"/>
    <p:sldId id="357" r:id="rId5"/>
    <p:sldId id="332" r:id="rId6"/>
    <p:sldId id="339" r:id="rId7"/>
    <p:sldId id="340" r:id="rId8"/>
    <p:sldId id="341" r:id="rId9"/>
    <p:sldId id="353" r:id="rId10"/>
    <p:sldId id="336" r:id="rId11"/>
    <p:sldId id="335" r:id="rId12"/>
    <p:sldId id="337" r:id="rId13"/>
    <p:sldId id="343" r:id="rId14"/>
    <p:sldId id="352" r:id="rId15"/>
    <p:sldId id="354" r:id="rId16"/>
    <p:sldId id="342" r:id="rId17"/>
    <p:sldId id="338" r:id="rId18"/>
    <p:sldId id="346" r:id="rId19"/>
    <p:sldId id="344" r:id="rId20"/>
    <p:sldId id="355" r:id="rId21"/>
    <p:sldId id="358" r:id="rId22"/>
    <p:sldId id="359" r:id="rId23"/>
    <p:sldId id="348" r:id="rId24"/>
    <p:sldId id="350" r:id="rId25"/>
    <p:sldId id="349" r:id="rId26"/>
    <p:sldId id="356" r:id="rId27"/>
    <p:sldId id="3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3" autoAdjust="0"/>
    <p:restoredTop sz="70704" autoAdjust="0"/>
  </p:normalViewPr>
  <p:slideViewPr>
    <p:cSldViewPr snapToGrid="0">
      <p:cViewPr>
        <p:scale>
          <a:sx n="75" d="100"/>
          <a:sy n="75" d="100"/>
        </p:scale>
        <p:origin x="3708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6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6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2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740" y="1521700"/>
            <a:ext cx="10286380" cy="1795540"/>
          </a:xfrm>
        </p:spPr>
        <p:txBody>
          <a:bodyPr/>
          <a:lstStyle/>
          <a:p>
            <a:r>
              <a:rPr lang="en-US" dirty="0" smtClean="0"/>
              <a:t>Symbolic Function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2019-07-05</a:t>
            </a:r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Simple Integration 1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3" y="1065835"/>
            <a:ext cx="12132733" cy="29102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420101" y="4058686"/>
            <a:ext cx="37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cs typeface="Arial" pitchFamily="34" charset="0"/>
              </a:rPr>
              <a:t>Lecture note: </a:t>
            </a:r>
            <a:r>
              <a:rPr lang="en-US" sz="1600" i="1" dirty="0" smtClean="0">
                <a:cs typeface="Arial" pitchFamily="34" charset="0"/>
              </a:rPr>
              <a:t>Integration </a:t>
            </a:r>
            <a:r>
              <a:rPr lang="en-US" sz="1600" i="1" dirty="0">
                <a:cs typeface="Arial" pitchFamily="34" charset="0"/>
              </a:rPr>
              <a:t>by Substitution (Courtesy of Brenda Lee)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" y="4516174"/>
            <a:ext cx="8216900" cy="164972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922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95375"/>
            <a:ext cx="8752870" cy="527685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596505" y="3293477"/>
            <a:ext cx="4371975" cy="33909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Simple Integration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423" t="10856" r="48814"/>
          <a:stretch/>
        </p:blipFill>
        <p:spPr>
          <a:xfrm>
            <a:off x="7724775" y="3409950"/>
            <a:ext cx="4067810" cy="16901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663" y="6438167"/>
            <a:ext cx="531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cs typeface="Arial" pitchFamily="34" charset="0"/>
              </a:rPr>
              <a:t>Lecture note: Integration </a:t>
            </a:r>
            <a:r>
              <a:rPr lang="en-US" sz="1600" i="1" dirty="0">
                <a:cs typeface="Arial" pitchFamily="34" charset="0"/>
              </a:rPr>
              <a:t>by </a:t>
            </a:r>
            <a:r>
              <a:rPr lang="en-US" sz="1600" i="1" dirty="0" smtClean="0">
                <a:cs typeface="Arial" pitchFamily="34" charset="0"/>
              </a:rPr>
              <a:t>Parts (Courtesy of Brenda Lee)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8841" r="1116"/>
          <a:stretch/>
        </p:blipFill>
        <p:spPr>
          <a:xfrm>
            <a:off x="7704110" y="4788469"/>
            <a:ext cx="3340445" cy="18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Simple Integration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66271"/>
            <a:ext cx="9372600" cy="392001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1" y="5124606"/>
            <a:ext cx="11819569" cy="14889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5100" y="4333142"/>
            <a:ext cx="299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cs typeface="Arial" pitchFamily="34" charset="0"/>
              </a:rPr>
              <a:t>Lecture note</a:t>
            </a:r>
            <a:r>
              <a:rPr lang="en-US" sz="1600" i="1" dirty="0">
                <a:cs typeface="Arial" pitchFamily="34" charset="0"/>
              </a:rPr>
              <a:t>: Trigonometric Integrals (</a:t>
            </a:r>
            <a:r>
              <a:rPr lang="en-US" sz="1600" i="1" dirty="0" smtClean="0">
                <a:cs typeface="Arial" pitchFamily="34" charset="0"/>
              </a:rPr>
              <a:t>Courtesy of Brenda Lee)</a:t>
            </a:r>
          </a:p>
        </p:txBody>
      </p:sp>
    </p:spTree>
    <p:extLst>
      <p:ext uri="{BB962C8B-B14F-4D97-AF65-F5344CB8AC3E}">
        <p14:creationId xmlns:p14="http://schemas.microsoft.com/office/powerpoint/2010/main" val="19722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Simple Integration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131887"/>
            <a:ext cx="9753600" cy="256222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35570" b="48935"/>
          <a:stretch/>
        </p:blipFill>
        <p:spPr>
          <a:xfrm>
            <a:off x="148168" y="3914245"/>
            <a:ext cx="8002814" cy="2387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76559"/>
          <a:stretch/>
        </p:blipFill>
        <p:spPr>
          <a:xfrm>
            <a:off x="9280434" y="2073954"/>
            <a:ext cx="2911566" cy="4675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300" y="6410588"/>
            <a:ext cx="90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cs typeface="Arial" pitchFamily="34" charset="0"/>
              </a:rPr>
              <a:t>Lecture note</a:t>
            </a:r>
            <a:r>
              <a:rPr lang="en-US" sz="1600" i="1" dirty="0">
                <a:cs typeface="Arial" pitchFamily="34" charset="0"/>
              </a:rPr>
              <a:t>: </a:t>
            </a:r>
            <a:r>
              <a:rPr lang="en-US" sz="1600" i="1" dirty="0" smtClean="0">
                <a:cs typeface="Arial" pitchFamily="34" charset="0"/>
              </a:rPr>
              <a:t>Substitution </a:t>
            </a:r>
            <a:r>
              <a:rPr lang="en-US" sz="1600" i="1" dirty="0">
                <a:cs typeface="Arial" pitchFamily="34" charset="0"/>
              </a:rPr>
              <a:t>Method (</a:t>
            </a:r>
            <a:r>
              <a:rPr lang="en-US" sz="1600" i="1" dirty="0" smtClean="0">
                <a:cs typeface="Arial" pitchFamily="34" charset="0"/>
              </a:rPr>
              <a:t>Courtesy of Brenda Lee)</a:t>
            </a:r>
          </a:p>
        </p:txBody>
      </p:sp>
    </p:spTree>
    <p:extLst>
      <p:ext uri="{BB962C8B-B14F-4D97-AF65-F5344CB8AC3E}">
        <p14:creationId xmlns:p14="http://schemas.microsoft.com/office/powerpoint/2010/main" val="28929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 in MATLAB Grader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928687"/>
            <a:ext cx="11491913" cy="58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1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>Function: </a:t>
            </a:r>
            <a:r>
              <a:rPr lang="en-US" dirty="0"/>
              <a:t>diff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954832"/>
            <a:ext cx="8339138" cy="59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40" y="3590925"/>
            <a:ext cx="5334635" cy="3190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Simple </a:t>
            </a:r>
            <a:r>
              <a:rPr lang="en-US" dirty="0" smtClean="0"/>
              <a:t>Differentiation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7625"/>
          <a:stretch/>
        </p:blipFill>
        <p:spPr>
          <a:xfrm>
            <a:off x="104140" y="983780"/>
            <a:ext cx="5334635" cy="237854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3614796"/>
            <a:ext cx="4077335" cy="3143131"/>
          </a:xfrm>
          <a:prstGeom prst="rect">
            <a:avLst/>
          </a:prstGeom>
          <a:ln w="38100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434" y="2044758"/>
            <a:ext cx="6801485" cy="144421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b="4478"/>
          <a:stretch/>
        </p:blipFill>
        <p:spPr>
          <a:xfrm>
            <a:off x="4843144" y="4577847"/>
            <a:ext cx="6962775" cy="15467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66715" y="6419373"/>
            <a:ext cx="65017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cs typeface="Arial" pitchFamily="34" charset="0"/>
              </a:rPr>
              <a:t>Lecture note</a:t>
            </a:r>
            <a:r>
              <a:rPr lang="en-US" sz="1600" i="1" dirty="0">
                <a:cs typeface="Arial" pitchFamily="34" charset="0"/>
              </a:rPr>
              <a:t>: </a:t>
            </a:r>
            <a:r>
              <a:rPr lang="en-US" sz="1600" i="1" dirty="0" smtClean="0">
                <a:cs typeface="Arial" pitchFamily="34" charset="0"/>
              </a:rPr>
              <a:t>Introduction </a:t>
            </a:r>
            <a:r>
              <a:rPr lang="en-US" sz="1600" i="1" dirty="0">
                <a:cs typeface="Arial" pitchFamily="34" charset="0"/>
              </a:rPr>
              <a:t>to </a:t>
            </a:r>
            <a:r>
              <a:rPr lang="en-US" sz="1600" i="1" dirty="0" smtClean="0">
                <a:cs typeface="Arial" pitchFamily="34" charset="0"/>
              </a:rPr>
              <a:t>Differentiation (Courtesy of Brenda Lee)</a:t>
            </a:r>
          </a:p>
        </p:txBody>
      </p:sp>
    </p:spTree>
    <p:extLst>
      <p:ext uri="{BB962C8B-B14F-4D97-AF65-F5344CB8AC3E}">
        <p14:creationId xmlns:p14="http://schemas.microsoft.com/office/powerpoint/2010/main" val="2860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Simple Differentiation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710"/>
          <a:stretch/>
        </p:blipFill>
        <p:spPr>
          <a:xfrm>
            <a:off x="241300" y="1177924"/>
            <a:ext cx="11254435" cy="51816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31775" y="6473825"/>
            <a:ext cx="110172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cs typeface="Arial" pitchFamily="34" charset="0"/>
              </a:rPr>
              <a:t>Lecture note</a:t>
            </a:r>
            <a:r>
              <a:rPr lang="en-US" sz="1600" i="1" dirty="0">
                <a:cs typeface="Arial" pitchFamily="34" charset="0"/>
              </a:rPr>
              <a:t>: </a:t>
            </a:r>
            <a:r>
              <a:rPr lang="en-US" sz="1600" dirty="0" smtClean="0"/>
              <a:t>Implicit </a:t>
            </a:r>
            <a:r>
              <a:rPr lang="en-US" sz="1600" dirty="0"/>
              <a:t>and Logarithmic </a:t>
            </a:r>
            <a:r>
              <a:rPr lang="en-US" sz="1600" dirty="0" smtClean="0"/>
              <a:t>Differentiation </a:t>
            </a:r>
            <a:r>
              <a:rPr lang="en-US" sz="1600" i="1" dirty="0" smtClean="0">
                <a:cs typeface="Arial" pitchFamily="34" charset="0"/>
              </a:rPr>
              <a:t>(Courtesy of Brenda Lee)</a:t>
            </a:r>
          </a:p>
        </p:txBody>
      </p:sp>
    </p:spTree>
    <p:extLst>
      <p:ext uri="{BB962C8B-B14F-4D97-AF65-F5344CB8AC3E}">
        <p14:creationId xmlns:p14="http://schemas.microsoft.com/office/powerpoint/2010/main" val="26462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Simple Differentiation </a:t>
            </a:r>
            <a:r>
              <a:rPr lang="en-US" dirty="0" smtClean="0"/>
              <a:t>2 (Continue)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475"/>
          <a:stretch/>
        </p:blipFill>
        <p:spPr>
          <a:xfrm>
            <a:off x="0" y="1479550"/>
            <a:ext cx="12087225" cy="39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MATLAB </a:t>
            </a:r>
            <a:r>
              <a:rPr lang="en-US" dirty="0" smtClean="0"/>
              <a:t>Grader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19187"/>
            <a:ext cx="9912350" cy="55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Symbolic Math Toolbox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542925" y="1087439"/>
            <a:ext cx="11080750" cy="3408362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/>
              <a:t>Perform symbolic math computations</a:t>
            </a:r>
          </a:p>
          <a:p>
            <a:r>
              <a:rPr lang="en-US" altLang="en-US" sz="2500" dirty="0" smtClean="0"/>
              <a:t>Symbolic </a:t>
            </a:r>
            <a:r>
              <a:rPr lang="en-US" altLang="en-US" sz="2500" dirty="0"/>
              <a:t>Math Toolbox™ provides functions for solving, plotting, and manipulating symbolic math equations. </a:t>
            </a:r>
            <a:r>
              <a:rPr lang="en-US" altLang="en-US" sz="2500" dirty="0" smtClean="0"/>
              <a:t>The </a:t>
            </a:r>
            <a:r>
              <a:rPr lang="en-US" altLang="en-US" sz="2500" dirty="0"/>
              <a:t>toolbox provides functions in common mathematical areas such as calculus, linear algebra, algebraic and ordinary differential equations, equation simplification, and equation manipulation.</a:t>
            </a:r>
          </a:p>
          <a:p>
            <a:r>
              <a:rPr lang="en-US" altLang="en-US" sz="2500" dirty="0" smtClean="0"/>
              <a:t>Symbolic </a:t>
            </a:r>
            <a:r>
              <a:rPr lang="en-US" altLang="en-US" sz="2500" dirty="0"/>
              <a:t>Math Toolbox lets you analytically perform differentiation, integration, simplification, transforms, and equation solving.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2925" y="5106545"/>
                <a:ext cx="4549900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4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endParaRPr lang="en-US" sz="4000" b="0" dirty="0" smtClean="0">
                  <a:latin typeface="Arial" pitchFamily="34" charset="0"/>
                  <a:cs typeface="Arial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cs typeface="Arial" pitchFamily="3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itchFamily="34" charset="0"/>
                              </a:rPr>
                              <m:t>3.14159</m:t>
                            </m:r>
                          </m:e>
                        </m:d>
                      </m:e>
                    </m:func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≈</m:t>
                    </m:r>
                    <m:r>
                      <a:rPr lang="en-US" sz="4000" i="1">
                        <a:latin typeface="Cambria Math" panose="02040503050406030204" pitchFamily="18" charset="0"/>
                        <a:cs typeface="Arial" pitchFamily="34" charset="0"/>
                      </a:rPr>
                      <m:t>0</m:t>
                    </m:r>
                  </m:oMath>
                </a14:m>
                <a:endParaRPr lang="en-US" sz="4000" dirty="0">
                  <a:latin typeface="Arial" pitchFamily="34" charset="0"/>
                  <a:cs typeface="Arial" pitchFamily="34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5106545"/>
                <a:ext cx="4549900" cy="18466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Matrix Operation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87437"/>
            <a:ext cx="8224570" cy="32178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980" y="1001357"/>
            <a:ext cx="2986441" cy="58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Matrix Operation (Continue)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1299" y="1040554"/>
            <a:ext cx="4354451" cy="563224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00747" y="1040554"/>
            <a:ext cx="4429497" cy="5217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868" y="2891038"/>
            <a:ext cx="4148612" cy="23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</a:t>
            </a:r>
            <a:r>
              <a:rPr lang="en-US" dirty="0" err="1" smtClean="0"/>
              <a:t>det</a:t>
            </a:r>
            <a:r>
              <a:rPr lang="en-US" dirty="0" smtClean="0"/>
              <a:t> (Matrix Operation: Determinant)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74" y="4792617"/>
            <a:ext cx="7997825" cy="17034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1" y="1040342"/>
            <a:ext cx="9004300" cy="3611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819" y="1040342"/>
            <a:ext cx="7368661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How to Validate the Properties </a:t>
            </a:r>
            <a:r>
              <a:rPr lang="en-US" dirty="0"/>
              <a:t>of </a:t>
            </a:r>
            <a:r>
              <a:rPr lang="en-US" dirty="0" smtClean="0"/>
              <a:t>Determinants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0804"/>
          <a:stretch/>
        </p:blipFill>
        <p:spPr>
          <a:xfrm>
            <a:off x="241300" y="973837"/>
            <a:ext cx="11156241" cy="51584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1775" y="6473825"/>
            <a:ext cx="110172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cs typeface="Arial" pitchFamily="34" charset="0"/>
              </a:rPr>
              <a:t>Lecture note</a:t>
            </a:r>
            <a:r>
              <a:rPr lang="en-US" sz="1600" i="1" dirty="0">
                <a:cs typeface="Arial" pitchFamily="34" charset="0"/>
              </a:rPr>
              <a:t>: </a:t>
            </a:r>
            <a:r>
              <a:rPr lang="en-US" sz="1600" dirty="0" smtClean="0"/>
              <a:t>Linear Algebra </a:t>
            </a:r>
            <a:r>
              <a:rPr lang="en-US" sz="1600" i="1" dirty="0" smtClean="0">
                <a:cs typeface="Arial" pitchFamily="34" charset="0"/>
              </a:rPr>
              <a:t>(Courtesy of David Bruch)</a:t>
            </a:r>
          </a:p>
        </p:txBody>
      </p:sp>
    </p:spTree>
    <p:extLst>
      <p:ext uri="{BB962C8B-B14F-4D97-AF65-F5344CB8AC3E}">
        <p14:creationId xmlns:p14="http://schemas.microsoft.com/office/powerpoint/2010/main" val="16123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</a:t>
            </a:r>
            <a:r>
              <a:rPr lang="en-US" dirty="0" smtClean="0"/>
              <a:t>: Properties of Determinants (Continue)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4328"/>
          <a:stretch/>
        </p:blipFill>
        <p:spPr>
          <a:xfrm>
            <a:off x="63897" y="893959"/>
            <a:ext cx="5523086" cy="57100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2662" t="34052" r="1666" b="1114"/>
          <a:stretch/>
        </p:blipFill>
        <p:spPr>
          <a:xfrm>
            <a:off x="5967479" y="2534073"/>
            <a:ext cx="5768771" cy="386672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55600" y="3454400"/>
            <a:ext cx="5113867" cy="9059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5600" y="4478866"/>
            <a:ext cx="5113867" cy="9059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5600" y="5524499"/>
            <a:ext cx="5113867" cy="9059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in MATLAB </a:t>
            </a:r>
            <a:r>
              <a:rPr lang="en-US" dirty="0" smtClean="0"/>
              <a:t>Grader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9" y="1166812"/>
            <a:ext cx="11675135" cy="49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14608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Solve a Mathematical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1300" y="1307543"/>
                <a:ext cx="239341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</m:oMath>
                  </m:oMathPara>
                </a14:m>
                <a:endParaRPr lang="en-US" sz="4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307543"/>
                <a:ext cx="2393412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98900" y="1307543"/>
                <a:ext cx="1830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?</m:t>
                      </m:r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00" y="1307543"/>
                <a:ext cx="183082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98900" y="1933619"/>
                <a:ext cx="16031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8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?</m:t>
                      </m:r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00" y="1933619"/>
                <a:ext cx="160319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98900" y="2559695"/>
                <a:ext cx="16031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?</m:t>
                      </m:r>
                    </m:oMath>
                  </m:oMathPara>
                </a14:m>
                <a:endParaRPr lang="en-US" sz="32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00" y="2559695"/>
                <a:ext cx="160319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98619" y="1810509"/>
                <a:ext cx="485953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=2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619" y="1810509"/>
                <a:ext cx="485953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/>
          <p:cNvSpPr txBox="1">
            <a:spLocks/>
          </p:cNvSpPr>
          <p:nvPr/>
        </p:nvSpPr>
        <p:spPr>
          <a:xfrm>
            <a:off x="6798619" y="1237636"/>
            <a:ext cx="3155826" cy="632255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/>
              <a:t>What if ? </a:t>
            </a:r>
            <a:endParaRPr lang="en-US" alt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00" y="4219594"/>
            <a:ext cx="2744616" cy="19981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0122" y="4364142"/>
            <a:ext cx="3144296" cy="18536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2194" y="3407849"/>
            <a:ext cx="3882794" cy="2809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8965" y="2314718"/>
                <a:ext cx="239341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</m:oMath>
                  </m:oMathPara>
                </a14:m>
                <a:endParaRPr lang="en-US" sz="4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65" y="2314718"/>
                <a:ext cx="2393412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2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Symbolic Variables and Expression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356970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 err="1" smtClean="0">
                <a:solidFill>
                  <a:srgbClr val="FF0000"/>
                </a:solidFill>
              </a:rPr>
              <a:t>syms</a:t>
            </a:r>
            <a:r>
              <a:rPr lang="en-US" altLang="en-US" sz="2500" dirty="0" smtClean="0"/>
              <a:t> </a:t>
            </a:r>
            <a:r>
              <a:rPr lang="en-US" altLang="en-US" sz="2500" dirty="0"/>
              <a:t>– Create </a:t>
            </a:r>
            <a:r>
              <a:rPr lang="en-US" altLang="en-US" sz="2500" dirty="0" smtClean="0"/>
              <a:t>symbolic </a:t>
            </a:r>
            <a:r>
              <a:rPr lang="en-US" altLang="en-US" sz="2500" dirty="0"/>
              <a:t>variables in </a:t>
            </a:r>
            <a:r>
              <a:rPr lang="en-US" altLang="en-US" sz="2500" dirty="0" smtClean="0"/>
              <a:t>MATLAB</a:t>
            </a:r>
          </a:p>
          <a:p>
            <a:r>
              <a:rPr lang="en-US" altLang="en-US" sz="2500" dirty="0" smtClean="0"/>
              <a:t>You can write a equation using a symbolic variable. </a:t>
            </a:r>
            <a:endParaRPr lang="en-US" altLang="en-US" sz="2500" dirty="0"/>
          </a:p>
          <a:p>
            <a:endParaRPr lang="en-US" alt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90875"/>
            <a:ext cx="9686925" cy="239077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451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Built-in Function: expand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942975"/>
            <a:ext cx="8043346" cy="3486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556" y="4539215"/>
            <a:ext cx="8373051" cy="211137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708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Built-in Function: simplify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36"/>
          <a:stretch/>
        </p:blipFill>
        <p:spPr>
          <a:xfrm>
            <a:off x="241300" y="952500"/>
            <a:ext cx="9448800" cy="39001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1717"/>
          <a:stretch/>
        </p:blipFill>
        <p:spPr>
          <a:xfrm>
            <a:off x="4965700" y="4065432"/>
            <a:ext cx="7037649" cy="262111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045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Built-in Function: subs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5515"/>
          <a:stretch/>
        </p:blipFill>
        <p:spPr>
          <a:xfrm>
            <a:off x="241300" y="989012"/>
            <a:ext cx="11246468" cy="48021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9378"/>
          <a:stretch/>
        </p:blipFill>
        <p:spPr>
          <a:xfrm>
            <a:off x="3524758" y="1853664"/>
            <a:ext cx="8443722" cy="24526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326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of Numeric and Symbolic Variables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0" y="1071956"/>
            <a:ext cx="8858843" cy="943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6" y="2182338"/>
            <a:ext cx="5814026" cy="1233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86" y="3706465"/>
            <a:ext cx="7358485" cy="1249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5122966"/>
            <a:ext cx="6364420" cy="152412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86386" y="1028024"/>
            <a:ext cx="9720516" cy="2505131"/>
          </a:xfrm>
          <a:prstGeom prst="roundRect">
            <a:avLst>
              <a:gd name="adj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6386" y="3684631"/>
            <a:ext cx="9720516" cy="3008344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10241940" y="1858687"/>
            <a:ext cx="2468880" cy="617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 smtClean="0"/>
              <a:t>Numeric variables</a:t>
            </a:r>
            <a:endParaRPr lang="en-US" altLang="en-US" sz="2500" dirty="0"/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10202875" y="4571683"/>
            <a:ext cx="2468880" cy="61712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00" dirty="0" smtClean="0"/>
              <a:t>Symbolic variables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039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Built-in Function: </a:t>
            </a:r>
            <a:r>
              <a:rPr lang="en-US" dirty="0" err="1" smtClean="0"/>
              <a:t>int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33450"/>
            <a:ext cx="10487025" cy="5924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300" y="1362075"/>
            <a:ext cx="2911475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5669</TotalTime>
  <Words>385</Words>
  <Application>Microsoft Office PowerPoint</Application>
  <PresentationFormat>Widescreen</PresentationFormat>
  <Paragraphs>64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Georgia</vt:lpstr>
      <vt:lpstr>Impact</vt:lpstr>
      <vt:lpstr>Wingdings</vt:lpstr>
      <vt:lpstr>Uwaterloo_Theme</vt:lpstr>
      <vt:lpstr>Uwaterloo</vt:lpstr>
      <vt:lpstr>Symbolic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163</cp:revision>
  <dcterms:created xsi:type="dcterms:W3CDTF">2018-10-10T19:11:49Z</dcterms:created>
  <dcterms:modified xsi:type="dcterms:W3CDTF">2019-07-15T18:12:08Z</dcterms:modified>
</cp:coreProperties>
</file>