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21"/>
  </p:notesMasterIdLst>
  <p:sldIdLst>
    <p:sldId id="256" r:id="rId3"/>
    <p:sldId id="295" r:id="rId4"/>
    <p:sldId id="331" r:id="rId5"/>
    <p:sldId id="342" r:id="rId6"/>
    <p:sldId id="343" r:id="rId7"/>
    <p:sldId id="346" r:id="rId8"/>
    <p:sldId id="347" r:id="rId9"/>
    <p:sldId id="329" r:id="rId10"/>
    <p:sldId id="333" r:id="rId11"/>
    <p:sldId id="348" r:id="rId12"/>
    <p:sldId id="349" r:id="rId13"/>
    <p:sldId id="350" r:id="rId14"/>
    <p:sldId id="339" r:id="rId15"/>
    <p:sldId id="340" r:id="rId16"/>
    <p:sldId id="351" r:id="rId17"/>
    <p:sldId id="334" r:id="rId18"/>
    <p:sldId id="341" r:id="rId19"/>
    <p:sldId id="33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06" autoAdjust="0"/>
    <p:restoredTop sz="87961" autoAdjust="0"/>
  </p:normalViewPr>
  <p:slideViewPr>
    <p:cSldViewPr snapToGrid="0">
      <p:cViewPr>
        <p:scale>
          <a:sx n="125" d="100"/>
          <a:sy n="125" d="100"/>
        </p:scale>
        <p:origin x="1420" y="5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28F3-B408-4C73-B6CB-14C24F24D2AD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8CA3-21CE-4263-9096-DD522C33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3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1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D5D7-1376-454F-9D0D-56EF872F8D99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3237-AE92-4645-95D2-1F8A1B10E7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7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 txBox="1">
            <a:spLocks/>
          </p:cNvSpPr>
          <p:nvPr/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ysClr val="windowText" lastClr="000000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Master text styles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0109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740" y="1521700"/>
            <a:ext cx="10286380" cy="1795540"/>
          </a:xfrm>
        </p:spPr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2740" y="3757941"/>
            <a:ext cx="5486243" cy="1601459"/>
          </a:xfrm>
        </p:spPr>
        <p:txBody>
          <a:bodyPr>
            <a:normAutofit/>
          </a:bodyPr>
          <a:lstStyle/>
          <a:p>
            <a:r>
              <a:rPr lang="en-US" b="1" dirty="0" smtClean="0"/>
              <a:t>Chul Min Yeum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Civil and Environmental Engineering</a:t>
            </a:r>
          </a:p>
          <a:p>
            <a:r>
              <a:rPr lang="en-US" dirty="0"/>
              <a:t>University of Waterloo, Canada</a:t>
            </a:r>
          </a:p>
          <a:p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6096000" y="3757941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AE121</a:t>
            </a:r>
            <a:r>
              <a:rPr lang="en-US" b="1" dirty="0"/>
              <a:t>: Computational Method</a:t>
            </a:r>
            <a:endParaRPr lang="en-US" b="1" dirty="0" smtClean="0"/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6096000" y="5598238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Last updated: 2019-06-19</a:t>
            </a:r>
          </a:p>
        </p:txBody>
      </p:sp>
    </p:spTree>
    <p:extLst>
      <p:ext uri="{BB962C8B-B14F-4D97-AF65-F5344CB8AC3E}">
        <p14:creationId xmlns:p14="http://schemas.microsoft.com/office/powerpoint/2010/main" val="28339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Two Methods to Refer the Cell Array (Continue)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089" y="1122362"/>
            <a:ext cx="5371685" cy="318617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3" y="1122362"/>
            <a:ext cx="1951038" cy="23086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0" y="1122362"/>
            <a:ext cx="2619940" cy="520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8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Multiple Input Data in Functions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5958"/>
          <a:stretch/>
        </p:blipFill>
        <p:spPr>
          <a:xfrm>
            <a:off x="0" y="911014"/>
            <a:ext cx="4945335" cy="56273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749"/>
          <a:stretch/>
        </p:blipFill>
        <p:spPr>
          <a:xfrm>
            <a:off x="5359488" y="995678"/>
            <a:ext cx="6608992" cy="459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9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Multiple Input Data in Functions (Continue)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38414"/>
          <a:stretch/>
        </p:blipFill>
        <p:spPr>
          <a:xfrm>
            <a:off x="126406" y="1383029"/>
            <a:ext cx="5978484" cy="42748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1312"/>
          <a:stretch/>
        </p:blipFill>
        <p:spPr>
          <a:xfrm>
            <a:off x="6213516" y="2972453"/>
            <a:ext cx="5978484" cy="268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0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Structure Variables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62611" y="1197624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Structures store values of different types, in fields</a:t>
            </a:r>
          </a:p>
          <a:p>
            <a:r>
              <a:rPr lang="en-US" altLang="en-US" sz="2400" dirty="0"/>
              <a:t>Fields are given names; they are referred to as</a:t>
            </a:r>
          </a:p>
          <a:p>
            <a:r>
              <a:rPr lang="en-US" altLang="en-US" sz="2400" b="1" u="sng" dirty="0" err="1">
                <a:solidFill>
                  <a:srgbClr val="FF0000"/>
                </a:solidFill>
              </a:rPr>
              <a:t>structurename.fieldname</a:t>
            </a:r>
            <a:r>
              <a:rPr lang="en-US" altLang="en-US" sz="2400" dirty="0"/>
              <a:t>  using the dot operator</a:t>
            </a:r>
          </a:p>
          <a:p>
            <a:r>
              <a:rPr lang="en-US" altLang="en-US" sz="2400" dirty="0"/>
              <a:t>Structure variables can be initialized using the </a:t>
            </a:r>
            <a:r>
              <a:rPr lang="en-US" altLang="en-US" sz="2400" dirty="0" err="1"/>
              <a:t>struct</a:t>
            </a:r>
            <a:r>
              <a:rPr lang="en-US" altLang="en-US" sz="2400" dirty="0"/>
              <a:t> function, which takes pairs of arguments (field name as a string followed by the value for that field)</a:t>
            </a:r>
          </a:p>
          <a:p>
            <a:r>
              <a:rPr lang="en-US" altLang="en-US" sz="2400" dirty="0"/>
              <a:t>To print, </a:t>
            </a:r>
            <a:r>
              <a:rPr lang="en-US" altLang="en-US" sz="2400" dirty="0" err="1"/>
              <a:t>disp</a:t>
            </a:r>
            <a:r>
              <a:rPr lang="en-US" altLang="en-US" sz="2400" dirty="0"/>
              <a:t> will display all fields; </a:t>
            </a:r>
            <a:r>
              <a:rPr lang="en-US" altLang="en-US" sz="2400" dirty="0" err="1" smtClean="0"/>
              <a:t>fprintf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can only print individual fields</a:t>
            </a:r>
          </a:p>
        </p:txBody>
      </p:sp>
    </p:spTree>
    <p:extLst>
      <p:ext uri="{BB962C8B-B14F-4D97-AF65-F5344CB8AC3E}">
        <p14:creationId xmlns:p14="http://schemas.microsoft.com/office/powerpoint/2010/main" val="188836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Example: Simple Example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65" y="1155878"/>
            <a:ext cx="7986064" cy="10726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65" y="2693548"/>
            <a:ext cx="3586694" cy="33284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144" y="2693549"/>
            <a:ext cx="5444771" cy="332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8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Simple Example </a:t>
            </a:r>
            <a:r>
              <a:rPr lang="en-US" dirty="0" smtClean="0"/>
              <a:t>(Continue)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18" y="2587813"/>
            <a:ext cx="9276590" cy="21850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65" y="1155878"/>
            <a:ext cx="7986064" cy="107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9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Cell Arrays vs. </a:t>
            </a:r>
            <a:r>
              <a:rPr lang="en-US" dirty="0" err="1"/>
              <a:t>Structs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62611" y="1197624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Cell arrays are arrays, so they are indexed</a:t>
            </a:r>
          </a:p>
          <a:p>
            <a:pPr lvl="1"/>
            <a:r>
              <a:rPr lang="en-US" altLang="en-US" sz="2400" dirty="0"/>
              <a:t>That means that you can loop though the elements in a cell array – or have MATLAB do that for you by using </a:t>
            </a:r>
            <a:r>
              <a:rPr lang="en-US" altLang="en-US" sz="2400" dirty="0" err="1"/>
              <a:t>vectorized</a:t>
            </a:r>
            <a:r>
              <a:rPr lang="en-US" altLang="en-US" sz="2400" dirty="0"/>
              <a:t> code</a:t>
            </a:r>
          </a:p>
          <a:p>
            <a:r>
              <a:rPr lang="en-US" altLang="en-US" sz="2400" dirty="0" err="1"/>
              <a:t>Structs</a:t>
            </a:r>
            <a:r>
              <a:rPr lang="en-US" altLang="en-US" sz="2400" dirty="0"/>
              <a:t> are not indexed, so you cannot loop</a:t>
            </a:r>
          </a:p>
          <a:p>
            <a:pPr lvl="1"/>
            <a:r>
              <a:rPr lang="en-US" altLang="en-US" sz="2400" dirty="0"/>
              <a:t>However, the field names are mnemonic so it is more clear what is being stored in a </a:t>
            </a:r>
            <a:r>
              <a:rPr lang="en-US" altLang="en-US" sz="2400" dirty="0" err="1"/>
              <a:t>struct</a:t>
            </a:r>
            <a:endParaRPr lang="en-US" altLang="en-US" sz="2400" dirty="0"/>
          </a:p>
          <a:p>
            <a:r>
              <a:rPr lang="en-US" altLang="en-US" sz="2400" dirty="0"/>
              <a:t>For example: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dirty="0"/>
              <a:t>variable{1} vs. </a:t>
            </a:r>
            <a:r>
              <a:rPr lang="en-US" altLang="en-US" dirty="0" err="1"/>
              <a:t>variable.weight</a:t>
            </a:r>
            <a:r>
              <a:rPr lang="en-US" altLang="en-US" dirty="0"/>
              <a:t>: which is more mnemonic?</a:t>
            </a:r>
          </a:p>
        </p:txBody>
      </p:sp>
    </p:spTree>
    <p:extLst>
      <p:ext uri="{BB962C8B-B14F-4D97-AF65-F5344CB8AC3E}">
        <p14:creationId xmlns:p14="http://schemas.microsoft.com/office/powerpoint/2010/main" val="221976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/>
              <a:t>Multiple Input Data in </a:t>
            </a:r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690879"/>
            <a:ext cx="5346700" cy="62076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297" y="690879"/>
            <a:ext cx="5507183" cy="616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Slide Credits and References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5332" y="1072277"/>
            <a:ext cx="115037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Stormy </a:t>
            </a:r>
            <a:r>
              <a:rPr lang="en-US" sz="2000" dirty="0" err="1" smtClean="0">
                <a:cs typeface="Arial" pitchFamily="34" charset="0"/>
              </a:rPr>
              <a:t>Attaway</a:t>
            </a:r>
            <a:r>
              <a:rPr lang="en-US" sz="2000" dirty="0" smtClean="0">
                <a:cs typeface="Arial" pitchFamily="34" charset="0"/>
              </a:rPr>
              <a:t>, 2018, 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 smtClean="0">
                <a:cs typeface="Arial" pitchFamily="34" charset="0"/>
              </a:rPr>
              <a:t>: A </a:t>
            </a:r>
            <a:r>
              <a:rPr lang="en-US" sz="2000" dirty="0">
                <a:cs typeface="Arial" pitchFamily="34" charset="0"/>
              </a:rPr>
              <a:t>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Lecture </a:t>
            </a:r>
            <a:r>
              <a:rPr lang="en-US" sz="2000" dirty="0">
                <a:cs typeface="Arial" pitchFamily="34" charset="0"/>
              </a:rPr>
              <a:t>slides for </a:t>
            </a:r>
            <a:r>
              <a:rPr lang="en-US" sz="2000" dirty="0" smtClean="0">
                <a:cs typeface="Arial" pitchFamily="34" charset="0"/>
              </a:rPr>
              <a:t>“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>
                <a:cs typeface="Arial" pitchFamily="34" charset="0"/>
              </a:rPr>
              <a:t>: A 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Solving”</a:t>
            </a:r>
            <a:endParaRPr lang="en-US" sz="2000" dirty="0"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Holly Moore, 2018, MATLAB for Engineers,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</a:t>
            </a:r>
            <a:r>
              <a:rPr lang="en-US" sz="2000" dirty="0" smtClean="0">
                <a:cs typeface="Arial" pitchFamily="34" charset="0"/>
              </a:rPr>
              <a:t>edition</a:t>
            </a:r>
            <a:endParaRPr lang="en-US" sz="20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80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Cell Array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19510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A </a:t>
            </a:r>
            <a:r>
              <a:rPr lang="en-US" altLang="en-US" sz="2500" b="1" dirty="0"/>
              <a:t>cell array </a:t>
            </a:r>
            <a:r>
              <a:rPr lang="en-US" altLang="en-US" sz="2500" dirty="0"/>
              <a:t>is a type of data structure that can </a:t>
            </a:r>
            <a:r>
              <a:rPr lang="en-US" altLang="en-US" sz="2500" b="1" u="sng" dirty="0">
                <a:solidFill>
                  <a:srgbClr val="FF0000"/>
                </a:solidFill>
              </a:rPr>
              <a:t>store different types of values </a:t>
            </a:r>
            <a:r>
              <a:rPr lang="en-US" altLang="en-US" sz="2500" dirty="0"/>
              <a:t>in its elements</a:t>
            </a:r>
          </a:p>
          <a:p>
            <a:r>
              <a:rPr lang="en-US" altLang="en-US" sz="2500" dirty="0"/>
              <a:t>A cell array could be a vector (row or column) or a matrix</a:t>
            </a:r>
          </a:p>
          <a:p>
            <a:r>
              <a:rPr lang="en-US" altLang="en-US" sz="2500" dirty="0"/>
              <a:t>It is an array, so indices are used to refer to the elements</a:t>
            </a:r>
          </a:p>
          <a:p>
            <a:endParaRPr lang="en-US" altLang="en-US" sz="2500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457200" y="3897313"/>
            <a:ext cx="11277600" cy="19510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500" dirty="0" smtClean="0"/>
              <a:t>For example, in “Pressure Calculation” assignment, what if  # of measurements or # of days are different at each stations? </a:t>
            </a:r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0900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Creating Cell Arrays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19510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500" dirty="0"/>
              <a:t>The syntax used to create a cell array is </a:t>
            </a:r>
            <a:r>
              <a:rPr lang="en-US" altLang="en-US" sz="2500" u="sng" dirty="0">
                <a:solidFill>
                  <a:srgbClr val="FF0000"/>
                </a:solidFill>
              </a:rPr>
              <a:t>curly braces { } instead of [ ]</a:t>
            </a:r>
          </a:p>
          <a:p>
            <a:pPr>
              <a:lnSpc>
                <a:spcPct val="150000"/>
              </a:lnSpc>
            </a:pPr>
            <a:r>
              <a:rPr lang="en-US" altLang="en-US" sz="2500" dirty="0"/>
              <a:t>The </a:t>
            </a:r>
            <a:r>
              <a:rPr lang="en-US" altLang="en-US" sz="2500" dirty="0">
                <a:solidFill>
                  <a:srgbClr val="FF0000"/>
                </a:solidFill>
              </a:rPr>
              <a:t>direct method </a:t>
            </a:r>
            <a:r>
              <a:rPr lang="en-US" altLang="en-US" sz="2500" dirty="0"/>
              <a:t>is to put values in the row(s) separated by commas or spaces, and to separate the rows with semicolons (so, same as other arrays) – the </a:t>
            </a:r>
            <a:r>
              <a:rPr lang="en-US" altLang="en-US" sz="2500" u="sng" dirty="0">
                <a:solidFill>
                  <a:srgbClr val="FF0000"/>
                </a:solidFill>
              </a:rPr>
              <a:t>difference is using { } instead of [ ]</a:t>
            </a:r>
          </a:p>
          <a:p>
            <a:pPr>
              <a:lnSpc>
                <a:spcPct val="150000"/>
              </a:lnSpc>
            </a:pPr>
            <a:r>
              <a:rPr lang="en-US" altLang="en-US" sz="2500" dirty="0"/>
              <a:t>The cell function can also be used to </a:t>
            </a:r>
            <a:r>
              <a:rPr lang="en-US" altLang="en-US" sz="2500" dirty="0" err="1"/>
              <a:t>preallocate</a:t>
            </a:r>
            <a:r>
              <a:rPr lang="en-US" altLang="en-US" sz="2500" dirty="0"/>
              <a:t> by passing the dimensions of the cell array, e.g.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500" dirty="0"/>
              <a:t>	</a:t>
            </a:r>
            <a:r>
              <a:rPr lang="en-US" altLang="en-US" sz="2500" dirty="0" smtClean="0"/>
              <a:t>cell(4,2</a:t>
            </a:r>
            <a:r>
              <a:rPr lang="en-US" altLang="en-US" sz="2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87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Revisit: </a:t>
            </a:r>
            <a:r>
              <a:rPr lang="en-US" dirty="0" smtClean="0"/>
              <a:t>Pressure Calculation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952" y="1050925"/>
            <a:ext cx="10175875" cy="5423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89850" y="28321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Size: 18, 50*80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Size: 18, 50, 80</a:t>
            </a:r>
          </a:p>
        </p:txBody>
      </p:sp>
    </p:spTree>
    <p:extLst>
      <p:ext uri="{BB962C8B-B14F-4D97-AF65-F5344CB8AC3E}">
        <p14:creationId xmlns:p14="http://schemas.microsoft.com/office/powerpoint/2010/main" val="339120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Use of a Cell Array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999599"/>
            <a:ext cx="9996488" cy="551867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49461" y="4710787"/>
            <a:ext cx="3458939" cy="1812568"/>
          </a:xfrm>
          <a:prstGeom prst="roundRect">
            <a:avLst>
              <a:gd name="adj" fmla="val 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502" y="5107228"/>
            <a:ext cx="5417971" cy="87874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7955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Containing Multiple Data Types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181535"/>
            <a:ext cx="9880638" cy="540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Containing Multiple Data Types (Continue)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981776"/>
            <a:ext cx="9037454" cy="5706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889" y="2776472"/>
            <a:ext cx="5371685" cy="318617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1690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Referring to Cell Array Elements</a:t>
            </a:r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62611" y="1197624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u="sng" dirty="0"/>
              <a:t>The elements in cell arrays are cells</a:t>
            </a:r>
          </a:p>
          <a:p>
            <a:r>
              <a:rPr lang="en-US" altLang="en-US" sz="2400" dirty="0"/>
              <a:t>There are two methods of referring to parts of cell arrays: </a:t>
            </a:r>
          </a:p>
          <a:p>
            <a:pPr lvl="1"/>
            <a:r>
              <a:rPr lang="en-US" altLang="en-US" sz="2000" dirty="0"/>
              <a:t>you can refer to the cells; </a:t>
            </a:r>
            <a:r>
              <a:rPr lang="en-US" altLang="en-US" sz="2000" b="1" dirty="0"/>
              <a:t>this is called cell indexing and parentheses are used</a:t>
            </a:r>
          </a:p>
          <a:p>
            <a:pPr lvl="1"/>
            <a:r>
              <a:rPr lang="en-US" altLang="en-US" sz="2000" dirty="0"/>
              <a:t>you can refer to the contents of the cells; this is called content indexing and curly braces are used</a:t>
            </a:r>
          </a:p>
          <a:p>
            <a:r>
              <a:rPr lang="en-US" altLang="en-US" sz="2400" dirty="0"/>
              <a:t>For example:</a:t>
            </a:r>
          </a:p>
          <a:p>
            <a:r>
              <a:rPr lang="en-US" altLang="en-US" sz="2400" dirty="0"/>
              <a:t>&gt;&gt; ca = {2:4, 'hello'};</a:t>
            </a:r>
          </a:p>
          <a:p>
            <a:r>
              <a:rPr lang="en-US" altLang="en-US" sz="2400" dirty="0"/>
              <a:t>&gt;&gt; ca(1)</a:t>
            </a:r>
          </a:p>
          <a:p>
            <a:r>
              <a:rPr lang="en-US" altLang="en-US" sz="2400" dirty="0" err="1"/>
              <a:t>ans</a:t>
            </a:r>
            <a:r>
              <a:rPr lang="en-US" altLang="en-US" sz="2400" dirty="0"/>
              <a:t> = </a:t>
            </a:r>
          </a:p>
          <a:p>
            <a:r>
              <a:rPr lang="en-US" altLang="en-US" sz="2400" dirty="0"/>
              <a:t>    [1x3 double]</a:t>
            </a:r>
          </a:p>
          <a:p>
            <a:r>
              <a:rPr lang="en-US" altLang="en-US" sz="2400" dirty="0"/>
              <a:t>&gt;&gt; ca{1}</a:t>
            </a:r>
          </a:p>
          <a:p>
            <a:r>
              <a:rPr lang="en-US" altLang="en-US" sz="2400" dirty="0" err="1"/>
              <a:t>ans</a:t>
            </a:r>
            <a:r>
              <a:rPr lang="en-US" altLang="en-US" sz="2400" dirty="0"/>
              <a:t> =</a:t>
            </a:r>
          </a:p>
          <a:p>
            <a:r>
              <a:rPr lang="en-US" altLang="en-US" sz="2400" dirty="0"/>
              <a:t>     2     3     4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389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Two Methods to Refer the Cell Array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981776"/>
            <a:ext cx="9037454" cy="57062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539" y="2598672"/>
            <a:ext cx="5371685" cy="318617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3271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Uwaterloo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ineering_16x9" id="{13A97B2F-F17F-6849-9F82-B721B10E3869}" vid="{A4E74281-1FF5-2047-BC63-3BF2D22759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4833</TotalTime>
  <Words>567</Words>
  <Application>Microsoft Office PowerPoint</Application>
  <PresentationFormat>Widescreen</PresentationFormat>
  <Paragraphs>62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Georgia</vt:lpstr>
      <vt:lpstr>Impact</vt:lpstr>
      <vt:lpstr>Wingdings</vt:lpstr>
      <vt:lpstr>Wingdings 2</vt:lpstr>
      <vt:lpstr>Uwaterloo_Theme</vt:lpstr>
      <vt:lpstr>Uwaterloo</vt:lpstr>
      <vt:lpstr>Data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139</cp:revision>
  <dcterms:created xsi:type="dcterms:W3CDTF">2018-10-10T19:11:49Z</dcterms:created>
  <dcterms:modified xsi:type="dcterms:W3CDTF">2019-06-25T18:19:31Z</dcterms:modified>
</cp:coreProperties>
</file>