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6"/>
  </p:notesMasterIdLst>
  <p:sldIdLst>
    <p:sldId id="256" r:id="rId3"/>
    <p:sldId id="295" r:id="rId4"/>
    <p:sldId id="355" r:id="rId5"/>
    <p:sldId id="338" r:id="rId6"/>
    <p:sldId id="318" r:id="rId7"/>
    <p:sldId id="356" r:id="rId8"/>
    <p:sldId id="357" r:id="rId9"/>
    <p:sldId id="358" r:id="rId10"/>
    <p:sldId id="360" r:id="rId11"/>
    <p:sldId id="359" r:id="rId12"/>
    <p:sldId id="364" r:id="rId13"/>
    <p:sldId id="365" r:id="rId14"/>
    <p:sldId id="366" r:id="rId15"/>
    <p:sldId id="367" r:id="rId16"/>
    <p:sldId id="368" r:id="rId17"/>
    <p:sldId id="341" r:id="rId18"/>
    <p:sldId id="352" r:id="rId19"/>
    <p:sldId id="337" r:id="rId20"/>
    <p:sldId id="369" r:id="rId21"/>
    <p:sldId id="340" r:id="rId22"/>
    <p:sldId id="343" r:id="rId23"/>
    <p:sldId id="344" r:id="rId24"/>
    <p:sldId id="347" r:id="rId25"/>
    <p:sldId id="346" r:id="rId26"/>
    <p:sldId id="350" r:id="rId27"/>
    <p:sldId id="351" r:id="rId28"/>
    <p:sldId id="300" r:id="rId29"/>
    <p:sldId id="342" r:id="rId30"/>
    <p:sldId id="321" r:id="rId31"/>
    <p:sldId id="322" r:id="rId32"/>
    <p:sldId id="348" r:id="rId33"/>
    <p:sldId id="336"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81178" autoAdjust="0"/>
  </p:normalViewPr>
  <p:slideViewPr>
    <p:cSldViewPr snapToGrid="0">
      <p:cViewPr>
        <p:scale>
          <a:sx n="125" d="100"/>
          <a:sy n="125" d="100"/>
        </p:scale>
        <p:origin x="1512" y="9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428F3-B408-4C73-B6CB-14C24F24D2AD}"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8CA3-21CE-4263-9096-DD522C338350}" type="slidenum">
              <a:rPr lang="en-US" smtClean="0"/>
              <a:t>‹#›</a:t>
            </a:fld>
            <a:endParaRPr lang="en-US"/>
          </a:p>
        </p:txBody>
      </p:sp>
    </p:spTree>
    <p:extLst>
      <p:ext uri="{BB962C8B-B14F-4D97-AF65-F5344CB8AC3E}">
        <p14:creationId xmlns:p14="http://schemas.microsoft.com/office/powerpoint/2010/main" val="3630447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a:t>
            </a:fld>
            <a:endParaRPr lang="en-US"/>
          </a:p>
        </p:txBody>
      </p:sp>
    </p:spTree>
    <p:extLst>
      <p:ext uri="{BB962C8B-B14F-4D97-AF65-F5344CB8AC3E}">
        <p14:creationId xmlns:p14="http://schemas.microsoft.com/office/powerpoint/2010/main" val="145373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5</a:t>
            </a:fld>
            <a:endParaRPr lang="en-US"/>
          </a:p>
        </p:txBody>
      </p:sp>
    </p:spTree>
    <p:extLst>
      <p:ext uri="{BB962C8B-B14F-4D97-AF65-F5344CB8AC3E}">
        <p14:creationId xmlns:p14="http://schemas.microsoft.com/office/powerpoint/2010/main" val="323728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16</a:t>
            </a:fld>
            <a:endParaRPr lang="en-US"/>
          </a:p>
        </p:txBody>
      </p:sp>
    </p:spTree>
    <p:extLst>
      <p:ext uri="{BB962C8B-B14F-4D97-AF65-F5344CB8AC3E}">
        <p14:creationId xmlns:p14="http://schemas.microsoft.com/office/powerpoint/2010/main" val="338355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23</a:t>
            </a:fld>
            <a:endParaRPr lang="en-US"/>
          </a:p>
        </p:txBody>
      </p:sp>
    </p:spTree>
    <p:extLst>
      <p:ext uri="{BB962C8B-B14F-4D97-AF65-F5344CB8AC3E}">
        <p14:creationId xmlns:p14="http://schemas.microsoft.com/office/powerpoint/2010/main" val="19777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26</a:t>
            </a:fld>
            <a:endParaRPr lang="en-US"/>
          </a:p>
        </p:txBody>
      </p:sp>
    </p:spTree>
    <p:extLst>
      <p:ext uri="{BB962C8B-B14F-4D97-AF65-F5344CB8AC3E}">
        <p14:creationId xmlns:p14="http://schemas.microsoft.com/office/powerpoint/2010/main" val="411002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27</a:t>
            </a:fld>
            <a:endParaRPr lang="en-US"/>
          </a:p>
        </p:txBody>
      </p:sp>
    </p:spTree>
    <p:extLst>
      <p:ext uri="{BB962C8B-B14F-4D97-AF65-F5344CB8AC3E}">
        <p14:creationId xmlns:p14="http://schemas.microsoft.com/office/powerpoint/2010/main" val="2221699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29</a:t>
            </a:fld>
            <a:endParaRPr lang="en-US"/>
          </a:p>
        </p:txBody>
      </p:sp>
    </p:spTree>
    <p:extLst>
      <p:ext uri="{BB962C8B-B14F-4D97-AF65-F5344CB8AC3E}">
        <p14:creationId xmlns:p14="http://schemas.microsoft.com/office/powerpoint/2010/main" val="54958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30</a:t>
            </a:fld>
            <a:endParaRPr lang="en-US"/>
          </a:p>
        </p:txBody>
      </p:sp>
    </p:spTree>
    <p:extLst>
      <p:ext uri="{BB962C8B-B14F-4D97-AF65-F5344CB8AC3E}">
        <p14:creationId xmlns:p14="http://schemas.microsoft.com/office/powerpoint/2010/main" val="118157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A68CA3-21CE-4263-9096-DD522C338350}" type="slidenum">
              <a:rPr lang="en-US" smtClean="0"/>
              <a:t>32</a:t>
            </a:fld>
            <a:endParaRPr lang="en-US"/>
          </a:p>
        </p:txBody>
      </p:sp>
    </p:spTree>
    <p:extLst>
      <p:ext uri="{BB962C8B-B14F-4D97-AF65-F5344CB8AC3E}">
        <p14:creationId xmlns:p14="http://schemas.microsoft.com/office/powerpoint/2010/main" val="223148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400" b="1">
                <a:solidFill>
                  <a:schemeClr val="bg1"/>
                </a:solidFill>
                <a:latin typeface="+mn-lt"/>
              </a:defRPr>
            </a:lvl1pPr>
          </a:lstStyle>
          <a:p>
            <a:pPr lvl="0"/>
            <a:r>
              <a:rPr lang="en-US" noProof="0" dirty="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6/17/2019</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thworks.com/help/matlab/matlab_prog/local-function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athworks.com/help/matlab/matlab_prog/base-and-function-workspac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Function</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9"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AE121</a:t>
            </a:r>
            <a:r>
              <a:rPr lang="en-US" b="1" dirty="0"/>
              <a:t>: Computational Method</a:t>
            </a:r>
            <a:endParaRPr lang="en-US" b="1" dirty="0" smtClean="0"/>
          </a:p>
        </p:txBody>
      </p:sp>
      <p:sp>
        <p:nvSpPr>
          <p:cNvPr id="10"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a:t>
            </a:r>
            <a:r>
              <a:rPr lang="en-US" b="1" dirty="0" smtClean="0"/>
              <a:t>2019-06-17</a:t>
            </a:r>
            <a:endParaRPr lang="en-US" b="1" dirty="0" smtClean="0"/>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11645900" cy="1384995"/>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b="1" dirty="0">
                <a:solidFill>
                  <a:srgbClr val="FF0000"/>
                </a:solidFill>
              </a:rPr>
              <a:t>days 21 to 50 </a:t>
            </a:r>
            <a:r>
              <a:rPr lang="en-US" sz="2100" dirty="0"/>
              <a:t>at Station </a:t>
            </a:r>
            <a:r>
              <a:rPr lang="en-US" sz="2100" b="1" dirty="0">
                <a:solidFill>
                  <a:srgbClr val="FF0000"/>
                </a:solidFill>
              </a:rPr>
              <a:t>3</a:t>
            </a:r>
            <a:r>
              <a:rPr lang="en-US" sz="2100" dirty="0"/>
              <a:t>. </a:t>
            </a: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8" name="Rectangle 7"/>
          <p:cNvSpPr/>
          <p:nvPr/>
        </p:nvSpPr>
        <p:spPr>
          <a:xfrm>
            <a:off x="241300" y="2670910"/>
            <a:ext cx="3714750" cy="2246769"/>
          </a:xfrm>
          <a:prstGeom prst="rect">
            <a:avLst/>
          </a:prstGeom>
          <a:ln>
            <a:solidFill>
              <a:schemeClr val="accent2"/>
            </a:solidFill>
          </a:ln>
        </p:spPr>
        <p:txBody>
          <a:bodyPr wrap="square">
            <a:spAutoFit/>
          </a:bodyPr>
          <a:lstStyle/>
          <a:p>
            <a:r>
              <a:rPr lang="en-US" sz="2000" b="1" dirty="0" smtClean="0"/>
              <a:t>Function </a:t>
            </a:r>
            <a:r>
              <a:rPr lang="en-US" sz="2000" b="1" dirty="0" err="1" smtClean="0"/>
              <a:t>ExtrStData</a:t>
            </a:r>
            <a:endParaRPr lang="en-US" sz="2000" b="1" dirty="0" smtClean="0"/>
          </a:p>
          <a:p>
            <a:r>
              <a:rPr lang="en-US" sz="2000" dirty="0" smtClean="0"/>
              <a:t>input: ‘data_press_2D’, ‘</a:t>
            </a:r>
            <a:r>
              <a:rPr lang="en-US" sz="2000" dirty="0" err="1" smtClean="0"/>
              <a:t>st_id</a:t>
            </a:r>
            <a:r>
              <a:rPr lang="en-US" sz="2000" dirty="0" smtClean="0"/>
              <a:t>’</a:t>
            </a:r>
          </a:p>
          <a:p>
            <a:r>
              <a:rPr lang="en-US" sz="2000" dirty="0" smtClean="0"/>
              <a:t>output: </a:t>
            </a:r>
            <a:r>
              <a:rPr lang="en-US" sz="2000" dirty="0"/>
              <a:t>‘</a:t>
            </a:r>
            <a:r>
              <a:rPr lang="en-US" sz="2000" dirty="0" err="1" smtClean="0"/>
              <a:t>st_data</a:t>
            </a:r>
            <a:r>
              <a:rPr lang="en-US" sz="2000" dirty="0" smtClean="0"/>
              <a:t>’</a:t>
            </a:r>
          </a:p>
          <a:p>
            <a:endParaRPr lang="en-US" sz="2000" dirty="0" smtClean="0"/>
          </a:p>
          <a:p>
            <a:pPr marL="457200" indent="-457200">
              <a:buFont typeface="+mj-lt"/>
              <a:buAutoNum type="arabicPeriod"/>
            </a:pPr>
            <a:r>
              <a:rPr lang="en-US" sz="2000" dirty="0" smtClean="0"/>
              <a:t>Read ‘data_press_2D’</a:t>
            </a:r>
          </a:p>
          <a:p>
            <a:pPr marL="457200" indent="-457200">
              <a:buFont typeface="+mj-lt"/>
              <a:buAutoNum type="arabicPeriod"/>
            </a:pPr>
            <a:r>
              <a:rPr lang="en-US" sz="2000" dirty="0" smtClean="0"/>
              <a:t>Extract data for station </a:t>
            </a:r>
            <a:r>
              <a:rPr lang="en-US" sz="2000" dirty="0"/>
              <a:t>‘</a:t>
            </a:r>
            <a:r>
              <a:rPr lang="en-US" sz="2000" dirty="0" err="1"/>
              <a:t>st_id</a:t>
            </a:r>
            <a:r>
              <a:rPr lang="en-US" sz="2000" dirty="0"/>
              <a:t>’</a:t>
            </a:r>
          </a:p>
          <a:p>
            <a:pPr marL="457200" indent="-457200">
              <a:buFont typeface="+mj-lt"/>
              <a:buAutoNum type="arabicPeriod"/>
            </a:pPr>
            <a:r>
              <a:rPr lang="en-US" sz="2000" dirty="0" smtClean="0"/>
              <a:t>Assign the data to ‘</a:t>
            </a:r>
            <a:r>
              <a:rPr lang="en-US" sz="2000" dirty="0" err="1" smtClean="0"/>
              <a:t>st_data</a:t>
            </a:r>
            <a:r>
              <a:rPr lang="en-US" sz="2000" dirty="0" smtClean="0"/>
              <a:t>’</a:t>
            </a:r>
          </a:p>
        </p:txBody>
      </p:sp>
      <p:pic>
        <p:nvPicPr>
          <p:cNvPr id="12" name="Picture 11"/>
          <p:cNvPicPr>
            <a:picLocks noChangeAspect="1"/>
          </p:cNvPicPr>
          <p:nvPr/>
        </p:nvPicPr>
        <p:blipFill>
          <a:blip r:embed="rId2"/>
          <a:stretch>
            <a:fillRect/>
          </a:stretch>
        </p:blipFill>
        <p:spPr>
          <a:xfrm>
            <a:off x="4278313" y="2670910"/>
            <a:ext cx="7456488" cy="2760098"/>
          </a:xfrm>
          <a:prstGeom prst="rect">
            <a:avLst/>
          </a:prstGeom>
        </p:spPr>
      </p:pic>
      <p:sp>
        <p:nvSpPr>
          <p:cNvPr id="13" name="Rounded Rectangle 12"/>
          <p:cNvSpPr/>
          <p:nvPr/>
        </p:nvSpPr>
        <p:spPr>
          <a:xfrm>
            <a:off x="241300" y="1035735"/>
            <a:ext cx="8267700" cy="40359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771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11645900" cy="1384995"/>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b="1" dirty="0">
                <a:solidFill>
                  <a:srgbClr val="FF0000"/>
                </a:solidFill>
              </a:rPr>
              <a:t>days 21 to 50 </a:t>
            </a:r>
            <a:r>
              <a:rPr lang="en-US" sz="2100" dirty="0"/>
              <a:t>at Station </a:t>
            </a:r>
            <a:r>
              <a:rPr lang="en-US" sz="2100" b="1" dirty="0">
                <a:solidFill>
                  <a:srgbClr val="FF0000"/>
                </a:solidFill>
              </a:rPr>
              <a:t>3</a:t>
            </a:r>
            <a:r>
              <a:rPr lang="en-US" sz="2100" dirty="0"/>
              <a:t>. </a:t>
            </a: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13" name="Rounded Rectangle 12"/>
          <p:cNvSpPr/>
          <p:nvPr/>
        </p:nvSpPr>
        <p:spPr>
          <a:xfrm>
            <a:off x="241299" y="1324634"/>
            <a:ext cx="9952567" cy="40359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0199" y="2605530"/>
            <a:ext cx="3251201" cy="4093428"/>
          </a:xfrm>
          <a:prstGeom prst="rect">
            <a:avLst/>
          </a:prstGeom>
          <a:ln>
            <a:solidFill>
              <a:schemeClr val="accent2"/>
            </a:solidFill>
          </a:ln>
        </p:spPr>
        <p:txBody>
          <a:bodyPr wrap="square">
            <a:spAutoFit/>
          </a:bodyPr>
          <a:lstStyle/>
          <a:p>
            <a:r>
              <a:rPr lang="en-US" sz="2000" b="1" dirty="0" smtClean="0"/>
              <a:t>Function </a:t>
            </a:r>
            <a:r>
              <a:rPr lang="en-US" sz="2000" b="1" dirty="0" err="1" smtClean="0"/>
              <a:t>ExtrDayData</a:t>
            </a:r>
            <a:endParaRPr lang="en-US" sz="2000" b="1" dirty="0" smtClean="0"/>
          </a:p>
          <a:p>
            <a:r>
              <a:rPr lang="en-US" sz="2000" dirty="0" smtClean="0"/>
              <a:t>input: </a:t>
            </a:r>
            <a:r>
              <a:rPr lang="en-US" sz="2000" dirty="0"/>
              <a:t>: ‘data_press_2D’, ‘</a:t>
            </a:r>
            <a:r>
              <a:rPr lang="en-US" sz="2000" dirty="0" err="1"/>
              <a:t>st_id</a:t>
            </a:r>
            <a:r>
              <a:rPr lang="en-US" sz="2000" dirty="0" smtClean="0"/>
              <a:t>’, ‘</a:t>
            </a:r>
            <a:r>
              <a:rPr lang="en-US" sz="2000" dirty="0" err="1" smtClean="0"/>
              <a:t>str_day</a:t>
            </a:r>
            <a:r>
              <a:rPr lang="en-US" sz="2000" dirty="0" smtClean="0"/>
              <a:t>’, ‘</a:t>
            </a:r>
            <a:r>
              <a:rPr lang="en-US" sz="2000" dirty="0" err="1" smtClean="0"/>
              <a:t>end_day</a:t>
            </a:r>
            <a:r>
              <a:rPr lang="en-US" sz="2000" dirty="0" smtClean="0"/>
              <a:t>’</a:t>
            </a:r>
          </a:p>
          <a:p>
            <a:r>
              <a:rPr lang="en-US" sz="2000" dirty="0" smtClean="0"/>
              <a:t>output: ‘</a:t>
            </a:r>
            <a:r>
              <a:rPr lang="en-US" sz="2000" dirty="0" err="1" smtClean="0"/>
              <a:t>partial_st_data</a:t>
            </a:r>
            <a:r>
              <a:rPr lang="en-US" sz="2000" dirty="0" smtClean="0"/>
              <a:t>’</a:t>
            </a:r>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a:t>
            </a:r>
            <a:r>
              <a:rPr lang="en-US" sz="2000" dirty="0" err="1" smtClean="0"/>
              <a:t>st_id</a:t>
            </a:r>
            <a:r>
              <a:rPr lang="en-US" sz="2000" dirty="0" smtClean="0"/>
              <a:t>’</a:t>
            </a:r>
          </a:p>
          <a:p>
            <a:pPr marL="457200" indent="-457200">
              <a:buFont typeface="+mj-lt"/>
              <a:buAutoNum type="arabicPeriod"/>
            </a:pPr>
            <a:r>
              <a:rPr lang="en-US" sz="2000" dirty="0" smtClean="0"/>
              <a:t>Extract </a:t>
            </a:r>
            <a:r>
              <a:rPr lang="en-US" sz="2000" dirty="0"/>
              <a:t>data collected from </a:t>
            </a:r>
            <a:r>
              <a:rPr lang="en-US" sz="2000" dirty="0" smtClean="0"/>
              <a:t>‘</a:t>
            </a:r>
            <a:r>
              <a:rPr lang="en-US" sz="2000" dirty="0" err="1" smtClean="0"/>
              <a:t>str_day</a:t>
            </a:r>
            <a:r>
              <a:rPr lang="en-US" sz="2000" dirty="0" smtClean="0"/>
              <a:t>’ to ‘</a:t>
            </a:r>
            <a:r>
              <a:rPr lang="en-US" sz="2000" dirty="0" err="1" smtClean="0"/>
              <a:t>end_day</a:t>
            </a:r>
            <a:r>
              <a:rPr lang="en-US" sz="2000" dirty="0" smtClean="0"/>
              <a:t>’</a:t>
            </a:r>
          </a:p>
          <a:p>
            <a:pPr marL="457200" indent="-457200">
              <a:buFont typeface="+mj-lt"/>
              <a:buAutoNum type="arabicPeriod"/>
            </a:pPr>
            <a:r>
              <a:rPr lang="en-US" sz="2000" dirty="0" smtClean="0"/>
              <a:t>Assign the data to ‘</a:t>
            </a:r>
            <a:r>
              <a:rPr lang="en-US" sz="2000" dirty="0" err="1" smtClean="0"/>
              <a:t>partial_st_data</a:t>
            </a:r>
            <a:r>
              <a:rPr lang="en-US" sz="2000" dirty="0" smtClean="0"/>
              <a:t>’</a:t>
            </a:r>
            <a:endParaRPr lang="en-US" sz="2000" dirty="0"/>
          </a:p>
        </p:txBody>
      </p:sp>
      <p:pic>
        <p:nvPicPr>
          <p:cNvPr id="6" name="Picture 5"/>
          <p:cNvPicPr>
            <a:picLocks noChangeAspect="1"/>
          </p:cNvPicPr>
          <p:nvPr/>
        </p:nvPicPr>
        <p:blipFill>
          <a:blip r:embed="rId2"/>
          <a:stretch>
            <a:fillRect/>
          </a:stretch>
        </p:blipFill>
        <p:spPr>
          <a:xfrm>
            <a:off x="3683000" y="2605530"/>
            <a:ext cx="7940040" cy="3742149"/>
          </a:xfrm>
          <a:prstGeom prst="rect">
            <a:avLst/>
          </a:prstGeom>
        </p:spPr>
      </p:pic>
    </p:spTree>
    <p:extLst>
      <p:ext uri="{BB962C8B-B14F-4D97-AF65-F5344CB8AC3E}">
        <p14:creationId xmlns:p14="http://schemas.microsoft.com/office/powerpoint/2010/main" val="4047071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11645900" cy="1384995"/>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b="1" dirty="0">
                <a:solidFill>
                  <a:srgbClr val="FF0000"/>
                </a:solidFill>
              </a:rPr>
              <a:t>days 21 to 50 </a:t>
            </a:r>
            <a:r>
              <a:rPr lang="en-US" sz="2100" dirty="0"/>
              <a:t>at Station </a:t>
            </a:r>
            <a:r>
              <a:rPr lang="en-US" sz="2100" b="1" dirty="0">
                <a:solidFill>
                  <a:srgbClr val="FF0000"/>
                </a:solidFill>
              </a:rPr>
              <a:t>3</a:t>
            </a:r>
            <a:r>
              <a:rPr lang="en-US" sz="2100" dirty="0"/>
              <a:t>. </a:t>
            </a: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13" name="Rounded Rectangle 12"/>
          <p:cNvSpPr/>
          <p:nvPr/>
        </p:nvSpPr>
        <p:spPr>
          <a:xfrm>
            <a:off x="241299" y="1324634"/>
            <a:ext cx="9952567" cy="403598"/>
          </a:xfrm>
          <a:prstGeom prst="roundRect">
            <a:avLst/>
          </a:prstGeom>
          <a:solidFill>
            <a:srgbClr val="FFFF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0199" y="2605530"/>
            <a:ext cx="3251201" cy="4093428"/>
          </a:xfrm>
          <a:prstGeom prst="rect">
            <a:avLst/>
          </a:prstGeom>
          <a:ln>
            <a:solidFill>
              <a:schemeClr val="accent2"/>
            </a:solidFill>
          </a:ln>
        </p:spPr>
        <p:txBody>
          <a:bodyPr wrap="square">
            <a:spAutoFit/>
          </a:bodyPr>
          <a:lstStyle/>
          <a:p>
            <a:r>
              <a:rPr lang="en-US" sz="2000" b="1" dirty="0" smtClean="0"/>
              <a:t>Function </a:t>
            </a:r>
            <a:r>
              <a:rPr lang="en-US" sz="2000" b="1" dirty="0" err="1" smtClean="0"/>
              <a:t>ExtrDayData</a:t>
            </a:r>
            <a:endParaRPr lang="en-US" sz="2000" b="1" dirty="0" smtClean="0"/>
          </a:p>
          <a:p>
            <a:r>
              <a:rPr lang="en-US" sz="2000" dirty="0" smtClean="0"/>
              <a:t>input: </a:t>
            </a:r>
            <a:r>
              <a:rPr lang="en-US" sz="2000" dirty="0"/>
              <a:t>: ‘data_press_2D’, ‘</a:t>
            </a:r>
            <a:r>
              <a:rPr lang="en-US" sz="2000" dirty="0" err="1"/>
              <a:t>st_id</a:t>
            </a:r>
            <a:r>
              <a:rPr lang="en-US" sz="2000" dirty="0" smtClean="0"/>
              <a:t>’, ‘</a:t>
            </a:r>
            <a:r>
              <a:rPr lang="en-US" sz="2000" dirty="0" err="1" smtClean="0"/>
              <a:t>str_day</a:t>
            </a:r>
            <a:r>
              <a:rPr lang="en-US" sz="2000" dirty="0" smtClean="0"/>
              <a:t>’, ‘</a:t>
            </a:r>
            <a:r>
              <a:rPr lang="en-US" sz="2000" dirty="0" err="1" smtClean="0"/>
              <a:t>end_day</a:t>
            </a:r>
            <a:r>
              <a:rPr lang="en-US" sz="2000" dirty="0" smtClean="0"/>
              <a:t>’</a:t>
            </a:r>
          </a:p>
          <a:p>
            <a:r>
              <a:rPr lang="en-US" sz="2000" dirty="0" smtClean="0"/>
              <a:t>output: ‘</a:t>
            </a:r>
            <a:r>
              <a:rPr lang="en-US" sz="2000" dirty="0" err="1" smtClean="0"/>
              <a:t>partial_st_data</a:t>
            </a:r>
            <a:r>
              <a:rPr lang="en-US" sz="2000" dirty="0" smtClean="0"/>
              <a:t>’</a:t>
            </a:r>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a:t>
            </a:r>
            <a:r>
              <a:rPr lang="en-US" sz="2000" dirty="0" err="1" smtClean="0"/>
              <a:t>st_id</a:t>
            </a:r>
            <a:r>
              <a:rPr lang="en-US" sz="2000" dirty="0" smtClean="0"/>
              <a:t>’</a:t>
            </a:r>
          </a:p>
          <a:p>
            <a:pPr marL="457200" indent="-457200">
              <a:buFont typeface="+mj-lt"/>
              <a:buAutoNum type="arabicPeriod"/>
            </a:pPr>
            <a:r>
              <a:rPr lang="en-US" sz="2000" dirty="0" smtClean="0"/>
              <a:t>Extract </a:t>
            </a:r>
            <a:r>
              <a:rPr lang="en-US" sz="2000" dirty="0"/>
              <a:t>data collected from </a:t>
            </a:r>
            <a:r>
              <a:rPr lang="en-US" sz="2000" dirty="0" smtClean="0"/>
              <a:t>‘</a:t>
            </a:r>
            <a:r>
              <a:rPr lang="en-US" sz="2000" dirty="0" err="1" smtClean="0"/>
              <a:t>str_day</a:t>
            </a:r>
            <a:r>
              <a:rPr lang="en-US" sz="2000" dirty="0" smtClean="0"/>
              <a:t>’ to ‘</a:t>
            </a:r>
            <a:r>
              <a:rPr lang="en-US" sz="2000" dirty="0" err="1" smtClean="0"/>
              <a:t>end_day</a:t>
            </a:r>
            <a:r>
              <a:rPr lang="en-US" sz="2000" dirty="0" smtClean="0"/>
              <a:t>’</a:t>
            </a:r>
          </a:p>
          <a:p>
            <a:pPr marL="457200" indent="-457200">
              <a:buFont typeface="+mj-lt"/>
              <a:buAutoNum type="arabicPeriod"/>
            </a:pPr>
            <a:r>
              <a:rPr lang="en-US" sz="2000" dirty="0" smtClean="0"/>
              <a:t>Assign the data to ‘</a:t>
            </a:r>
            <a:r>
              <a:rPr lang="en-US" sz="2000" dirty="0" err="1" smtClean="0"/>
              <a:t>partial_st_data</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3420533" y="2921295"/>
            <a:ext cx="8636001" cy="1473068"/>
          </a:xfrm>
          <a:prstGeom prst="rect">
            <a:avLst/>
          </a:prstGeom>
        </p:spPr>
      </p:pic>
    </p:spTree>
    <p:extLst>
      <p:ext uri="{BB962C8B-B14F-4D97-AF65-F5344CB8AC3E}">
        <p14:creationId xmlns:p14="http://schemas.microsoft.com/office/powerpoint/2010/main" val="2548086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4745567" cy="1384995"/>
          </a:xfrm>
          <a:prstGeom prst="rect">
            <a:avLst/>
          </a:prstGeom>
        </p:spPr>
        <p:txBody>
          <a:bodyPr wrap="square">
            <a:spAutoFit/>
          </a:bodyPr>
          <a:lstStyle/>
          <a:p>
            <a:r>
              <a:rPr lang="en-US" sz="2100" dirty="0" smtClean="0"/>
              <a:t>'values_greater_25_2D</a:t>
            </a:r>
            <a:r>
              <a:rPr lang="en-US" sz="2100" dirty="0"/>
              <a:t>'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7" name="Rectangle 6"/>
          <p:cNvSpPr/>
          <p:nvPr/>
        </p:nvSpPr>
        <p:spPr>
          <a:xfrm>
            <a:off x="330199" y="2690196"/>
            <a:ext cx="3623734" cy="3477875"/>
          </a:xfrm>
          <a:prstGeom prst="rect">
            <a:avLst/>
          </a:prstGeom>
          <a:ln>
            <a:solidFill>
              <a:schemeClr val="accent2"/>
            </a:solidFill>
          </a:ln>
        </p:spPr>
        <p:txBody>
          <a:bodyPr wrap="square">
            <a:spAutoFit/>
          </a:bodyPr>
          <a:lstStyle/>
          <a:p>
            <a:r>
              <a:rPr lang="en-US" sz="2000" b="1" dirty="0" smtClean="0"/>
              <a:t>Function </a:t>
            </a:r>
            <a:r>
              <a:rPr lang="en-US" sz="2000" b="1" dirty="0" err="1"/>
              <a:t>CountGrStData</a:t>
            </a:r>
            <a:endParaRPr lang="en-US" sz="2000" b="1" dirty="0" smtClean="0"/>
          </a:p>
          <a:p>
            <a:r>
              <a:rPr lang="en-US" sz="2000" dirty="0" smtClean="0"/>
              <a:t>input: </a:t>
            </a:r>
            <a:r>
              <a:rPr lang="en-US" sz="2000" dirty="0"/>
              <a:t>: ‘data_press_2D’, </a:t>
            </a:r>
            <a:r>
              <a:rPr lang="en-US" sz="2000" dirty="0" smtClean="0"/>
              <a:t>‘</a:t>
            </a:r>
            <a:r>
              <a:rPr lang="en-US" sz="2000" dirty="0" err="1" smtClean="0"/>
              <a:t>thrs</a:t>
            </a:r>
            <a:r>
              <a:rPr lang="en-US" sz="2000" dirty="0" smtClean="0"/>
              <a:t>’</a:t>
            </a:r>
          </a:p>
          <a:p>
            <a:r>
              <a:rPr lang="en-US" sz="2000" dirty="0" smtClean="0"/>
              <a:t>output: ‘</a:t>
            </a:r>
            <a:r>
              <a:rPr lang="en-US" sz="2000" dirty="0" err="1" smtClean="0"/>
              <a:t>num_thrs_data</a:t>
            </a:r>
            <a:endParaRPr lang="en-US" sz="2000" dirty="0" smtClean="0"/>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station ii </a:t>
            </a:r>
          </a:p>
          <a:p>
            <a:pPr marL="457200" indent="-457200">
              <a:buFont typeface="+mj-lt"/>
              <a:buAutoNum type="arabicPeriod"/>
            </a:pPr>
            <a:r>
              <a:rPr lang="en-US" sz="2000" dirty="0" smtClean="0"/>
              <a:t>Count # of values that are more than 25</a:t>
            </a:r>
          </a:p>
          <a:p>
            <a:pPr marL="457200" indent="-457200">
              <a:buFont typeface="+mj-lt"/>
              <a:buAutoNum type="arabicPeriod"/>
            </a:pPr>
            <a:r>
              <a:rPr lang="en-US" sz="2000" dirty="0" smtClean="0"/>
              <a:t>Assign the value to </a:t>
            </a:r>
            <a:r>
              <a:rPr lang="en-US" sz="2000" dirty="0" err="1" smtClean="0"/>
              <a:t>num_thres_data</a:t>
            </a:r>
            <a:r>
              <a:rPr lang="en-US" sz="2000" dirty="0" smtClean="0"/>
              <a:t>(ii)</a:t>
            </a:r>
          </a:p>
        </p:txBody>
      </p:sp>
      <p:pic>
        <p:nvPicPr>
          <p:cNvPr id="6" name="Picture 5"/>
          <p:cNvPicPr>
            <a:picLocks noChangeAspect="1"/>
          </p:cNvPicPr>
          <p:nvPr/>
        </p:nvPicPr>
        <p:blipFill>
          <a:blip r:embed="rId2"/>
          <a:stretch>
            <a:fillRect/>
          </a:stretch>
        </p:blipFill>
        <p:spPr>
          <a:xfrm>
            <a:off x="5048250" y="1"/>
            <a:ext cx="7143750" cy="6858000"/>
          </a:xfrm>
          <a:prstGeom prst="rect">
            <a:avLst/>
          </a:prstGeom>
        </p:spPr>
      </p:pic>
    </p:spTree>
    <p:extLst>
      <p:ext uri="{BB962C8B-B14F-4D97-AF65-F5344CB8AC3E}">
        <p14:creationId xmlns:p14="http://schemas.microsoft.com/office/powerpoint/2010/main" val="34518641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0"/>
            <a:ext cx="11727180" cy="684233"/>
          </a:xfrm>
        </p:spPr>
        <p:txBody>
          <a:bodyPr/>
          <a:lstStyle/>
          <a:p>
            <a:r>
              <a:rPr lang="en-US" dirty="0">
                <a:solidFill>
                  <a:srgbClr val="FFFF00"/>
                </a:solidFill>
              </a:rPr>
              <a:t>Example</a:t>
            </a:r>
            <a:r>
              <a:rPr lang="en-US" dirty="0"/>
              <a:t>: </a:t>
            </a:r>
            <a:r>
              <a:rPr lang="en-US" dirty="0" smtClean="0"/>
              <a:t>Pressure Calculation (</a:t>
            </a:r>
            <a:r>
              <a:rPr lang="en-US" dirty="0"/>
              <a:t>Continue)</a:t>
            </a:r>
          </a:p>
        </p:txBody>
      </p:sp>
      <p:sp>
        <p:nvSpPr>
          <p:cNvPr id="4" name="Rectangle 3"/>
          <p:cNvSpPr/>
          <p:nvPr/>
        </p:nvSpPr>
        <p:spPr>
          <a:xfrm>
            <a:off x="241300" y="1035735"/>
            <a:ext cx="4745567" cy="1384995"/>
          </a:xfrm>
          <a:prstGeom prst="rect">
            <a:avLst/>
          </a:prstGeom>
        </p:spPr>
        <p:txBody>
          <a:bodyPr wrap="square">
            <a:spAutoFit/>
          </a:bodyPr>
          <a:lstStyle/>
          <a:p>
            <a:r>
              <a:rPr lang="en-US" sz="2100" dirty="0" smtClean="0"/>
              <a:t>'values_greater_25_2D</a:t>
            </a:r>
            <a:r>
              <a:rPr lang="en-US" sz="2100" dirty="0"/>
              <a:t>'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sp>
        <p:nvSpPr>
          <p:cNvPr id="7" name="Rectangle 6"/>
          <p:cNvSpPr/>
          <p:nvPr/>
        </p:nvSpPr>
        <p:spPr>
          <a:xfrm>
            <a:off x="330199" y="2690196"/>
            <a:ext cx="3623734" cy="3477875"/>
          </a:xfrm>
          <a:prstGeom prst="rect">
            <a:avLst/>
          </a:prstGeom>
          <a:ln>
            <a:solidFill>
              <a:schemeClr val="accent2"/>
            </a:solidFill>
          </a:ln>
        </p:spPr>
        <p:txBody>
          <a:bodyPr wrap="square">
            <a:spAutoFit/>
          </a:bodyPr>
          <a:lstStyle/>
          <a:p>
            <a:r>
              <a:rPr lang="en-US" sz="2000" b="1" dirty="0" smtClean="0"/>
              <a:t>Function </a:t>
            </a:r>
            <a:r>
              <a:rPr lang="en-US" sz="2000" b="1" dirty="0" err="1"/>
              <a:t>CountGrStData</a:t>
            </a:r>
            <a:endParaRPr lang="en-US" sz="2000" b="1" dirty="0" smtClean="0"/>
          </a:p>
          <a:p>
            <a:r>
              <a:rPr lang="en-US" sz="2000" dirty="0" smtClean="0"/>
              <a:t>input: </a:t>
            </a:r>
            <a:r>
              <a:rPr lang="en-US" sz="2000" dirty="0"/>
              <a:t>: ‘data_press_2D’, </a:t>
            </a:r>
            <a:r>
              <a:rPr lang="en-US" sz="2000" dirty="0" smtClean="0"/>
              <a:t>‘</a:t>
            </a:r>
            <a:r>
              <a:rPr lang="en-US" sz="2000" dirty="0" err="1" smtClean="0"/>
              <a:t>thrs</a:t>
            </a:r>
            <a:r>
              <a:rPr lang="en-US" sz="2000" dirty="0" smtClean="0"/>
              <a:t>’</a:t>
            </a:r>
          </a:p>
          <a:p>
            <a:r>
              <a:rPr lang="en-US" sz="2000" dirty="0" smtClean="0"/>
              <a:t>output: ‘</a:t>
            </a:r>
            <a:r>
              <a:rPr lang="en-US" sz="2000" dirty="0" err="1" smtClean="0"/>
              <a:t>num_thrs_data</a:t>
            </a:r>
            <a:endParaRPr lang="en-US" sz="2000" dirty="0" smtClean="0"/>
          </a:p>
          <a:p>
            <a:endParaRPr lang="en-US" sz="2000" dirty="0" smtClean="0"/>
          </a:p>
          <a:p>
            <a:pPr marL="457200" indent="-457200">
              <a:buFont typeface="+mj-lt"/>
              <a:buAutoNum type="arabicPeriod"/>
            </a:pPr>
            <a:r>
              <a:rPr lang="en-US" sz="2000" dirty="0"/>
              <a:t>Read </a:t>
            </a:r>
            <a:r>
              <a:rPr lang="en-US" sz="2000" dirty="0" smtClean="0"/>
              <a:t>‘data_press_2D’</a:t>
            </a:r>
            <a:endParaRPr lang="en-US" sz="2000" dirty="0"/>
          </a:p>
          <a:p>
            <a:pPr marL="457200" indent="-457200">
              <a:buFont typeface="+mj-lt"/>
              <a:buAutoNum type="arabicPeriod"/>
            </a:pPr>
            <a:r>
              <a:rPr lang="en-US" sz="2000" dirty="0" smtClean="0"/>
              <a:t>Extract station data for station ii </a:t>
            </a:r>
          </a:p>
          <a:p>
            <a:pPr marL="457200" indent="-457200">
              <a:buFont typeface="+mj-lt"/>
              <a:buAutoNum type="arabicPeriod"/>
            </a:pPr>
            <a:r>
              <a:rPr lang="en-US" sz="2000" dirty="0" smtClean="0"/>
              <a:t>Count # of values that are more than 25</a:t>
            </a:r>
          </a:p>
          <a:p>
            <a:pPr marL="457200" indent="-457200">
              <a:buFont typeface="+mj-lt"/>
              <a:buAutoNum type="arabicPeriod"/>
            </a:pPr>
            <a:r>
              <a:rPr lang="en-US" sz="2000" dirty="0" smtClean="0"/>
              <a:t>Assign the value to </a:t>
            </a:r>
            <a:r>
              <a:rPr lang="en-US" sz="2000" dirty="0" err="1" smtClean="0"/>
              <a:t>num_thres_data</a:t>
            </a:r>
            <a:r>
              <a:rPr lang="en-US" sz="2000" dirty="0" smtClean="0"/>
              <a:t>(ii)</a:t>
            </a:r>
          </a:p>
        </p:txBody>
      </p:sp>
      <p:pic>
        <p:nvPicPr>
          <p:cNvPr id="3" name="Picture 2"/>
          <p:cNvPicPr>
            <a:picLocks noChangeAspect="1"/>
          </p:cNvPicPr>
          <p:nvPr/>
        </p:nvPicPr>
        <p:blipFill>
          <a:blip r:embed="rId2"/>
          <a:stretch>
            <a:fillRect/>
          </a:stretch>
        </p:blipFill>
        <p:spPr>
          <a:xfrm>
            <a:off x="3953933" y="2690196"/>
            <a:ext cx="8175096" cy="2624671"/>
          </a:xfrm>
          <a:prstGeom prst="rect">
            <a:avLst/>
          </a:prstGeom>
        </p:spPr>
      </p:pic>
    </p:spTree>
    <p:extLst>
      <p:ext uri="{BB962C8B-B14F-4D97-AF65-F5344CB8AC3E}">
        <p14:creationId xmlns:p14="http://schemas.microsoft.com/office/powerpoint/2010/main" val="4238803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Pressure Calculation (</a:t>
            </a:r>
            <a:r>
              <a:rPr lang="en-US" dirty="0" smtClean="0"/>
              <a:t>Comparisons)</a:t>
            </a:r>
            <a:endParaRPr lang="en-US" dirty="0"/>
          </a:p>
        </p:txBody>
      </p:sp>
      <p:pic>
        <p:nvPicPr>
          <p:cNvPr id="3" name="Picture 2"/>
          <p:cNvPicPr>
            <a:picLocks noChangeAspect="1"/>
          </p:cNvPicPr>
          <p:nvPr/>
        </p:nvPicPr>
        <p:blipFill>
          <a:blip r:embed="rId2"/>
          <a:stretch>
            <a:fillRect/>
          </a:stretch>
        </p:blipFill>
        <p:spPr>
          <a:xfrm>
            <a:off x="1" y="1063414"/>
            <a:ext cx="5564696" cy="4964853"/>
          </a:xfrm>
          <a:prstGeom prst="rect">
            <a:avLst/>
          </a:prstGeom>
        </p:spPr>
      </p:pic>
      <p:pic>
        <p:nvPicPr>
          <p:cNvPr id="4" name="Picture 3"/>
          <p:cNvPicPr>
            <a:picLocks noChangeAspect="1"/>
          </p:cNvPicPr>
          <p:nvPr/>
        </p:nvPicPr>
        <p:blipFill>
          <a:blip r:embed="rId3"/>
          <a:stretch>
            <a:fillRect/>
          </a:stretch>
        </p:blipFill>
        <p:spPr>
          <a:xfrm>
            <a:off x="5807930" y="1063414"/>
            <a:ext cx="6160550" cy="3965786"/>
          </a:xfrm>
          <a:prstGeom prst="rect">
            <a:avLst/>
          </a:prstGeom>
        </p:spPr>
      </p:pic>
    </p:spTree>
    <p:extLst>
      <p:ext uri="{BB962C8B-B14F-4D97-AF65-F5344CB8AC3E}">
        <p14:creationId xmlns:p14="http://schemas.microsoft.com/office/powerpoint/2010/main" val="2867378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Local Functions</a:t>
            </a:r>
            <a:endParaRPr lang="en-US" dirty="0"/>
          </a:p>
        </p:txBody>
      </p:sp>
      <p:sp>
        <p:nvSpPr>
          <p:cNvPr id="3" name="Rectangle 3"/>
          <p:cNvSpPr txBox="1">
            <a:spLocks/>
          </p:cNvSpPr>
          <p:nvPr/>
        </p:nvSpPr>
        <p:spPr>
          <a:xfrm>
            <a:off x="390525" y="1211263"/>
            <a:ext cx="1139190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00" dirty="0"/>
              <a:t>This topic explains the term </a:t>
            </a:r>
            <a:r>
              <a:rPr lang="en-US" sz="2500" i="1" u="sng" dirty="0">
                <a:solidFill>
                  <a:srgbClr val="FF0000"/>
                </a:solidFill>
              </a:rPr>
              <a:t>local function</a:t>
            </a:r>
            <a:r>
              <a:rPr lang="en-US" sz="2500" dirty="0"/>
              <a:t>, and shows how to create and use local functions</a:t>
            </a:r>
            <a:r>
              <a:rPr lang="en-US" sz="2500" dirty="0" smtClean="0"/>
              <a:t>.</a:t>
            </a:r>
          </a:p>
          <a:p>
            <a:endParaRPr lang="en-US" sz="2500" dirty="0"/>
          </a:p>
          <a:p>
            <a:r>
              <a:rPr lang="en-US" sz="2500" dirty="0"/>
              <a:t>MATLAB</a:t>
            </a:r>
            <a:r>
              <a:rPr lang="en-US" sz="2500" baseline="30000" dirty="0"/>
              <a:t>®</a:t>
            </a:r>
            <a:r>
              <a:rPr lang="en-US" sz="2500" dirty="0"/>
              <a:t> program files can contain code for more than one function. In a function file, the first function in the file is called the </a:t>
            </a:r>
            <a:r>
              <a:rPr lang="en-US" sz="2500" u="sng" dirty="0">
                <a:solidFill>
                  <a:srgbClr val="FF0000"/>
                </a:solidFill>
              </a:rPr>
              <a:t>main function</a:t>
            </a:r>
            <a:r>
              <a:rPr lang="en-US" sz="2500" dirty="0"/>
              <a:t>. This function is visible to functions in other files, or you can call it from the command line. Additional functions within the file are called local functions, and they can occur in any order after the main function. </a:t>
            </a:r>
            <a:r>
              <a:rPr lang="en-US" sz="2500" u="sng" dirty="0">
                <a:solidFill>
                  <a:srgbClr val="FF0000"/>
                </a:solidFill>
              </a:rPr>
              <a:t>Local functions are only visible to other functions in the same file. </a:t>
            </a:r>
            <a:r>
              <a:rPr lang="en-US" sz="2500" dirty="0"/>
              <a:t>They are equivalent to subroutines in other programming languages, and are sometimes called </a:t>
            </a:r>
            <a:r>
              <a:rPr lang="en-US" sz="2500" dirty="0" err="1"/>
              <a:t>subfunctions</a:t>
            </a:r>
            <a:r>
              <a:rPr lang="en-US" sz="2500" dirty="0"/>
              <a:t>.</a:t>
            </a:r>
          </a:p>
        </p:txBody>
      </p:sp>
      <p:sp>
        <p:nvSpPr>
          <p:cNvPr id="4" name="Rectangle 3"/>
          <p:cNvSpPr/>
          <p:nvPr/>
        </p:nvSpPr>
        <p:spPr>
          <a:xfrm>
            <a:off x="609599" y="6272769"/>
            <a:ext cx="10048875" cy="369332"/>
          </a:xfrm>
          <a:prstGeom prst="rect">
            <a:avLst/>
          </a:prstGeom>
        </p:spPr>
        <p:txBody>
          <a:bodyPr wrap="square">
            <a:spAutoFit/>
          </a:bodyPr>
          <a:lstStyle/>
          <a:p>
            <a:r>
              <a:rPr lang="en-US" dirty="0">
                <a:hlinkClick r:id="rId3"/>
              </a:rPr>
              <a:t>https://www.mathworks.com/help/matlab/matlab_prog/local-functions.html</a:t>
            </a:r>
            <a:endParaRPr lang="en-US" dirty="0"/>
          </a:p>
        </p:txBody>
      </p:sp>
    </p:spTree>
    <p:extLst>
      <p:ext uri="{BB962C8B-B14F-4D97-AF65-F5344CB8AC3E}">
        <p14:creationId xmlns:p14="http://schemas.microsoft.com/office/powerpoint/2010/main" val="3092906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Local Functions</a:t>
            </a:r>
            <a:endParaRPr lang="en-US" dirty="0"/>
          </a:p>
        </p:txBody>
      </p:sp>
      <p:sp>
        <p:nvSpPr>
          <p:cNvPr id="3" name="Rectangle 2"/>
          <p:cNvSpPr/>
          <p:nvPr/>
        </p:nvSpPr>
        <p:spPr>
          <a:xfrm>
            <a:off x="704850" y="1587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my1fun</a:t>
            </a:r>
            <a:endParaRPr lang="en-US" sz="1850" b="1" dirty="0">
              <a:solidFill>
                <a:schemeClr val="tx1"/>
              </a:solidFill>
            </a:endParaRPr>
          </a:p>
        </p:txBody>
      </p:sp>
      <p:sp>
        <p:nvSpPr>
          <p:cNvPr id="5" name="Rectangle 4"/>
          <p:cNvSpPr/>
          <p:nvPr/>
        </p:nvSpPr>
        <p:spPr>
          <a:xfrm>
            <a:off x="704850" y="29527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my1subfun1</a:t>
            </a:r>
            <a:endParaRPr lang="en-US" sz="1850" b="1" dirty="0">
              <a:solidFill>
                <a:schemeClr val="tx1"/>
              </a:solidFill>
            </a:endParaRPr>
          </a:p>
        </p:txBody>
      </p:sp>
      <p:sp>
        <p:nvSpPr>
          <p:cNvPr id="6" name="Rectangle 5"/>
          <p:cNvSpPr/>
          <p:nvPr/>
        </p:nvSpPr>
        <p:spPr>
          <a:xfrm>
            <a:off x="704850" y="44640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my1subfunn</a:t>
            </a:r>
            <a:endParaRPr lang="en-US" sz="1850" b="1" dirty="0">
              <a:solidFill>
                <a:schemeClr val="tx1"/>
              </a:solidFill>
            </a:endParaRPr>
          </a:p>
        </p:txBody>
      </p:sp>
      <p:sp>
        <p:nvSpPr>
          <p:cNvPr id="7" name="TextBox 6"/>
          <p:cNvSpPr txBox="1"/>
          <p:nvPr/>
        </p:nvSpPr>
        <p:spPr>
          <a:xfrm>
            <a:off x="128905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8" name="Rectangle 7"/>
          <p:cNvSpPr/>
          <p:nvPr/>
        </p:nvSpPr>
        <p:spPr>
          <a:xfrm>
            <a:off x="3206750" y="158750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my2fun</a:t>
            </a:r>
            <a:endParaRPr lang="en-US" sz="1850" b="1" dirty="0">
              <a:solidFill>
                <a:schemeClr val="tx1"/>
              </a:solidFill>
            </a:endParaRPr>
          </a:p>
        </p:txBody>
      </p:sp>
      <p:sp>
        <p:nvSpPr>
          <p:cNvPr id="9" name="Rectangle 8"/>
          <p:cNvSpPr/>
          <p:nvPr/>
        </p:nvSpPr>
        <p:spPr>
          <a:xfrm>
            <a:off x="3206750" y="29527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my2subfun1</a:t>
            </a:r>
            <a:endParaRPr lang="en-US" sz="1850" b="1" dirty="0">
              <a:solidFill>
                <a:schemeClr val="tx1"/>
              </a:solidFill>
            </a:endParaRPr>
          </a:p>
        </p:txBody>
      </p:sp>
      <p:sp>
        <p:nvSpPr>
          <p:cNvPr id="10" name="Rectangle 9"/>
          <p:cNvSpPr/>
          <p:nvPr/>
        </p:nvSpPr>
        <p:spPr>
          <a:xfrm>
            <a:off x="3206750" y="44640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my2subfunn</a:t>
            </a:r>
            <a:endParaRPr lang="en-US" sz="1850" b="1" dirty="0">
              <a:solidFill>
                <a:schemeClr val="tx1"/>
              </a:solidFill>
            </a:endParaRPr>
          </a:p>
        </p:txBody>
      </p:sp>
      <p:sp>
        <p:nvSpPr>
          <p:cNvPr id="11" name="TextBox 10"/>
          <p:cNvSpPr txBox="1"/>
          <p:nvPr/>
        </p:nvSpPr>
        <p:spPr>
          <a:xfrm>
            <a:off x="379095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12" name="Rectangle 3"/>
          <p:cNvSpPr txBox="1">
            <a:spLocks/>
          </p:cNvSpPr>
          <p:nvPr/>
        </p:nvSpPr>
        <p:spPr>
          <a:xfrm>
            <a:off x="629444"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my1fun1.m</a:t>
            </a:r>
            <a:endParaRPr lang="en-US" sz="2300" b="1" dirty="0">
              <a:solidFill>
                <a:schemeClr val="tx2"/>
              </a:solidFill>
            </a:endParaRPr>
          </a:p>
        </p:txBody>
      </p:sp>
      <p:sp>
        <p:nvSpPr>
          <p:cNvPr id="13" name="Rectangle 3"/>
          <p:cNvSpPr txBox="1">
            <a:spLocks/>
          </p:cNvSpPr>
          <p:nvPr/>
        </p:nvSpPr>
        <p:spPr>
          <a:xfrm>
            <a:off x="3176136" y="5975350"/>
            <a:ext cx="149632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accent2"/>
                </a:solidFill>
              </a:rPr>
              <a:t>my2fun.m</a:t>
            </a:r>
            <a:endParaRPr lang="en-US" sz="2300" b="1" dirty="0">
              <a:solidFill>
                <a:schemeClr val="accent2"/>
              </a:solidFill>
            </a:endParaRPr>
          </a:p>
        </p:txBody>
      </p:sp>
      <p:cxnSp>
        <p:nvCxnSpPr>
          <p:cNvPr id="15" name="Straight Arrow Connector 14"/>
          <p:cNvCxnSpPr>
            <a:stCxn id="8" idx="1"/>
            <a:endCxn id="5" idx="3"/>
          </p:cNvCxnSpPr>
          <p:nvPr/>
        </p:nvCxnSpPr>
        <p:spPr>
          <a:xfrm flipH="1">
            <a:off x="2139950" y="2009775"/>
            <a:ext cx="1066800" cy="1365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mage result for x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21954">
            <a:off x="2511425" y="2382312"/>
            <a:ext cx="454025" cy="50693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451600" y="1587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my1fun</a:t>
            </a:r>
            <a:endParaRPr lang="en-US" sz="1850" b="1" dirty="0">
              <a:solidFill>
                <a:schemeClr val="tx1"/>
              </a:solidFill>
            </a:endParaRPr>
          </a:p>
        </p:txBody>
      </p:sp>
      <p:sp>
        <p:nvSpPr>
          <p:cNvPr id="18" name="Rectangle 17"/>
          <p:cNvSpPr/>
          <p:nvPr/>
        </p:nvSpPr>
        <p:spPr>
          <a:xfrm>
            <a:off x="6451600" y="29527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my1subfun2</a:t>
            </a:r>
            <a:endParaRPr lang="en-US" sz="1850" b="1" dirty="0">
              <a:solidFill>
                <a:schemeClr val="tx1"/>
              </a:solidFill>
            </a:endParaRPr>
          </a:p>
        </p:txBody>
      </p:sp>
      <p:sp>
        <p:nvSpPr>
          <p:cNvPr id="19" name="Rectangle 18"/>
          <p:cNvSpPr/>
          <p:nvPr/>
        </p:nvSpPr>
        <p:spPr>
          <a:xfrm>
            <a:off x="6451600" y="446405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my1subfunn</a:t>
            </a:r>
            <a:endParaRPr lang="en-US" sz="1850" b="1" dirty="0">
              <a:solidFill>
                <a:schemeClr val="tx1"/>
              </a:solidFill>
            </a:endParaRPr>
          </a:p>
        </p:txBody>
      </p:sp>
      <p:sp>
        <p:nvSpPr>
          <p:cNvPr id="20" name="TextBox 19"/>
          <p:cNvSpPr txBox="1"/>
          <p:nvPr/>
        </p:nvSpPr>
        <p:spPr>
          <a:xfrm>
            <a:off x="703580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21" name="Rectangle 20"/>
          <p:cNvSpPr/>
          <p:nvPr/>
        </p:nvSpPr>
        <p:spPr>
          <a:xfrm>
            <a:off x="10280650" y="158750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my2fun</a:t>
            </a:r>
            <a:endParaRPr lang="en-US" sz="1850" b="1" dirty="0">
              <a:solidFill>
                <a:schemeClr val="tx1"/>
              </a:solidFill>
            </a:endParaRPr>
          </a:p>
        </p:txBody>
      </p:sp>
      <p:sp>
        <p:nvSpPr>
          <p:cNvPr id="22" name="Rectangle 21"/>
          <p:cNvSpPr/>
          <p:nvPr/>
        </p:nvSpPr>
        <p:spPr>
          <a:xfrm>
            <a:off x="10280650" y="29527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my2subfun1</a:t>
            </a:r>
            <a:endParaRPr lang="en-US" sz="1850" b="1" dirty="0">
              <a:solidFill>
                <a:schemeClr val="tx1"/>
              </a:solidFill>
            </a:endParaRPr>
          </a:p>
        </p:txBody>
      </p:sp>
      <p:sp>
        <p:nvSpPr>
          <p:cNvPr id="23" name="Rectangle 22"/>
          <p:cNvSpPr/>
          <p:nvPr/>
        </p:nvSpPr>
        <p:spPr>
          <a:xfrm>
            <a:off x="10280650" y="4464050"/>
            <a:ext cx="1435100" cy="8445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my2subfunn</a:t>
            </a:r>
            <a:endParaRPr lang="en-US" sz="1850" b="1" dirty="0">
              <a:solidFill>
                <a:schemeClr val="tx1"/>
              </a:solidFill>
            </a:endParaRPr>
          </a:p>
        </p:txBody>
      </p:sp>
      <p:sp>
        <p:nvSpPr>
          <p:cNvPr id="24" name="TextBox 23"/>
          <p:cNvSpPr txBox="1"/>
          <p:nvPr/>
        </p:nvSpPr>
        <p:spPr>
          <a:xfrm>
            <a:off x="10864850" y="3869065"/>
            <a:ext cx="1129656" cy="523220"/>
          </a:xfrm>
          <a:prstGeom prst="rect">
            <a:avLst/>
          </a:prstGeom>
          <a:noFill/>
        </p:spPr>
        <p:txBody>
          <a:bodyPr wrap="square" rtlCol="0">
            <a:spAutoFit/>
          </a:bodyPr>
          <a:lstStyle/>
          <a:p>
            <a:r>
              <a:rPr lang="en-US" sz="2800" b="1" dirty="0" smtClean="0">
                <a:cs typeface="Arial" pitchFamily="34" charset="0"/>
              </a:rPr>
              <a:t>⁞</a:t>
            </a:r>
          </a:p>
        </p:txBody>
      </p:sp>
      <p:sp>
        <p:nvSpPr>
          <p:cNvPr id="25" name="Rectangle 3"/>
          <p:cNvSpPr txBox="1">
            <a:spLocks/>
          </p:cNvSpPr>
          <p:nvPr/>
        </p:nvSpPr>
        <p:spPr>
          <a:xfrm>
            <a:off x="6376194"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my1fun1.m</a:t>
            </a:r>
            <a:endParaRPr lang="en-US" sz="2300" b="1" dirty="0">
              <a:solidFill>
                <a:schemeClr val="tx2"/>
              </a:solidFill>
            </a:endParaRPr>
          </a:p>
        </p:txBody>
      </p:sp>
      <p:sp>
        <p:nvSpPr>
          <p:cNvPr id="26" name="Rectangle 3"/>
          <p:cNvSpPr txBox="1">
            <a:spLocks/>
          </p:cNvSpPr>
          <p:nvPr/>
        </p:nvSpPr>
        <p:spPr>
          <a:xfrm>
            <a:off x="10250036" y="5975350"/>
            <a:ext cx="149632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accent2"/>
                </a:solidFill>
              </a:rPr>
              <a:t>my2fun.m</a:t>
            </a:r>
            <a:endParaRPr lang="en-US" sz="2300" b="1" dirty="0">
              <a:solidFill>
                <a:schemeClr val="accent2"/>
              </a:solidFill>
            </a:endParaRPr>
          </a:p>
        </p:txBody>
      </p:sp>
      <p:sp>
        <p:nvSpPr>
          <p:cNvPr id="30" name="Rectangle 29"/>
          <p:cNvSpPr/>
          <p:nvPr/>
        </p:nvSpPr>
        <p:spPr>
          <a:xfrm>
            <a:off x="8434046" y="3619500"/>
            <a:ext cx="1435100" cy="8445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50" b="1" dirty="0" smtClean="0">
                <a:solidFill>
                  <a:schemeClr val="tx1"/>
                </a:solidFill>
              </a:rPr>
              <a:t>subfun1</a:t>
            </a:r>
            <a:endParaRPr lang="en-US" sz="1850" b="1" dirty="0">
              <a:solidFill>
                <a:schemeClr val="tx1"/>
              </a:solidFill>
            </a:endParaRPr>
          </a:p>
        </p:txBody>
      </p:sp>
      <p:sp>
        <p:nvSpPr>
          <p:cNvPr id="31" name="Rectangle 3"/>
          <p:cNvSpPr txBox="1">
            <a:spLocks/>
          </p:cNvSpPr>
          <p:nvPr/>
        </p:nvSpPr>
        <p:spPr>
          <a:xfrm>
            <a:off x="8358640" y="5975350"/>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chemeClr val="tx2"/>
                </a:solidFill>
              </a:rPr>
              <a:t>subfun1.m</a:t>
            </a:r>
            <a:endParaRPr lang="en-US" sz="2300" b="1" dirty="0">
              <a:solidFill>
                <a:schemeClr val="tx2"/>
              </a:solidFill>
            </a:endParaRPr>
          </a:p>
        </p:txBody>
      </p:sp>
      <p:cxnSp>
        <p:nvCxnSpPr>
          <p:cNvPr id="32" name="Straight Arrow Connector 31"/>
          <p:cNvCxnSpPr>
            <a:endCxn id="30" idx="0"/>
          </p:cNvCxnSpPr>
          <p:nvPr/>
        </p:nvCxnSpPr>
        <p:spPr>
          <a:xfrm flipH="1">
            <a:off x="9151596" y="1963421"/>
            <a:ext cx="1144245" cy="1656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0"/>
          </p:cNvCxnSpPr>
          <p:nvPr/>
        </p:nvCxnSpPr>
        <p:spPr>
          <a:xfrm>
            <a:off x="7886701" y="1975486"/>
            <a:ext cx="1264895" cy="16440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11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Add Functions to Scripts</a:t>
            </a:r>
            <a:endParaRPr lang="en-US" dirty="0"/>
          </a:p>
        </p:txBody>
      </p:sp>
      <p:sp>
        <p:nvSpPr>
          <p:cNvPr id="5" name="Rectangle 3"/>
          <p:cNvSpPr txBox="1">
            <a:spLocks/>
          </p:cNvSpPr>
          <p:nvPr/>
        </p:nvSpPr>
        <p:spPr>
          <a:xfrm>
            <a:off x="390525" y="982663"/>
            <a:ext cx="11254740" cy="5150922"/>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a:t>MATLAB® scripts, including live scripts, can contain code to define functions. These functions are called local functions. Local functions are useful if you want to reuse code </a:t>
            </a:r>
            <a:r>
              <a:rPr lang="en-US" altLang="en-US" sz="2400" u="sng" dirty="0">
                <a:solidFill>
                  <a:srgbClr val="FF0000"/>
                </a:solidFill>
              </a:rPr>
              <a:t>within a script</a:t>
            </a:r>
            <a:r>
              <a:rPr lang="en-US" altLang="en-US" sz="2400" dirty="0"/>
              <a:t>. By adding local functions, you can avoid creating and managing separate function files. They are also useful for </a:t>
            </a:r>
            <a:r>
              <a:rPr lang="en-US" altLang="en-US" sz="2400" u="sng" dirty="0">
                <a:solidFill>
                  <a:srgbClr val="FF0000"/>
                </a:solidFill>
              </a:rPr>
              <a:t>experimenting with functions</a:t>
            </a:r>
            <a:r>
              <a:rPr lang="en-US" altLang="en-US" sz="2400" dirty="0"/>
              <a:t>, which can be added, modified, and deleted easily as needed. Functions in scripts are supported in R2016b or later.</a:t>
            </a:r>
          </a:p>
          <a:p>
            <a:r>
              <a:rPr lang="en-US" altLang="en-US" sz="2400" dirty="0" smtClean="0"/>
              <a:t>Local </a:t>
            </a:r>
            <a:r>
              <a:rPr lang="en-US" altLang="en-US" sz="2400" dirty="0"/>
              <a:t>functions </a:t>
            </a:r>
            <a:r>
              <a:rPr lang="en-US" altLang="en-US" sz="2400" u="sng" dirty="0">
                <a:solidFill>
                  <a:srgbClr val="FF0000"/>
                </a:solidFill>
              </a:rPr>
              <a:t>are only visible within the file where they are defined</a:t>
            </a:r>
            <a:r>
              <a:rPr lang="en-US" altLang="en-US" sz="2400" dirty="0"/>
              <a:t>, both to the script code and other local functions within the file. </a:t>
            </a:r>
            <a:r>
              <a:rPr lang="en-US" altLang="en-US" sz="2400" u="sng" dirty="0">
                <a:solidFill>
                  <a:srgbClr val="FF0000"/>
                </a:solidFill>
              </a:rPr>
              <a:t>They are not visible to functions in other files, and cannot be called from the command line.</a:t>
            </a:r>
            <a:r>
              <a:rPr lang="en-US" altLang="en-US" sz="2400" dirty="0"/>
              <a:t> They are equivalent to </a:t>
            </a:r>
            <a:r>
              <a:rPr lang="en-US" altLang="en-US" sz="2400" dirty="0" smtClean="0"/>
              <a:t>subroutines </a:t>
            </a:r>
            <a:r>
              <a:rPr lang="en-US" altLang="en-US" sz="2400" dirty="0"/>
              <a:t>in other programming languages, and are sometimes called </a:t>
            </a:r>
            <a:r>
              <a:rPr lang="en-US" altLang="en-US" sz="2400" dirty="0" err="1"/>
              <a:t>subfunctions</a:t>
            </a:r>
            <a:r>
              <a:rPr lang="en-US" altLang="en-US" sz="2400" dirty="0" smtClean="0"/>
              <a:t>.</a:t>
            </a:r>
          </a:p>
          <a:p>
            <a:r>
              <a:rPr lang="en-US" altLang="en-US" sz="2400" dirty="0" smtClean="0"/>
              <a:t>To </a:t>
            </a:r>
            <a:r>
              <a:rPr lang="en-US" altLang="en-US" sz="2400" dirty="0"/>
              <a:t>add local functions to a script, first, create the script. Go to the Home tab and select New &gt; Script. For more information about creating scripts, see Create Scripts. You also can Create Live Scripts in the Live Editor.</a:t>
            </a:r>
          </a:p>
          <a:p>
            <a:endParaRPr lang="en-US" altLang="en-US" sz="2400" dirty="0" smtClean="0"/>
          </a:p>
        </p:txBody>
      </p:sp>
    </p:spTree>
    <p:extLst>
      <p:ext uri="{BB962C8B-B14F-4D97-AF65-F5344CB8AC3E}">
        <p14:creationId xmlns:p14="http://schemas.microsoft.com/office/powerpoint/2010/main" val="1922797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a:t>
            </a:r>
            <a:r>
              <a:rPr lang="en-US" dirty="0" smtClean="0"/>
              <a:t>Add Functions to the Scripts (Pressure Calculations)</a:t>
            </a:r>
            <a:endParaRPr lang="en-US" dirty="0"/>
          </a:p>
        </p:txBody>
      </p:sp>
      <p:pic>
        <p:nvPicPr>
          <p:cNvPr id="5" name="Picture 4"/>
          <p:cNvPicPr>
            <a:picLocks noChangeAspect="1"/>
          </p:cNvPicPr>
          <p:nvPr/>
        </p:nvPicPr>
        <p:blipFill>
          <a:blip r:embed="rId2"/>
          <a:stretch>
            <a:fillRect/>
          </a:stretch>
        </p:blipFill>
        <p:spPr>
          <a:xfrm>
            <a:off x="80962" y="1029546"/>
            <a:ext cx="5610559" cy="5498254"/>
          </a:xfrm>
          <a:prstGeom prst="rect">
            <a:avLst/>
          </a:prstGeom>
        </p:spPr>
      </p:pic>
      <p:pic>
        <p:nvPicPr>
          <p:cNvPr id="6" name="Picture 5"/>
          <p:cNvPicPr>
            <a:picLocks noChangeAspect="1"/>
          </p:cNvPicPr>
          <p:nvPr/>
        </p:nvPicPr>
        <p:blipFill>
          <a:blip r:embed="rId3"/>
          <a:stretch>
            <a:fillRect/>
          </a:stretch>
        </p:blipFill>
        <p:spPr>
          <a:xfrm>
            <a:off x="5802814" y="1664547"/>
            <a:ext cx="6250332" cy="5125720"/>
          </a:xfrm>
          <a:prstGeom prst="rect">
            <a:avLst/>
          </a:prstGeom>
        </p:spPr>
      </p:pic>
      <p:sp>
        <p:nvSpPr>
          <p:cNvPr id="8" name="Rectangle 3"/>
          <p:cNvSpPr txBox="1">
            <a:spLocks/>
          </p:cNvSpPr>
          <p:nvPr/>
        </p:nvSpPr>
        <p:spPr>
          <a:xfrm>
            <a:off x="5920121" y="1029546"/>
            <a:ext cx="1585912"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solidFill>
                  <a:srgbClr val="FF0000"/>
                </a:solidFill>
              </a:rPr>
              <a:t>Continue</a:t>
            </a:r>
            <a:endParaRPr lang="en-US" sz="2300" b="1" dirty="0">
              <a:solidFill>
                <a:srgbClr val="FF0000"/>
              </a:solidFill>
            </a:endParaRPr>
          </a:p>
        </p:txBody>
      </p:sp>
    </p:spTree>
    <p:extLst>
      <p:ext uri="{BB962C8B-B14F-4D97-AF65-F5344CB8AC3E}">
        <p14:creationId xmlns:p14="http://schemas.microsoft.com/office/powerpoint/2010/main" val="4017236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Types of Functions	</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Categories of functions:</a:t>
            </a:r>
          </a:p>
          <a:p>
            <a:pPr lvl="1"/>
            <a:r>
              <a:rPr lang="en-US" altLang="en-US" sz="2500" dirty="0"/>
              <a:t>functions that calculate and return one value</a:t>
            </a:r>
          </a:p>
          <a:p>
            <a:pPr lvl="1"/>
            <a:r>
              <a:rPr lang="en-US" altLang="en-US" sz="2500" dirty="0"/>
              <a:t>functions that calculate and return more than one value</a:t>
            </a:r>
          </a:p>
          <a:p>
            <a:pPr lvl="1"/>
            <a:r>
              <a:rPr lang="en-US" altLang="en-US" sz="2500" dirty="0"/>
              <a:t>functions that just accomplish a task, such as printing, without returning any values</a:t>
            </a:r>
          </a:p>
          <a:p>
            <a:r>
              <a:rPr lang="en-US" altLang="en-US" sz="2500" dirty="0"/>
              <a:t>They are different in:</a:t>
            </a:r>
          </a:p>
          <a:p>
            <a:pPr lvl="1"/>
            <a:r>
              <a:rPr lang="en-US" altLang="en-US" sz="2500" dirty="0"/>
              <a:t>the way they are called</a:t>
            </a:r>
          </a:p>
          <a:p>
            <a:pPr lvl="1"/>
            <a:r>
              <a:rPr lang="en-US" altLang="en-US" sz="2500" dirty="0"/>
              <a:t>what the function header looks like</a:t>
            </a:r>
          </a:p>
          <a:p>
            <a:r>
              <a:rPr lang="en-US" altLang="en-US" sz="2500" u="sng" dirty="0">
                <a:solidFill>
                  <a:srgbClr val="FF0000"/>
                </a:solidFill>
              </a:rPr>
              <a:t>All are stored in code files with the extension .m</a:t>
            </a:r>
          </a:p>
          <a:p>
            <a:endParaRPr lang="en-US" altLang="en-US" sz="2500" dirty="0"/>
          </a:p>
        </p:txBody>
      </p:sp>
    </p:spTree>
    <p:extLst>
      <p:ext uri="{BB962C8B-B14F-4D97-AF65-F5344CB8AC3E}">
        <p14:creationId xmlns:p14="http://schemas.microsoft.com/office/powerpoint/2010/main" val="1090094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Main and Local Functions</a:t>
            </a:r>
            <a:endParaRPr lang="en-US" dirty="0"/>
          </a:p>
        </p:txBody>
      </p:sp>
      <p:pic>
        <p:nvPicPr>
          <p:cNvPr id="3" name="Picture 2"/>
          <p:cNvPicPr>
            <a:picLocks noChangeAspect="1"/>
          </p:cNvPicPr>
          <p:nvPr/>
        </p:nvPicPr>
        <p:blipFill>
          <a:blip r:embed="rId2"/>
          <a:stretch>
            <a:fillRect/>
          </a:stretch>
        </p:blipFill>
        <p:spPr>
          <a:xfrm>
            <a:off x="357188" y="1943100"/>
            <a:ext cx="4929188" cy="2941954"/>
          </a:xfrm>
          <a:prstGeom prst="rect">
            <a:avLst/>
          </a:prstGeom>
        </p:spPr>
      </p:pic>
      <p:pic>
        <p:nvPicPr>
          <p:cNvPr id="4" name="Picture 3"/>
          <p:cNvPicPr>
            <a:picLocks noChangeAspect="1"/>
          </p:cNvPicPr>
          <p:nvPr/>
        </p:nvPicPr>
        <p:blipFill>
          <a:blip r:embed="rId3"/>
          <a:stretch>
            <a:fillRect/>
          </a:stretch>
        </p:blipFill>
        <p:spPr>
          <a:xfrm>
            <a:off x="5619750" y="1943099"/>
            <a:ext cx="6348730" cy="3529869"/>
          </a:xfrm>
          <a:prstGeom prst="rect">
            <a:avLst/>
          </a:prstGeom>
        </p:spPr>
      </p:pic>
      <p:sp>
        <p:nvSpPr>
          <p:cNvPr id="6" name="Rectangle 3"/>
          <p:cNvSpPr txBox="1">
            <a:spLocks/>
          </p:cNvSpPr>
          <p:nvPr/>
        </p:nvSpPr>
        <p:spPr>
          <a:xfrm>
            <a:off x="1049338" y="59753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myfun_score2grade.m</a:t>
            </a:r>
            <a:endParaRPr lang="en-US" sz="2300" b="1" dirty="0"/>
          </a:p>
        </p:txBody>
      </p:sp>
      <p:sp>
        <p:nvSpPr>
          <p:cNvPr id="7" name="Rectangle 3"/>
          <p:cNvSpPr txBox="1">
            <a:spLocks/>
          </p:cNvSpPr>
          <p:nvPr/>
        </p:nvSpPr>
        <p:spPr>
          <a:xfrm>
            <a:off x="7021671" y="59753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myfun_grade2score.m</a:t>
            </a:r>
            <a:endParaRPr lang="en-US" sz="2300" b="1" dirty="0"/>
          </a:p>
        </p:txBody>
      </p:sp>
    </p:spTree>
    <p:extLst>
      <p:ext uri="{BB962C8B-B14F-4D97-AF65-F5344CB8AC3E}">
        <p14:creationId xmlns:p14="http://schemas.microsoft.com/office/powerpoint/2010/main" val="25607672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Case1: Each function is stored in a m file (define them as main functions). </a:t>
            </a:r>
            <a:endParaRPr lang="en-US" sz="2000" dirty="0"/>
          </a:p>
        </p:txBody>
      </p:sp>
      <p:pic>
        <p:nvPicPr>
          <p:cNvPr id="6" name="Picture 5"/>
          <p:cNvPicPr>
            <a:picLocks noChangeAspect="1"/>
          </p:cNvPicPr>
          <p:nvPr/>
        </p:nvPicPr>
        <p:blipFill>
          <a:blip r:embed="rId2"/>
          <a:stretch>
            <a:fillRect/>
          </a:stretch>
        </p:blipFill>
        <p:spPr>
          <a:xfrm>
            <a:off x="241300" y="1103312"/>
            <a:ext cx="4572000" cy="2215481"/>
          </a:xfrm>
          <a:prstGeom prst="rect">
            <a:avLst/>
          </a:prstGeom>
        </p:spPr>
      </p:pic>
      <p:pic>
        <p:nvPicPr>
          <p:cNvPr id="7" name="Picture 6"/>
          <p:cNvPicPr>
            <a:picLocks noChangeAspect="1"/>
          </p:cNvPicPr>
          <p:nvPr/>
        </p:nvPicPr>
        <p:blipFill>
          <a:blip r:embed="rId3"/>
          <a:stretch>
            <a:fillRect/>
          </a:stretch>
        </p:blipFill>
        <p:spPr>
          <a:xfrm>
            <a:off x="5355280" y="1103312"/>
            <a:ext cx="4572000" cy="2228154"/>
          </a:xfrm>
          <a:prstGeom prst="rect">
            <a:avLst/>
          </a:prstGeom>
        </p:spPr>
      </p:pic>
      <p:pic>
        <p:nvPicPr>
          <p:cNvPr id="9" name="Picture 8"/>
          <p:cNvPicPr>
            <a:picLocks noChangeAspect="1"/>
          </p:cNvPicPr>
          <p:nvPr/>
        </p:nvPicPr>
        <p:blipFill>
          <a:blip r:embed="rId4"/>
          <a:stretch>
            <a:fillRect/>
          </a:stretch>
        </p:blipFill>
        <p:spPr>
          <a:xfrm>
            <a:off x="241299" y="3651251"/>
            <a:ext cx="8133531" cy="3007502"/>
          </a:xfrm>
          <a:prstGeom prst="rect">
            <a:avLst/>
          </a:prstGeom>
        </p:spPr>
      </p:pic>
      <p:sp>
        <p:nvSpPr>
          <p:cNvPr id="8" name="Rectangle 3"/>
          <p:cNvSpPr txBox="1">
            <a:spLocks/>
          </p:cNvSpPr>
          <p:nvPr/>
        </p:nvSpPr>
        <p:spPr>
          <a:xfrm>
            <a:off x="8523288" y="3743899"/>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err="1" smtClean="0"/>
              <a:t>demo_run.m</a:t>
            </a:r>
            <a:endParaRPr lang="en-US" sz="2300" b="1" dirty="0"/>
          </a:p>
        </p:txBody>
      </p:sp>
      <p:sp>
        <p:nvSpPr>
          <p:cNvPr id="11" name="Rectangle 3"/>
          <p:cNvSpPr txBox="1">
            <a:spLocks/>
          </p:cNvSpPr>
          <p:nvPr/>
        </p:nvSpPr>
        <p:spPr>
          <a:xfrm>
            <a:off x="8523288" y="4956749"/>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00" b="1" dirty="0" smtClean="0"/>
              <a:t>Any file name is possible !!!</a:t>
            </a:r>
            <a:endParaRPr lang="en-US" sz="2300" b="1" dirty="0"/>
          </a:p>
        </p:txBody>
      </p:sp>
    </p:spTree>
    <p:extLst>
      <p:ext uri="{BB962C8B-B14F-4D97-AF65-F5344CB8AC3E}">
        <p14:creationId xmlns:p14="http://schemas.microsoft.com/office/powerpoint/2010/main" val="2610197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000" dirty="0" smtClean="0">
                <a:solidFill>
                  <a:srgbClr val="FFFF00"/>
                </a:solidFill>
              </a:rPr>
              <a:t>Example: </a:t>
            </a:r>
            <a:r>
              <a:rPr lang="en-US" sz="2000" dirty="0" smtClean="0"/>
              <a:t>Main and Local Functions </a:t>
            </a:r>
          </a:p>
          <a:p>
            <a:r>
              <a:rPr lang="en-US" sz="2000" dirty="0" smtClean="0"/>
              <a:t>Case2: Functions are stored as local functions.</a:t>
            </a:r>
            <a:endParaRPr lang="en-US" sz="2000" dirty="0"/>
          </a:p>
        </p:txBody>
      </p:sp>
      <p:pic>
        <p:nvPicPr>
          <p:cNvPr id="3" name="Picture 2"/>
          <p:cNvPicPr>
            <a:picLocks noChangeAspect="1"/>
          </p:cNvPicPr>
          <p:nvPr/>
        </p:nvPicPr>
        <p:blipFill>
          <a:blip r:embed="rId2"/>
          <a:stretch>
            <a:fillRect/>
          </a:stretch>
        </p:blipFill>
        <p:spPr>
          <a:xfrm>
            <a:off x="327025" y="1307456"/>
            <a:ext cx="5544518" cy="4808136"/>
          </a:xfrm>
          <a:prstGeom prst="rect">
            <a:avLst/>
          </a:prstGeom>
        </p:spPr>
      </p:pic>
      <p:pic>
        <p:nvPicPr>
          <p:cNvPr id="4" name="Picture 3"/>
          <p:cNvPicPr>
            <a:picLocks noChangeAspect="1"/>
          </p:cNvPicPr>
          <p:nvPr/>
        </p:nvPicPr>
        <p:blipFill>
          <a:blip r:embed="rId3"/>
          <a:stretch>
            <a:fillRect/>
          </a:stretch>
        </p:blipFill>
        <p:spPr>
          <a:xfrm>
            <a:off x="6289675" y="1307456"/>
            <a:ext cx="5542255" cy="4813011"/>
          </a:xfrm>
          <a:prstGeom prst="rect">
            <a:avLst/>
          </a:prstGeom>
        </p:spPr>
      </p:pic>
      <p:sp>
        <p:nvSpPr>
          <p:cNvPr id="5" name="Rectangle 3"/>
          <p:cNvSpPr txBox="1">
            <a:spLocks/>
          </p:cNvSpPr>
          <p:nvPr/>
        </p:nvSpPr>
        <p:spPr>
          <a:xfrm>
            <a:off x="7021671" y="6254750"/>
            <a:ext cx="3544888" cy="533201"/>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300" b="1" dirty="0" smtClean="0"/>
              <a:t>It is possible now!!!!</a:t>
            </a:r>
            <a:endParaRPr lang="en-US" sz="2300" b="1" dirty="0"/>
          </a:p>
        </p:txBody>
      </p:sp>
    </p:spTree>
    <p:extLst>
      <p:ext uri="{BB962C8B-B14F-4D97-AF65-F5344CB8AC3E}">
        <p14:creationId xmlns:p14="http://schemas.microsoft.com/office/powerpoint/2010/main" val="642551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Variable Scope</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The </a:t>
            </a:r>
            <a:r>
              <a:rPr lang="en-US" altLang="en-US" sz="2500" b="1" i="1" dirty="0"/>
              <a:t>scope</a:t>
            </a:r>
            <a:r>
              <a:rPr lang="en-US" altLang="en-US" sz="2500" dirty="0"/>
              <a:t> of any variable is the workspace in which it is valid.  </a:t>
            </a:r>
          </a:p>
          <a:p>
            <a:r>
              <a:rPr lang="en-US" altLang="en-US" sz="2500" dirty="0"/>
              <a:t>The workspace created in the Command Window is called the </a:t>
            </a:r>
            <a:r>
              <a:rPr lang="en-US" altLang="en-US" sz="2500" b="1" i="1" dirty="0"/>
              <a:t>base</a:t>
            </a:r>
            <a:r>
              <a:rPr lang="en-US" altLang="en-US" sz="2500" b="1" dirty="0"/>
              <a:t> </a:t>
            </a:r>
            <a:r>
              <a:rPr lang="en-US" altLang="en-US" sz="2500" b="1" i="1" dirty="0"/>
              <a:t>workspace</a:t>
            </a:r>
            <a:r>
              <a:rPr lang="en-US" altLang="en-US" sz="2500" dirty="0"/>
              <a:t>.</a:t>
            </a:r>
          </a:p>
          <a:p>
            <a:r>
              <a:rPr lang="en-US" altLang="en-US" sz="2500" dirty="0"/>
              <a:t>Scripts also create variables in the base workspace</a:t>
            </a:r>
          </a:p>
          <a:p>
            <a:pPr lvl="1"/>
            <a:r>
              <a:rPr lang="en-US" altLang="en-US" sz="2500" dirty="0"/>
              <a:t>That means that variables created in the Command Window can be used in scripts and vice versa</a:t>
            </a:r>
          </a:p>
          <a:p>
            <a:pPr lvl="1"/>
            <a:r>
              <a:rPr lang="en-US" altLang="en-US" sz="2500" u="sng" dirty="0">
                <a:solidFill>
                  <a:srgbClr val="FF0000"/>
                </a:solidFill>
              </a:rPr>
              <a:t>However, that is very poor programming style</a:t>
            </a:r>
          </a:p>
          <a:p>
            <a:r>
              <a:rPr lang="en-US" altLang="en-US" sz="2500" dirty="0"/>
              <a:t>Functions do not use the base workspace. Every function has </a:t>
            </a:r>
            <a:r>
              <a:rPr lang="en-US" altLang="en-US" sz="2500" b="1" u="sng" dirty="0">
                <a:solidFill>
                  <a:srgbClr val="FF0000"/>
                </a:solidFill>
              </a:rPr>
              <a:t>its own function workspace. </a:t>
            </a:r>
            <a:r>
              <a:rPr lang="en-US" altLang="en-US" sz="2500" dirty="0"/>
              <a:t>Each function workspace is separate from the base workspace and all other workspaces to protect the integrity of the data. Even local functions in a common file have their own workspaces. Variables specific to a function workspace are called local variables. Typically, local variables do not remain in memory from one function call to the next.</a:t>
            </a:r>
          </a:p>
        </p:txBody>
      </p:sp>
      <p:sp>
        <p:nvSpPr>
          <p:cNvPr id="4" name="Rectangle 3"/>
          <p:cNvSpPr/>
          <p:nvPr/>
        </p:nvSpPr>
        <p:spPr>
          <a:xfrm>
            <a:off x="241299" y="6306235"/>
            <a:ext cx="10245725" cy="369332"/>
          </a:xfrm>
          <a:prstGeom prst="rect">
            <a:avLst/>
          </a:prstGeom>
        </p:spPr>
        <p:txBody>
          <a:bodyPr wrap="square">
            <a:spAutoFit/>
          </a:bodyPr>
          <a:lstStyle/>
          <a:p>
            <a:r>
              <a:rPr lang="en-US" dirty="0">
                <a:hlinkClick r:id="rId3"/>
              </a:rPr>
              <a:t>https://www.mathworks.com/help/matlab/matlab_prog/base-and-function-workspaces.html</a:t>
            </a:r>
            <a:endParaRPr lang="en-US" dirty="0"/>
          </a:p>
        </p:txBody>
      </p:sp>
    </p:spTree>
    <p:extLst>
      <p:ext uri="{BB962C8B-B14F-4D97-AF65-F5344CB8AC3E}">
        <p14:creationId xmlns:p14="http://schemas.microsoft.com/office/powerpoint/2010/main" val="16615991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How to See Variables in Function Workspace</a:t>
            </a:r>
            <a:endParaRPr lang="en-US" dirty="0"/>
          </a:p>
        </p:txBody>
      </p:sp>
      <p:pic>
        <p:nvPicPr>
          <p:cNvPr id="3" name="Picture 2"/>
          <p:cNvPicPr>
            <a:picLocks noChangeAspect="1"/>
          </p:cNvPicPr>
          <p:nvPr/>
        </p:nvPicPr>
        <p:blipFill>
          <a:blip r:embed="rId2"/>
          <a:stretch>
            <a:fillRect/>
          </a:stretch>
        </p:blipFill>
        <p:spPr>
          <a:xfrm>
            <a:off x="2744946" y="1027720"/>
            <a:ext cx="6427629" cy="5576712"/>
          </a:xfrm>
          <a:prstGeom prst="rect">
            <a:avLst/>
          </a:prstGeom>
        </p:spPr>
      </p:pic>
    </p:spTree>
    <p:extLst>
      <p:ext uri="{BB962C8B-B14F-4D97-AF65-F5344CB8AC3E}">
        <p14:creationId xmlns:p14="http://schemas.microsoft.com/office/powerpoint/2010/main" val="1671059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Variable Scope (Which is a valid code?)</a:t>
            </a:r>
            <a:endParaRPr lang="en-US" dirty="0"/>
          </a:p>
        </p:txBody>
      </p:sp>
      <p:pic>
        <p:nvPicPr>
          <p:cNvPr id="3" name="Picture 2"/>
          <p:cNvPicPr>
            <a:picLocks noChangeAspect="1"/>
          </p:cNvPicPr>
          <p:nvPr/>
        </p:nvPicPr>
        <p:blipFill>
          <a:blip r:embed="rId2"/>
          <a:stretch>
            <a:fillRect/>
          </a:stretch>
        </p:blipFill>
        <p:spPr>
          <a:xfrm>
            <a:off x="241300" y="1048067"/>
            <a:ext cx="4152900" cy="2624946"/>
          </a:xfrm>
          <a:prstGeom prst="rect">
            <a:avLst/>
          </a:prstGeom>
          <a:ln w="19050">
            <a:solidFill>
              <a:srgbClr val="FF0000"/>
            </a:solidFill>
          </a:ln>
        </p:spPr>
      </p:pic>
      <p:pic>
        <p:nvPicPr>
          <p:cNvPr id="5" name="Picture 4"/>
          <p:cNvPicPr>
            <a:picLocks noChangeAspect="1"/>
          </p:cNvPicPr>
          <p:nvPr/>
        </p:nvPicPr>
        <p:blipFill>
          <a:blip r:embed="rId3"/>
          <a:stretch>
            <a:fillRect/>
          </a:stretch>
        </p:blipFill>
        <p:spPr>
          <a:xfrm>
            <a:off x="4945381" y="1044096"/>
            <a:ext cx="4325620" cy="2633235"/>
          </a:xfrm>
          <a:prstGeom prst="rect">
            <a:avLst/>
          </a:prstGeom>
          <a:ln w="19050">
            <a:solidFill>
              <a:srgbClr val="FF0000"/>
            </a:solidFill>
          </a:ln>
        </p:spPr>
      </p:pic>
      <p:pic>
        <p:nvPicPr>
          <p:cNvPr id="7" name="Picture 6"/>
          <p:cNvPicPr>
            <a:picLocks noChangeAspect="1"/>
          </p:cNvPicPr>
          <p:nvPr/>
        </p:nvPicPr>
        <p:blipFill>
          <a:blip r:embed="rId4"/>
          <a:stretch>
            <a:fillRect/>
          </a:stretch>
        </p:blipFill>
        <p:spPr>
          <a:xfrm>
            <a:off x="241299" y="3956328"/>
            <a:ext cx="5395297" cy="2703551"/>
          </a:xfrm>
          <a:prstGeom prst="rect">
            <a:avLst/>
          </a:prstGeom>
          <a:ln w="19050">
            <a:solidFill>
              <a:srgbClr val="FF0000"/>
            </a:solidFill>
          </a:ln>
        </p:spPr>
      </p:pic>
      <p:pic>
        <p:nvPicPr>
          <p:cNvPr id="8" name="Picture 7"/>
          <p:cNvPicPr>
            <a:picLocks noChangeAspect="1"/>
          </p:cNvPicPr>
          <p:nvPr/>
        </p:nvPicPr>
        <p:blipFill>
          <a:blip r:embed="rId5"/>
          <a:stretch>
            <a:fillRect/>
          </a:stretch>
        </p:blipFill>
        <p:spPr>
          <a:xfrm>
            <a:off x="6187777" y="3499166"/>
            <a:ext cx="5035937" cy="3160713"/>
          </a:xfrm>
          <a:prstGeom prst="rect">
            <a:avLst/>
          </a:prstGeom>
          <a:ln w="19050">
            <a:solidFill>
              <a:srgbClr val="FF0000"/>
            </a:solidFill>
          </a:ln>
        </p:spPr>
      </p:pic>
      <p:sp>
        <p:nvSpPr>
          <p:cNvPr id="9" name="Rectangle 3"/>
          <p:cNvSpPr txBox="1">
            <a:spLocks/>
          </p:cNvSpPr>
          <p:nvPr/>
        </p:nvSpPr>
        <p:spPr>
          <a:xfrm>
            <a:off x="3841159" y="2946400"/>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a:solidFill>
                  <a:srgbClr val="FF0000"/>
                </a:solidFill>
              </a:rPr>
              <a:t>1</a:t>
            </a:r>
          </a:p>
        </p:txBody>
      </p:sp>
      <p:sp>
        <p:nvSpPr>
          <p:cNvPr id="10" name="Rectangle 3"/>
          <p:cNvSpPr txBox="1">
            <a:spLocks/>
          </p:cNvSpPr>
          <p:nvPr/>
        </p:nvSpPr>
        <p:spPr>
          <a:xfrm>
            <a:off x="8764526" y="2789767"/>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2</a:t>
            </a:r>
            <a:endParaRPr lang="en-US" altLang="en-US" dirty="0">
              <a:solidFill>
                <a:srgbClr val="FF0000"/>
              </a:solidFill>
            </a:endParaRPr>
          </a:p>
        </p:txBody>
      </p:sp>
      <p:sp>
        <p:nvSpPr>
          <p:cNvPr id="11" name="Rectangle 3"/>
          <p:cNvSpPr txBox="1">
            <a:spLocks/>
          </p:cNvSpPr>
          <p:nvPr/>
        </p:nvSpPr>
        <p:spPr>
          <a:xfrm>
            <a:off x="5106248" y="5964767"/>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3</a:t>
            </a:r>
            <a:endParaRPr lang="en-US" altLang="en-US" dirty="0">
              <a:solidFill>
                <a:srgbClr val="FF0000"/>
              </a:solidFill>
            </a:endParaRPr>
          </a:p>
        </p:txBody>
      </p:sp>
      <p:sp>
        <p:nvSpPr>
          <p:cNvPr id="12" name="Rectangle 3"/>
          <p:cNvSpPr txBox="1">
            <a:spLocks/>
          </p:cNvSpPr>
          <p:nvPr/>
        </p:nvSpPr>
        <p:spPr>
          <a:xfrm>
            <a:off x="10639215" y="5964766"/>
            <a:ext cx="414867" cy="599017"/>
          </a:xfrm>
          <a:prstGeom prst="rect">
            <a:avLst/>
          </a:prstGeom>
          <a:solidFill>
            <a:schemeClr val="bg1"/>
          </a:solidFill>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dirty="0" smtClean="0">
                <a:solidFill>
                  <a:srgbClr val="FF0000"/>
                </a:solidFill>
              </a:rPr>
              <a:t>4</a:t>
            </a:r>
            <a:endParaRPr lang="en-US" altLang="en-US" dirty="0">
              <a:solidFill>
                <a:srgbClr val="FF0000"/>
              </a:solidFill>
            </a:endParaRPr>
          </a:p>
        </p:txBody>
      </p:sp>
    </p:spTree>
    <p:extLst>
      <p:ext uri="{BB962C8B-B14F-4D97-AF65-F5344CB8AC3E}">
        <p14:creationId xmlns:p14="http://schemas.microsoft.com/office/powerpoint/2010/main" val="781466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Notes on Functions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smtClean="0"/>
              <a:t>The </a:t>
            </a:r>
            <a:r>
              <a:rPr lang="en-US" altLang="en-US" sz="2500" dirty="0"/>
              <a:t>function header and function call have to match up:</a:t>
            </a:r>
          </a:p>
          <a:p>
            <a:pPr lvl="1"/>
            <a:r>
              <a:rPr lang="en-US" altLang="en-US" sz="2500" dirty="0"/>
              <a:t>the name has to be the same</a:t>
            </a:r>
          </a:p>
          <a:p>
            <a:pPr lvl="1"/>
            <a:r>
              <a:rPr lang="en-US" altLang="en-US" sz="2500" dirty="0"/>
              <a:t>the number of input arguments must be the same</a:t>
            </a:r>
          </a:p>
          <a:p>
            <a:pPr lvl="1"/>
            <a:r>
              <a:rPr lang="en-US" altLang="en-US" sz="2500" dirty="0"/>
              <a:t>the number of variables in the left-hand side of the assignment should be the same as the number of output arguments</a:t>
            </a:r>
          </a:p>
          <a:p>
            <a:pPr lvl="1"/>
            <a:r>
              <a:rPr lang="en-US" altLang="en-US" sz="2500" dirty="0"/>
              <a:t>if there are no output arguments, the function call is a statement</a:t>
            </a:r>
          </a:p>
          <a:p>
            <a:r>
              <a:rPr lang="en-US" altLang="en-US" sz="2500" dirty="0"/>
              <a:t>Functions that return values do not normally print them, also – that is left to the calling function/script</a:t>
            </a:r>
          </a:p>
          <a:p>
            <a:endParaRPr lang="en-US" altLang="en-US" sz="2500" dirty="0"/>
          </a:p>
        </p:txBody>
      </p:sp>
    </p:spTree>
    <p:extLst>
      <p:ext uri="{BB962C8B-B14F-4D97-AF65-F5344CB8AC3E}">
        <p14:creationId xmlns:p14="http://schemas.microsoft.com/office/powerpoint/2010/main" val="1680588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the function</a:t>
            </a:r>
            <a:endParaRPr lang="en-US" dirty="0"/>
          </a:p>
        </p:txBody>
      </p:sp>
      <p:sp>
        <p:nvSpPr>
          <p:cNvPr id="3" name="Rectangle 3"/>
          <p:cNvSpPr txBox="1">
            <a:spLocks/>
          </p:cNvSpPr>
          <p:nvPr/>
        </p:nvSpPr>
        <p:spPr>
          <a:xfrm>
            <a:off x="564515" y="1116013"/>
            <a:ext cx="11080749"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cs typeface="Arial" panose="020B0604020202020204" pitchFamily="34" charset="0"/>
              </a:rPr>
              <a:t>Since the function is returning multiple values through the output arguments, the function call should be in an assignment statement with multiple variables in a vector on the left-hand side (the same as the number of output arguments in the function header) in order to capture all of them</a:t>
            </a:r>
          </a:p>
          <a:p>
            <a:r>
              <a:rPr lang="en-US" altLang="en-US" sz="2000" dirty="0">
                <a:cs typeface="Arial" panose="020B0604020202020204" pitchFamily="34" charset="0"/>
              </a:rPr>
              <a:t>Otherwise, some will be </a:t>
            </a:r>
            <a:r>
              <a:rPr lang="en-US" altLang="en-US" sz="2000" dirty="0" smtClean="0">
                <a:cs typeface="Arial" panose="020B0604020202020204" pitchFamily="34" charset="0"/>
              </a:rPr>
              <a:t>lost.</a:t>
            </a:r>
            <a:endParaRPr lang="en-US" altLang="en-US" sz="2000" dirty="0">
              <a:cs typeface="Arial" panose="020B0604020202020204" pitchFamily="34" charset="0"/>
            </a:endParaRPr>
          </a:p>
          <a:p>
            <a:endParaRPr lang="en-US" altLang="en-US" sz="2000" dirty="0"/>
          </a:p>
        </p:txBody>
      </p:sp>
      <p:sp>
        <p:nvSpPr>
          <p:cNvPr id="4" name="Rectangle 3"/>
          <p:cNvSpPr txBox="1">
            <a:spLocks/>
          </p:cNvSpPr>
          <p:nvPr/>
        </p:nvSpPr>
        <p:spPr>
          <a:xfrm>
            <a:off x="564515" y="2710657"/>
            <a:ext cx="11080750" cy="3652044"/>
          </a:xfrm>
          <a:prstGeom prst="rect">
            <a:avLst/>
          </a:prstGeom>
          <a:ln w="19050">
            <a:solidFill>
              <a:srgbClr val="FF0000"/>
            </a:solidFill>
          </a:ln>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a:t>For example, if the function header is:</a:t>
            </a:r>
          </a:p>
          <a:p>
            <a:pPr marL="641350" lvl="2" indent="0">
              <a:buFont typeface="Wingdings 2" panose="05020102010507070707" pitchFamily="18" charset="2"/>
              <a:buNone/>
            </a:pPr>
            <a:r>
              <a:rPr lang="en-US" altLang="en-US" sz="2000" dirty="0"/>
              <a:t>function [</a:t>
            </a:r>
            <a:r>
              <a:rPr lang="en-US" altLang="en-US" sz="2000" dirty="0" err="1"/>
              <a:t>x,y,z</a:t>
            </a:r>
            <a:r>
              <a:rPr lang="en-US" altLang="en-US" sz="2000" dirty="0"/>
              <a:t>] = </a:t>
            </a:r>
            <a:r>
              <a:rPr lang="en-US" altLang="en-US" sz="2000" dirty="0" err="1"/>
              <a:t>fnname</a:t>
            </a:r>
            <a:r>
              <a:rPr lang="en-US" altLang="en-US" sz="2000" dirty="0"/>
              <a:t>(</a:t>
            </a:r>
            <a:r>
              <a:rPr lang="en-US" altLang="en-US" sz="2000" dirty="0" err="1"/>
              <a:t>a,b</a:t>
            </a:r>
            <a:r>
              <a:rPr lang="en-US" altLang="en-US" sz="2000" dirty="0"/>
              <a:t>)</a:t>
            </a:r>
          </a:p>
          <a:p>
            <a:r>
              <a:rPr lang="en-US" altLang="en-US" sz="2000" dirty="0"/>
              <a:t>This indicates that the function is returning 3 things, so a call to the function might be (assuming a and b are numbers):</a:t>
            </a:r>
          </a:p>
          <a:p>
            <a:pPr marL="641350" lvl="2" indent="0">
              <a:buFont typeface="Wingdings 2" panose="05020102010507070707" pitchFamily="18" charset="2"/>
              <a:buNone/>
            </a:pPr>
            <a:r>
              <a:rPr lang="en-US" altLang="en-US" sz="2000" dirty="0"/>
              <a:t>[</a:t>
            </a:r>
            <a:r>
              <a:rPr lang="en-US" altLang="en-US" sz="2000" dirty="0" err="1"/>
              <a:t>g,h,t</a:t>
            </a:r>
            <a:r>
              <a:rPr lang="en-US" altLang="en-US" sz="2000" dirty="0"/>
              <a:t>] = </a:t>
            </a:r>
            <a:r>
              <a:rPr lang="en-US" altLang="en-US" sz="2000" dirty="0" err="1"/>
              <a:t>fnname</a:t>
            </a:r>
            <a:r>
              <a:rPr lang="en-US" altLang="en-US" sz="2000" dirty="0"/>
              <a:t>(11, 4.3);</a:t>
            </a:r>
          </a:p>
          <a:p>
            <a:r>
              <a:rPr lang="en-US" altLang="en-US" sz="2000" dirty="0">
                <a:solidFill>
                  <a:srgbClr val="FF0000"/>
                </a:solidFill>
              </a:rPr>
              <a:t>Or using the same names as the output arguments (it doesn’t matter since the workspace is not shared):</a:t>
            </a:r>
          </a:p>
          <a:p>
            <a:pPr marL="641350" lvl="2" indent="0">
              <a:buFont typeface="Wingdings 2" panose="05020102010507070707" pitchFamily="18" charset="2"/>
              <a:buNone/>
            </a:pPr>
            <a:r>
              <a:rPr lang="en-US" altLang="en-US" sz="2000" dirty="0"/>
              <a:t>[</a:t>
            </a:r>
            <a:r>
              <a:rPr lang="en-US" altLang="en-US" sz="2000" dirty="0" err="1"/>
              <a:t>x,y,z</a:t>
            </a:r>
            <a:r>
              <a:rPr lang="en-US" altLang="en-US" sz="2000" dirty="0"/>
              <a:t>] = </a:t>
            </a:r>
            <a:r>
              <a:rPr lang="en-US" altLang="en-US" sz="2000" dirty="0" err="1"/>
              <a:t>fnname</a:t>
            </a:r>
            <a:r>
              <a:rPr lang="en-US" altLang="en-US" sz="2000" dirty="0"/>
              <a:t>(11, 4.3);</a:t>
            </a:r>
          </a:p>
          <a:p>
            <a:r>
              <a:rPr lang="en-US" altLang="en-US" sz="2000" dirty="0"/>
              <a:t>This function call would only get the first value returned:</a:t>
            </a:r>
          </a:p>
          <a:p>
            <a:pPr marL="641350" lvl="2" indent="0">
              <a:buFont typeface="Wingdings 2" panose="05020102010507070707" pitchFamily="18" charset="2"/>
              <a:buNone/>
            </a:pPr>
            <a:r>
              <a:rPr lang="en-US" altLang="en-US" sz="2000" dirty="0"/>
              <a:t>result = </a:t>
            </a:r>
            <a:r>
              <a:rPr lang="en-US" altLang="en-US" sz="2000" dirty="0" err="1"/>
              <a:t>fnname</a:t>
            </a:r>
            <a:r>
              <a:rPr lang="en-US" altLang="en-US" sz="2000" dirty="0"/>
              <a:t>(11, 4.3);</a:t>
            </a:r>
          </a:p>
        </p:txBody>
      </p:sp>
    </p:spTree>
    <p:extLst>
      <p:ext uri="{BB962C8B-B14F-4D97-AF65-F5344CB8AC3E}">
        <p14:creationId xmlns:p14="http://schemas.microsoft.com/office/powerpoint/2010/main" val="3415626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 </a:t>
            </a:r>
            <a:r>
              <a:rPr lang="en-US" dirty="0" smtClean="0"/>
              <a:t>Function Call</a:t>
            </a:r>
            <a:endParaRPr lang="en-US" dirty="0"/>
          </a:p>
        </p:txBody>
      </p:sp>
      <p:pic>
        <p:nvPicPr>
          <p:cNvPr id="3" name="Picture 2"/>
          <p:cNvPicPr>
            <a:picLocks noChangeAspect="1"/>
          </p:cNvPicPr>
          <p:nvPr/>
        </p:nvPicPr>
        <p:blipFill>
          <a:blip r:embed="rId2"/>
          <a:stretch>
            <a:fillRect/>
          </a:stretch>
        </p:blipFill>
        <p:spPr>
          <a:xfrm>
            <a:off x="374650" y="1049866"/>
            <a:ext cx="5047373" cy="5689601"/>
          </a:xfrm>
          <a:prstGeom prst="rect">
            <a:avLst/>
          </a:prstGeom>
        </p:spPr>
      </p:pic>
      <p:pic>
        <p:nvPicPr>
          <p:cNvPr id="4" name="Picture 3"/>
          <p:cNvPicPr>
            <a:picLocks noChangeAspect="1"/>
          </p:cNvPicPr>
          <p:nvPr/>
        </p:nvPicPr>
        <p:blipFill rotWithShape="1">
          <a:blip r:embed="rId3"/>
          <a:srcRect l="474" b="42439"/>
          <a:stretch/>
        </p:blipFill>
        <p:spPr>
          <a:xfrm>
            <a:off x="5985934" y="1744132"/>
            <a:ext cx="2715060" cy="3876314"/>
          </a:xfrm>
          <a:prstGeom prst="rect">
            <a:avLst/>
          </a:prstGeom>
          <a:ln>
            <a:solidFill>
              <a:srgbClr val="FF0000"/>
            </a:solidFill>
          </a:ln>
        </p:spPr>
      </p:pic>
      <p:pic>
        <p:nvPicPr>
          <p:cNvPr id="5" name="Picture 4"/>
          <p:cNvPicPr>
            <a:picLocks noChangeAspect="1"/>
          </p:cNvPicPr>
          <p:nvPr/>
        </p:nvPicPr>
        <p:blipFill rotWithShape="1">
          <a:blip r:embed="rId3"/>
          <a:srcRect l="474" t="59391"/>
          <a:stretch/>
        </p:blipFill>
        <p:spPr>
          <a:xfrm>
            <a:off x="9051230" y="1744132"/>
            <a:ext cx="2715059" cy="2734734"/>
          </a:xfrm>
          <a:prstGeom prst="rect">
            <a:avLst/>
          </a:prstGeom>
          <a:ln>
            <a:solidFill>
              <a:srgbClr val="FF0000"/>
            </a:solidFill>
          </a:ln>
        </p:spPr>
      </p:pic>
    </p:spTree>
    <p:extLst>
      <p:ext uri="{BB962C8B-B14F-4D97-AF65-F5344CB8AC3E}">
        <p14:creationId xmlns:p14="http://schemas.microsoft.com/office/powerpoint/2010/main" val="3081740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Functions that </a:t>
            </a:r>
            <a:r>
              <a:rPr lang="en-US" altLang="en-US" dirty="0" smtClean="0"/>
              <a:t>Do Not Return Anything</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500" dirty="0"/>
              <a:t>A function that does not return anything has no output arguments in the function header, nor does it have the assignment operator</a:t>
            </a:r>
          </a:p>
          <a:p>
            <a:pPr>
              <a:lnSpc>
                <a:spcPct val="90000"/>
              </a:lnSpc>
            </a:pPr>
            <a:r>
              <a:rPr lang="en-US" altLang="en-US" sz="2500" dirty="0"/>
              <a:t>The statements in the body would typically display or plot information from the input arguments</a:t>
            </a:r>
          </a:p>
        </p:txBody>
      </p:sp>
      <p:sp>
        <p:nvSpPr>
          <p:cNvPr id="4" name="Text Box 5"/>
          <p:cNvSpPr txBox="1">
            <a:spLocks noChangeArrowheads="1"/>
          </p:cNvSpPr>
          <p:nvPr/>
        </p:nvSpPr>
        <p:spPr bwMode="auto">
          <a:xfrm>
            <a:off x="762000" y="3896498"/>
            <a:ext cx="7924800" cy="15621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latin typeface="Constantia" charset="0"/>
                <a:ea typeface="ＭＳ Ｐゴシック" charset="0"/>
                <a:cs typeface="Arial" charset="0"/>
              </a:rPr>
              <a:t>function functionname(input arguments)</a:t>
            </a:r>
          </a:p>
          <a:p>
            <a:pPr>
              <a:defRPr/>
            </a:pPr>
            <a:r>
              <a:rPr lang="en-US" sz="2400" dirty="0">
                <a:latin typeface="Constantia" charset="0"/>
                <a:ea typeface="ＭＳ Ｐゴシック" charset="0"/>
                <a:cs typeface="Arial" charset="0"/>
              </a:rPr>
              <a:t>% Comment describing the function</a:t>
            </a:r>
          </a:p>
          <a:p>
            <a:pPr>
              <a:defRPr/>
            </a:pPr>
            <a:r>
              <a:rPr lang="en-US" sz="2400" dirty="0">
                <a:latin typeface="Constantia" charset="0"/>
                <a:ea typeface="ＭＳ Ｐゴシック" charset="0"/>
                <a:cs typeface="Arial" charset="0"/>
              </a:rPr>
              <a:t>  statements here </a:t>
            </a:r>
          </a:p>
          <a:p>
            <a:pPr>
              <a:defRPr/>
            </a:pPr>
            <a:r>
              <a:rPr lang="en-US" sz="2400" dirty="0">
                <a:latin typeface="Constantia" charset="0"/>
                <a:ea typeface="ＭＳ Ｐゴシック" charset="0"/>
                <a:cs typeface="Arial" charset="0"/>
              </a:rPr>
              <a:t>end</a:t>
            </a:r>
          </a:p>
        </p:txBody>
      </p:sp>
      <p:sp>
        <p:nvSpPr>
          <p:cNvPr id="5" name="Text Box 6"/>
          <p:cNvSpPr txBox="1">
            <a:spLocks noChangeArrowheads="1"/>
          </p:cNvSpPr>
          <p:nvPr/>
        </p:nvSpPr>
        <p:spPr bwMode="auto">
          <a:xfrm>
            <a:off x="685800" y="3439298"/>
            <a:ext cx="3200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Constantia" charset="0"/>
                <a:ea typeface="ＭＳ Ｐゴシック" charset="0"/>
                <a:cs typeface="Arial" charset="0"/>
              </a:rPr>
              <a:t>functionname.m</a:t>
            </a:r>
          </a:p>
        </p:txBody>
      </p:sp>
    </p:spTree>
    <p:extLst>
      <p:ext uri="{BB962C8B-B14F-4D97-AF65-F5344CB8AC3E}">
        <p14:creationId xmlns:p14="http://schemas.microsoft.com/office/powerpoint/2010/main" val="5604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Function</a:t>
            </a:r>
            <a:endParaRPr lang="en-US" dirty="0"/>
          </a:p>
        </p:txBody>
      </p:sp>
      <p:sp>
        <p:nvSpPr>
          <p:cNvPr id="3" name="TextBox 2"/>
          <p:cNvSpPr txBox="1"/>
          <p:nvPr/>
        </p:nvSpPr>
        <p:spPr>
          <a:xfrm>
            <a:off x="241300" y="1158209"/>
            <a:ext cx="11417300" cy="1569660"/>
          </a:xfrm>
          <a:prstGeom prst="rect">
            <a:avLst/>
          </a:prstGeom>
          <a:noFill/>
        </p:spPr>
        <p:txBody>
          <a:bodyPr wrap="square" rtlCol="0">
            <a:spAutoFit/>
          </a:bodyPr>
          <a:lstStyle/>
          <a:p>
            <a:r>
              <a:rPr lang="en-US" sz="2000" dirty="0"/>
              <a:t>A function is a group of statements that </a:t>
            </a:r>
            <a:r>
              <a:rPr lang="en-US" sz="2000" dirty="0" smtClean="0"/>
              <a:t>together </a:t>
            </a:r>
            <a:r>
              <a:rPr lang="en-US" sz="2000" dirty="0"/>
              <a:t>perform a task. In MATLAB, functions are defined in separate files. The name of the file and of the function should be the same</a:t>
            </a:r>
            <a:r>
              <a:rPr lang="en-US" sz="2000" dirty="0" smtClean="0"/>
              <a:t>.</a:t>
            </a:r>
          </a:p>
          <a:p>
            <a:endParaRPr lang="en-US" sz="2000" dirty="0">
              <a:latin typeface="Arial" pitchFamily="34" charset="0"/>
              <a:cs typeface="Arial" pitchFamily="34" charset="0"/>
            </a:endParaRPr>
          </a:p>
          <a:p>
            <a:r>
              <a:rPr lang="en-US" u="sng" dirty="0" smtClean="0">
                <a:solidFill>
                  <a:srgbClr val="FF0000"/>
                </a:solidFill>
              </a:rPr>
              <a:t>Built-in Functions:</a:t>
            </a:r>
            <a:r>
              <a:rPr lang="en-US" dirty="0" smtClean="0"/>
              <a:t> Functions </a:t>
            </a:r>
            <a:r>
              <a:rPr lang="en-US" dirty="0"/>
              <a:t>that are frequently used or that can take more time to execute are often implemented as executable files. These functions are called built-ins.</a:t>
            </a:r>
            <a:endParaRPr lang="en-US" sz="2000" dirty="0" smtClean="0">
              <a:latin typeface="Arial" pitchFamily="34" charset="0"/>
              <a:cs typeface="Arial" pitchFamily="34" charset="0"/>
            </a:endParaRPr>
          </a:p>
        </p:txBody>
      </p:sp>
      <p:pic>
        <p:nvPicPr>
          <p:cNvPr id="2050"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300"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434"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4890"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upload.wikimedia.org/wikipedia/commons/thumb/3/3b/Function_machine2.svg/1280px-Function_machine2.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93480" y="3029901"/>
            <a:ext cx="2332581" cy="23088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99008" y="3035102"/>
            <a:ext cx="2261723" cy="400110"/>
          </a:xfrm>
          <a:prstGeom prst="rect">
            <a:avLst/>
          </a:prstGeom>
          <a:solidFill>
            <a:schemeClr val="bg1"/>
          </a:solidFill>
        </p:spPr>
        <p:txBody>
          <a:bodyPr wrap="square" rtlCol="0">
            <a:spAutoFit/>
          </a:bodyPr>
          <a:lstStyle/>
          <a:p>
            <a:r>
              <a:rPr lang="en-US" sz="2000" b="1" dirty="0" smtClean="0">
                <a:cs typeface="Arial" pitchFamily="34" charset="0"/>
              </a:rPr>
              <a:t>Multiple inputs</a:t>
            </a:r>
          </a:p>
        </p:txBody>
      </p:sp>
      <p:sp>
        <p:nvSpPr>
          <p:cNvPr id="10" name="TextBox 9"/>
          <p:cNvSpPr txBox="1"/>
          <p:nvPr/>
        </p:nvSpPr>
        <p:spPr>
          <a:xfrm>
            <a:off x="5384015" y="3029901"/>
            <a:ext cx="2628071" cy="400110"/>
          </a:xfrm>
          <a:prstGeom prst="rect">
            <a:avLst/>
          </a:prstGeom>
          <a:solidFill>
            <a:schemeClr val="bg1"/>
          </a:solidFill>
        </p:spPr>
        <p:txBody>
          <a:bodyPr wrap="square" rtlCol="0">
            <a:spAutoFit/>
          </a:bodyPr>
          <a:lstStyle/>
          <a:p>
            <a:r>
              <a:rPr lang="en-US" sz="2000" b="1" dirty="0" smtClean="0">
                <a:cs typeface="Arial" pitchFamily="34" charset="0"/>
              </a:rPr>
              <a:t>Single/Multiple inputs</a:t>
            </a:r>
          </a:p>
        </p:txBody>
      </p:sp>
      <p:sp>
        <p:nvSpPr>
          <p:cNvPr id="11" name="TextBox 10"/>
          <p:cNvSpPr txBox="1"/>
          <p:nvPr/>
        </p:nvSpPr>
        <p:spPr>
          <a:xfrm>
            <a:off x="8275546" y="3029901"/>
            <a:ext cx="3154454" cy="400110"/>
          </a:xfrm>
          <a:prstGeom prst="rect">
            <a:avLst/>
          </a:prstGeom>
          <a:solidFill>
            <a:schemeClr val="bg1"/>
          </a:solidFill>
        </p:spPr>
        <p:txBody>
          <a:bodyPr wrap="square" rtlCol="0">
            <a:spAutoFit/>
          </a:bodyPr>
          <a:lstStyle/>
          <a:p>
            <a:r>
              <a:rPr lang="en-US" sz="2000" b="1" dirty="0" smtClean="0">
                <a:cs typeface="Arial" pitchFamily="34" charset="0"/>
              </a:rPr>
              <a:t>Single/Multiple inputs</a:t>
            </a:r>
          </a:p>
        </p:txBody>
      </p:sp>
      <p:sp>
        <p:nvSpPr>
          <p:cNvPr id="12" name="TextBox 11"/>
          <p:cNvSpPr txBox="1"/>
          <p:nvPr/>
        </p:nvSpPr>
        <p:spPr>
          <a:xfrm>
            <a:off x="3520211" y="4912675"/>
            <a:ext cx="2261723" cy="400110"/>
          </a:xfrm>
          <a:prstGeom prst="rect">
            <a:avLst/>
          </a:prstGeom>
          <a:solidFill>
            <a:schemeClr val="bg1"/>
          </a:solidFill>
        </p:spPr>
        <p:txBody>
          <a:bodyPr wrap="square" rtlCol="0">
            <a:spAutoFit/>
          </a:bodyPr>
          <a:lstStyle/>
          <a:p>
            <a:pPr algn="ctr"/>
            <a:r>
              <a:rPr lang="en-US" sz="2000" b="1" dirty="0" smtClean="0">
                <a:cs typeface="Arial" pitchFamily="34" charset="0"/>
              </a:rPr>
              <a:t>Single output</a:t>
            </a:r>
          </a:p>
        </p:txBody>
      </p:sp>
      <p:sp>
        <p:nvSpPr>
          <p:cNvPr id="13" name="TextBox 12"/>
          <p:cNvSpPr txBox="1"/>
          <p:nvPr/>
        </p:nvSpPr>
        <p:spPr>
          <a:xfrm>
            <a:off x="6502809" y="4912675"/>
            <a:ext cx="2261723" cy="400110"/>
          </a:xfrm>
          <a:prstGeom prst="rect">
            <a:avLst/>
          </a:prstGeom>
          <a:solidFill>
            <a:schemeClr val="bg1"/>
          </a:solidFill>
        </p:spPr>
        <p:txBody>
          <a:bodyPr wrap="square" rtlCol="0">
            <a:spAutoFit/>
          </a:bodyPr>
          <a:lstStyle/>
          <a:p>
            <a:pPr algn="ctr"/>
            <a:r>
              <a:rPr lang="en-US" sz="2000" b="1" dirty="0" smtClean="0">
                <a:cs typeface="Arial" pitchFamily="34" charset="0"/>
              </a:rPr>
              <a:t>Multiple output</a:t>
            </a:r>
          </a:p>
        </p:txBody>
      </p:sp>
      <p:sp>
        <p:nvSpPr>
          <p:cNvPr id="14" name="TextBox 13"/>
          <p:cNvSpPr txBox="1"/>
          <p:nvPr/>
        </p:nvSpPr>
        <p:spPr>
          <a:xfrm>
            <a:off x="8963434" y="4912675"/>
            <a:ext cx="2695166" cy="400110"/>
          </a:xfrm>
          <a:prstGeom prst="rect">
            <a:avLst/>
          </a:prstGeom>
          <a:solidFill>
            <a:schemeClr val="bg1"/>
          </a:solidFill>
        </p:spPr>
        <p:txBody>
          <a:bodyPr wrap="square" rtlCol="0">
            <a:spAutoFit/>
          </a:bodyPr>
          <a:lstStyle/>
          <a:p>
            <a:pPr algn="ctr"/>
            <a:r>
              <a:rPr lang="en-US" sz="2000" b="1" dirty="0" smtClean="0">
                <a:cs typeface="Arial" pitchFamily="34" charset="0"/>
              </a:rPr>
              <a:t>No return value</a:t>
            </a:r>
          </a:p>
        </p:txBody>
      </p:sp>
      <p:sp>
        <p:nvSpPr>
          <p:cNvPr id="15" name="TextBox 14"/>
          <p:cNvSpPr txBox="1"/>
          <p:nvPr/>
        </p:nvSpPr>
        <p:spPr>
          <a:xfrm>
            <a:off x="198508" y="3035102"/>
            <a:ext cx="2261723" cy="400110"/>
          </a:xfrm>
          <a:prstGeom prst="rect">
            <a:avLst/>
          </a:prstGeom>
          <a:solidFill>
            <a:schemeClr val="bg1"/>
          </a:solidFill>
        </p:spPr>
        <p:txBody>
          <a:bodyPr wrap="square" rtlCol="0">
            <a:spAutoFit/>
          </a:bodyPr>
          <a:lstStyle/>
          <a:p>
            <a:r>
              <a:rPr lang="en-US" sz="2000" b="1" dirty="0" smtClean="0">
                <a:cs typeface="Arial" pitchFamily="34" charset="0"/>
              </a:rPr>
              <a:t>Single input</a:t>
            </a:r>
          </a:p>
        </p:txBody>
      </p:sp>
      <p:sp>
        <p:nvSpPr>
          <p:cNvPr id="16" name="TextBox 15"/>
          <p:cNvSpPr txBox="1"/>
          <p:nvPr/>
        </p:nvSpPr>
        <p:spPr>
          <a:xfrm>
            <a:off x="673749" y="4912675"/>
            <a:ext cx="2261723" cy="400110"/>
          </a:xfrm>
          <a:prstGeom prst="rect">
            <a:avLst/>
          </a:prstGeom>
          <a:solidFill>
            <a:schemeClr val="bg1"/>
          </a:solidFill>
        </p:spPr>
        <p:txBody>
          <a:bodyPr wrap="square" rtlCol="0">
            <a:spAutoFit/>
          </a:bodyPr>
          <a:lstStyle/>
          <a:p>
            <a:pPr algn="ctr"/>
            <a:r>
              <a:rPr lang="en-US" sz="2000" b="1" dirty="0" smtClean="0">
                <a:cs typeface="Arial" pitchFamily="34" charset="0"/>
              </a:rPr>
              <a:t>Single input</a:t>
            </a:r>
          </a:p>
        </p:txBody>
      </p:sp>
      <p:sp>
        <p:nvSpPr>
          <p:cNvPr id="17" name="TextBox 16"/>
          <p:cNvSpPr txBox="1"/>
          <p:nvPr/>
        </p:nvSpPr>
        <p:spPr>
          <a:xfrm>
            <a:off x="312158" y="5531800"/>
            <a:ext cx="2261723" cy="830997"/>
          </a:xfrm>
          <a:prstGeom prst="rect">
            <a:avLst/>
          </a:prstGeom>
          <a:solidFill>
            <a:schemeClr val="bg1"/>
          </a:solidFill>
        </p:spPr>
        <p:txBody>
          <a:bodyPr wrap="square" rtlCol="0">
            <a:spAutoFit/>
          </a:bodyPr>
          <a:lstStyle/>
          <a:p>
            <a:r>
              <a:rPr lang="en-US" sz="2400" dirty="0" smtClean="0">
                <a:cs typeface="Arial" pitchFamily="34" charset="0"/>
              </a:rPr>
              <a:t>x = -1</a:t>
            </a:r>
          </a:p>
          <a:p>
            <a:r>
              <a:rPr lang="en-US" sz="2400" dirty="0" smtClean="0">
                <a:cs typeface="Arial" pitchFamily="34" charset="0"/>
              </a:rPr>
              <a:t>y = abs(-1)</a:t>
            </a:r>
          </a:p>
        </p:txBody>
      </p:sp>
      <p:sp>
        <p:nvSpPr>
          <p:cNvPr id="18" name="TextBox 17"/>
          <p:cNvSpPr txBox="1"/>
          <p:nvPr/>
        </p:nvSpPr>
        <p:spPr>
          <a:xfrm>
            <a:off x="2935472" y="5610664"/>
            <a:ext cx="2964442" cy="461665"/>
          </a:xfrm>
          <a:prstGeom prst="rect">
            <a:avLst/>
          </a:prstGeom>
          <a:solidFill>
            <a:schemeClr val="bg1"/>
          </a:solidFill>
        </p:spPr>
        <p:txBody>
          <a:bodyPr wrap="square" rtlCol="0">
            <a:spAutoFit/>
          </a:bodyPr>
          <a:lstStyle/>
          <a:p>
            <a:r>
              <a:rPr lang="en-US" sz="2400" dirty="0" smtClean="0">
                <a:cs typeface="Arial" pitchFamily="34" charset="0"/>
              </a:rPr>
              <a:t>vec1 = </a:t>
            </a:r>
            <a:r>
              <a:rPr lang="en-US" sz="2400" dirty="0" err="1" smtClean="0">
                <a:cs typeface="Arial" pitchFamily="34" charset="0"/>
              </a:rPr>
              <a:t>randi</a:t>
            </a:r>
            <a:r>
              <a:rPr lang="en-US" sz="2400" dirty="0" smtClean="0">
                <a:cs typeface="Arial" pitchFamily="34" charset="0"/>
              </a:rPr>
              <a:t>(10,3,3)</a:t>
            </a:r>
          </a:p>
        </p:txBody>
      </p:sp>
      <p:sp>
        <p:nvSpPr>
          <p:cNvPr id="19" name="TextBox 18"/>
          <p:cNvSpPr txBox="1"/>
          <p:nvPr/>
        </p:nvSpPr>
        <p:spPr>
          <a:xfrm>
            <a:off x="6151449" y="5673429"/>
            <a:ext cx="2964442" cy="830997"/>
          </a:xfrm>
          <a:prstGeom prst="rect">
            <a:avLst/>
          </a:prstGeom>
          <a:solidFill>
            <a:schemeClr val="bg1"/>
          </a:solidFill>
        </p:spPr>
        <p:txBody>
          <a:bodyPr wrap="square" rtlCol="0">
            <a:spAutoFit/>
          </a:bodyPr>
          <a:lstStyle/>
          <a:p>
            <a:r>
              <a:rPr lang="en-US" sz="2400" dirty="0" smtClean="0">
                <a:cs typeface="Arial" pitchFamily="34" charset="0"/>
              </a:rPr>
              <a:t>mat1 = [1 1; 1 1];</a:t>
            </a:r>
          </a:p>
          <a:p>
            <a:r>
              <a:rPr lang="en-US" sz="2400" dirty="0" smtClean="0">
                <a:cs typeface="Arial" pitchFamily="34" charset="0"/>
              </a:rPr>
              <a:t>[</a:t>
            </a:r>
            <a:r>
              <a:rPr lang="en-US" sz="2400" dirty="0" err="1" smtClean="0">
                <a:cs typeface="Arial" pitchFamily="34" charset="0"/>
              </a:rPr>
              <a:t>cz</a:t>
            </a:r>
            <a:r>
              <a:rPr lang="en-US" sz="2400" dirty="0" smtClean="0">
                <a:cs typeface="Arial" pitchFamily="34" charset="0"/>
              </a:rPr>
              <a:t>, </a:t>
            </a:r>
            <a:r>
              <a:rPr lang="en-US" sz="2400" dirty="0" err="1" smtClean="0">
                <a:cs typeface="Arial" pitchFamily="34" charset="0"/>
              </a:rPr>
              <a:t>rz</a:t>
            </a:r>
            <a:r>
              <a:rPr lang="en-US" sz="2400" dirty="0" smtClean="0">
                <a:cs typeface="Arial" pitchFamily="34" charset="0"/>
              </a:rPr>
              <a:t>] = size(mat1)</a:t>
            </a:r>
          </a:p>
        </p:txBody>
      </p:sp>
      <p:sp>
        <p:nvSpPr>
          <p:cNvPr id="20" name="TextBox 19"/>
          <p:cNvSpPr txBox="1"/>
          <p:nvPr/>
        </p:nvSpPr>
        <p:spPr>
          <a:xfrm>
            <a:off x="9004038" y="5692479"/>
            <a:ext cx="2964442" cy="461665"/>
          </a:xfrm>
          <a:prstGeom prst="rect">
            <a:avLst/>
          </a:prstGeom>
          <a:solidFill>
            <a:schemeClr val="bg1"/>
          </a:solidFill>
        </p:spPr>
        <p:txBody>
          <a:bodyPr wrap="square" rtlCol="0">
            <a:spAutoFit/>
          </a:bodyPr>
          <a:lstStyle/>
          <a:p>
            <a:pPr algn="ctr"/>
            <a:r>
              <a:rPr lang="en-US" sz="2400" dirty="0" err="1" smtClean="0">
                <a:cs typeface="Arial" pitchFamily="34" charset="0"/>
              </a:rPr>
              <a:t>disp</a:t>
            </a:r>
            <a:r>
              <a:rPr lang="en-US" sz="2400" dirty="0" smtClean="0">
                <a:cs typeface="Arial" pitchFamily="34" charset="0"/>
              </a:rPr>
              <a:t>(‘hello’)</a:t>
            </a:r>
          </a:p>
        </p:txBody>
      </p:sp>
    </p:spTree>
    <p:extLst>
      <p:ext uri="{BB962C8B-B14F-4D97-AF65-F5344CB8AC3E}">
        <p14:creationId xmlns:p14="http://schemas.microsoft.com/office/powerpoint/2010/main" val="369716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Calling a </a:t>
            </a:r>
            <a:r>
              <a:rPr lang="en-US" altLang="en-US" dirty="0" smtClean="0"/>
              <a:t>Function </a:t>
            </a:r>
            <a:r>
              <a:rPr lang="en-US" altLang="en-US" dirty="0"/>
              <a:t>with </a:t>
            </a:r>
            <a:r>
              <a:rPr lang="en-US" altLang="en-US" dirty="0" smtClean="0"/>
              <a:t>No Output</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500" dirty="0"/>
              <a:t>Since no value is returned, the call to such a function is a statement </a:t>
            </a:r>
          </a:p>
          <a:p>
            <a:r>
              <a:rPr lang="en-US" altLang="en-US" sz="2500" dirty="0" smtClean="0"/>
              <a:t>For </a:t>
            </a:r>
            <a:r>
              <a:rPr lang="en-US" altLang="en-US" sz="2500" dirty="0"/>
              <a:t>example, if this is the function header:</a:t>
            </a:r>
          </a:p>
          <a:p>
            <a:pPr marL="641350" lvl="2" indent="0">
              <a:buNone/>
            </a:pPr>
            <a:r>
              <a:rPr lang="en-US" altLang="en-US" sz="2500" dirty="0"/>
              <a:t>function </a:t>
            </a:r>
            <a:r>
              <a:rPr lang="en-US" altLang="en-US" sz="2500" dirty="0" err="1"/>
              <a:t>fnname</a:t>
            </a:r>
            <a:r>
              <a:rPr lang="en-US" altLang="en-US" sz="2500" dirty="0"/>
              <a:t>(</a:t>
            </a:r>
            <a:r>
              <a:rPr lang="en-US" altLang="en-US" sz="2500" dirty="0" err="1"/>
              <a:t>x,y</a:t>
            </a:r>
            <a:r>
              <a:rPr lang="en-US" altLang="en-US" sz="2500" dirty="0"/>
              <a:t>)</a:t>
            </a:r>
          </a:p>
          <a:p>
            <a:r>
              <a:rPr lang="en-US" altLang="en-US" sz="2500" dirty="0"/>
              <a:t>A call to the function might look like this:</a:t>
            </a:r>
          </a:p>
          <a:p>
            <a:pPr marL="641350" lvl="2" indent="0">
              <a:buNone/>
            </a:pPr>
            <a:r>
              <a:rPr lang="en-US" altLang="en-US" sz="2500" dirty="0" err="1"/>
              <a:t>fnname</a:t>
            </a:r>
            <a:r>
              <a:rPr lang="en-US" altLang="en-US" sz="2500" dirty="0"/>
              <a:t>(</a:t>
            </a:r>
            <a:r>
              <a:rPr lang="en-US" altLang="en-US" sz="2500" dirty="0" err="1"/>
              <a:t>x,y</a:t>
            </a:r>
            <a:r>
              <a:rPr lang="en-US" altLang="en-US" sz="2500" dirty="0"/>
              <a:t>)</a:t>
            </a:r>
          </a:p>
          <a:p>
            <a:r>
              <a:rPr lang="en-US" altLang="en-US" sz="2500" dirty="0"/>
              <a:t>The following would NOT be a valid call; since the function is not returning anything, there is no value to assign:</a:t>
            </a:r>
          </a:p>
          <a:p>
            <a:pPr marL="641350" lvl="2" indent="0">
              <a:buNone/>
            </a:pPr>
            <a:r>
              <a:rPr lang="en-US" altLang="en-US" sz="2500" dirty="0"/>
              <a:t>result = </a:t>
            </a:r>
            <a:r>
              <a:rPr lang="en-US" altLang="en-US" sz="2500" dirty="0" err="1"/>
              <a:t>fnname</a:t>
            </a:r>
            <a:r>
              <a:rPr lang="en-US" altLang="en-US" sz="2500" dirty="0"/>
              <a:t>(</a:t>
            </a:r>
            <a:r>
              <a:rPr lang="en-US" altLang="en-US" sz="2500" dirty="0" err="1"/>
              <a:t>x,y</a:t>
            </a:r>
            <a:r>
              <a:rPr lang="en-US" altLang="en-US" sz="2500" dirty="0"/>
              <a:t>);  % Invalid</a:t>
            </a:r>
            <a:r>
              <a:rPr lang="en-US" altLang="en-US" sz="2500" dirty="0" smtClean="0"/>
              <a:t>!</a:t>
            </a:r>
          </a:p>
          <a:p>
            <a:r>
              <a:rPr lang="en-US" altLang="en-US" sz="2500" dirty="0"/>
              <a:t>You do not always have to pass input arguments to a function.  If you do not, you can have (both in the function header and in the function call) empty (), or you can just leave them out</a:t>
            </a:r>
          </a:p>
          <a:p>
            <a:endParaRPr lang="en-US" altLang="en-US" sz="2500" dirty="0" smtClean="0"/>
          </a:p>
          <a:p>
            <a:pPr marL="984250" lvl="2" indent="-342900"/>
            <a:endParaRPr lang="en-US" altLang="en-US" sz="2500" dirty="0" smtClean="0"/>
          </a:p>
          <a:p>
            <a:endParaRPr lang="en-US" altLang="en-US" sz="2500" dirty="0"/>
          </a:p>
        </p:txBody>
      </p:sp>
    </p:spTree>
    <p:extLst>
      <p:ext uri="{BB962C8B-B14F-4D97-AF65-F5344CB8AC3E}">
        <p14:creationId xmlns:p14="http://schemas.microsoft.com/office/powerpoint/2010/main" val="1430803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r>
              <a:rPr lang="en-US" dirty="0" smtClean="0"/>
              <a:t> Functions with No </a:t>
            </a:r>
            <a:r>
              <a:rPr lang="en-US" dirty="0" err="1" smtClean="0"/>
              <a:t>Ouptut</a:t>
            </a:r>
            <a:endParaRPr lang="en-US" dirty="0"/>
          </a:p>
        </p:txBody>
      </p:sp>
      <p:pic>
        <p:nvPicPr>
          <p:cNvPr id="3" name="Picture 2"/>
          <p:cNvPicPr>
            <a:picLocks noChangeAspect="1"/>
          </p:cNvPicPr>
          <p:nvPr/>
        </p:nvPicPr>
        <p:blipFill>
          <a:blip r:embed="rId2"/>
          <a:stretch>
            <a:fillRect/>
          </a:stretch>
        </p:blipFill>
        <p:spPr>
          <a:xfrm>
            <a:off x="347663" y="984519"/>
            <a:ext cx="5595938" cy="5660756"/>
          </a:xfrm>
          <a:prstGeom prst="rect">
            <a:avLst/>
          </a:prstGeom>
        </p:spPr>
      </p:pic>
      <p:pic>
        <p:nvPicPr>
          <p:cNvPr id="4" name="Picture 3"/>
          <p:cNvPicPr>
            <a:picLocks noChangeAspect="1"/>
          </p:cNvPicPr>
          <p:nvPr/>
        </p:nvPicPr>
        <p:blipFill>
          <a:blip r:embed="rId3"/>
          <a:stretch>
            <a:fillRect/>
          </a:stretch>
        </p:blipFill>
        <p:spPr>
          <a:xfrm>
            <a:off x="6172200" y="1679575"/>
            <a:ext cx="5632450" cy="1145405"/>
          </a:xfrm>
          <a:prstGeom prst="rect">
            <a:avLst/>
          </a:prstGeom>
          <a:ln w="19050">
            <a:solidFill>
              <a:srgbClr val="FF0000"/>
            </a:solidFill>
          </a:ln>
        </p:spPr>
      </p:pic>
    </p:spTree>
    <p:extLst>
      <p:ext uri="{BB962C8B-B14F-4D97-AF65-F5344CB8AC3E}">
        <p14:creationId xmlns:p14="http://schemas.microsoft.com/office/powerpoint/2010/main" val="343128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Common Pitfalls</a:t>
            </a:r>
            <a:endParaRPr lang="en-US" dirty="0"/>
          </a:p>
        </p:txBody>
      </p:sp>
      <p:sp>
        <p:nvSpPr>
          <p:cNvPr id="3" name="Rectangle 3"/>
          <p:cNvSpPr txBox="1">
            <a:spLocks/>
          </p:cNvSpPr>
          <p:nvPr/>
        </p:nvSpPr>
        <p:spPr>
          <a:xfrm>
            <a:off x="457200" y="1192213"/>
            <a:ext cx="11080750" cy="4389437"/>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Not matching up arguments in a function call with the input arguments in a function header.</a:t>
            </a:r>
          </a:p>
          <a:p>
            <a:r>
              <a:rPr lang="en-US" altLang="en-US" sz="2800" dirty="0"/>
              <a:t>Not having enough variables in an assignment statement to store all of the values returned by a function through the output arguments.</a:t>
            </a:r>
          </a:p>
          <a:p>
            <a:r>
              <a:rPr lang="en-US" altLang="en-US" sz="2800" dirty="0"/>
              <a:t>Attempting to call a function that does not return a value from an assignment statement, or from an output statement</a:t>
            </a:r>
            <a:r>
              <a:rPr lang="en-US" altLang="en-US" sz="2800" dirty="0" smtClean="0"/>
              <a:t>.</a:t>
            </a:r>
            <a:endParaRPr lang="en-US" altLang="en-US" sz="2800" dirty="0"/>
          </a:p>
        </p:txBody>
      </p:sp>
      <p:sp>
        <p:nvSpPr>
          <p:cNvPr id="4" name="Rectangle 3"/>
          <p:cNvSpPr txBox="1">
            <a:spLocks/>
          </p:cNvSpPr>
          <p:nvPr/>
        </p:nvSpPr>
        <p:spPr>
          <a:xfrm>
            <a:off x="5632450" y="4578350"/>
            <a:ext cx="6057900" cy="6223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500" u="sng" dirty="0" smtClean="0">
                <a:solidFill>
                  <a:srgbClr val="FF0000"/>
                </a:solidFill>
              </a:rPr>
              <a:t>Clear and valid input-output relationship!</a:t>
            </a:r>
            <a:endParaRPr lang="en-US" altLang="en-US" sz="2500" u="sng" dirty="0">
              <a:solidFill>
                <a:srgbClr val="FF0000"/>
              </a:solidFill>
            </a:endParaRPr>
          </a:p>
        </p:txBody>
      </p:sp>
    </p:spTree>
    <p:extLst>
      <p:ext uri="{BB962C8B-B14F-4D97-AF65-F5344CB8AC3E}">
        <p14:creationId xmlns:p14="http://schemas.microsoft.com/office/powerpoint/2010/main" val="3342696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5" name="Rectangle 4"/>
          <p:cNvSpPr/>
          <p:nvPr/>
        </p:nvSpPr>
        <p:spPr>
          <a:xfrm>
            <a:off x="488950" y="1072277"/>
            <a:ext cx="11360149" cy="1429622"/>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smtClean="0">
                <a:cs typeface="Arial" pitchFamily="34" charset="0"/>
              </a:rPr>
              <a:t>Stormy </a:t>
            </a:r>
            <a:r>
              <a:rPr lang="en-US" sz="2000" dirty="0" err="1" smtClean="0">
                <a:cs typeface="Arial" pitchFamily="34" charset="0"/>
              </a:rPr>
              <a:t>Attaway</a:t>
            </a:r>
            <a:r>
              <a:rPr lang="en-US" sz="2000" dirty="0" smtClean="0">
                <a:cs typeface="Arial" pitchFamily="34" charset="0"/>
              </a:rPr>
              <a:t>, 2018, </a:t>
            </a:r>
            <a:r>
              <a:rPr lang="en-US" sz="2000" dirty="0" err="1" smtClean="0">
                <a:cs typeface="Arial" pitchFamily="34" charset="0"/>
              </a:rPr>
              <a:t>Matlab</a:t>
            </a:r>
            <a:r>
              <a:rPr lang="en-US" sz="2000" dirty="0" smtClean="0">
                <a:cs typeface="Arial" pitchFamily="34" charset="0"/>
              </a:rPr>
              <a:t>: A </a:t>
            </a:r>
            <a:r>
              <a:rPr lang="en-US" sz="2000" dirty="0">
                <a:cs typeface="Arial" pitchFamily="34" charset="0"/>
              </a:rPr>
              <a:t>Practical Introduction to Programming and Problem </a:t>
            </a:r>
            <a:r>
              <a:rPr lang="en-US" sz="2000" dirty="0" smtClean="0">
                <a:cs typeface="Arial" pitchFamily="34" charset="0"/>
              </a:rPr>
              <a:t>Solving, 5</a:t>
            </a:r>
            <a:r>
              <a:rPr lang="en-US" sz="2000" baseline="30000" dirty="0" smtClean="0">
                <a:cs typeface="Arial" pitchFamily="34" charset="0"/>
              </a:rPr>
              <a:t>th</a:t>
            </a:r>
            <a:r>
              <a:rPr lang="en-US" sz="2000" dirty="0" smtClean="0">
                <a:cs typeface="Arial" pitchFamily="34" charset="0"/>
              </a:rPr>
              <a:t> edition</a:t>
            </a:r>
          </a:p>
          <a:p>
            <a:pPr marL="285750" indent="-285750">
              <a:lnSpc>
                <a:spcPct val="150000"/>
              </a:lnSpc>
              <a:buFont typeface="Arial" panose="020B0604020202020204" pitchFamily="34" charset="0"/>
              <a:buChar char="•"/>
            </a:pPr>
            <a:r>
              <a:rPr lang="en-US" sz="2000" dirty="0" smtClean="0">
                <a:cs typeface="Arial" pitchFamily="34" charset="0"/>
              </a:rPr>
              <a:t>Lecture </a:t>
            </a:r>
            <a:r>
              <a:rPr lang="en-US" sz="2000" dirty="0">
                <a:cs typeface="Arial" pitchFamily="34" charset="0"/>
              </a:rPr>
              <a:t>slides for </a:t>
            </a:r>
            <a:r>
              <a:rPr lang="en-US" sz="2000" dirty="0" smtClean="0">
                <a:cs typeface="Arial" pitchFamily="34" charset="0"/>
              </a:rPr>
              <a:t>“</a:t>
            </a:r>
            <a:r>
              <a:rPr lang="en-US" sz="2000" dirty="0" err="1" smtClean="0">
                <a:cs typeface="Arial" pitchFamily="34" charset="0"/>
              </a:rPr>
              <a:t>Matlab</a:t>
            </a:r>
            <a:r>
              <a:rPr lang="en-US" sz="2000" dirty="0">
                <a:cs typeface="Arial" pitchFamily="34" charset="0"/>
              </a:rPr>
              <a:t>: A Practical Introduction to Programming and Problem </a:t>
            </a:r>
            <a:r>
              <a:rPr lang="en-US" sz="2000" dirty="0" smtClean="0">
                <a:cs typeface="Arial" pitchFamily="34" charset="0"/>
              </a:rPr>
              <a:t>Solving”</a:t>
            </a:r>
            <a:endParaRPr lang="en-US" sz="2000" dirty="0">
              <a:cs typeface="Arial" pitchFamily="34" charset="0"/>
            </a:endParaRPr>
          </a:p>
          <a:p>
            <a:pPr marL="285750" indent="-285750">
              <a:lnSpc>
                <a:spcPct val="150000"/>
              </a:lnSpc>
              <a:buFont typeface="Arial" panose="020B0604020202020204" pitchFamily="34" charset="0"/>
              <a:buChar char="•"/>
            </a:pPr>
            <a:r>
              <a:rPr lang="en-US" sz="2000" dirty="0" smtClean="0">
                <a:cs typeface="Arial" pitchFamily="34" charset="0"/>
              </a:rPr>
              <a:t>Holly Moore, 2018, MATLAB for Engineers, 5</a:t>
            </a:r>
            <a:r>
              <a:rPr lang="en-US" sz="2000" baseline="30000" dirty="0" smtClean="0">
                <a:cs typeface="Arial" pitchFamily="34" charset="0"/>
              </a:rPr>
              <a:t>th</a:t>
            </a:r>
            <a:r>
              <a:rPr lang="en-US" sz="2000" dirty="0" smtClean="0">
                <a:cs typeface="Arial" pitchFamily="34" charset="0"/>
              </a:rPr>
              <a:t> edition</a:t>
            </a:r>
            <a:endParaRPr lang="en-US" sz="2000" dirty="0">
              <a:cs typeface="Arial" pitchFamily="34" charset="0"/>
            </a:endParaRPr>
          </a:p>
        </p:txBody>
      </p:sp>
    </p:spTree>
    <p:extLst>
      <p:ext uri="{BB962C8B-B14F-4D97-AF65-F5344CB8AC3E}">
        <p14:creationId xmlns:p14="http://schemas.microsoft.com/office/powerpoint/2010/main" val="3778152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Example: Size Function</a:t>
            </a:r>
            <a:endParaRPr lang="en-US" dirty="0"/>
          </a:p>
        </p:txBody>
      </p:sp>
      <p:pic>
        <p:nvPicPr>
          <p:cNvPr id="3" name="Picture 2"/>
          <p:cNvPicPr>
            <a:picLocks noChangeAspect="1"/>
          </p:cNvPicPr>
          <p:nvPr/>
        </p:nvPicPr>
        <p:blipFill>
          <a:blip r:embed="rId2"/>
          <a:stretch>
            <a:fillRect/>
          </a:stretch>
        </p:blipFill>
        <p:spPr>
          <a:xfrm>
            <a:off x="417864" y="1021711"/>
            <a:ext cx="11374051" cy="5399455"/>
          </a:xfrm>
          <a:prstGeom prst="rect">
            <a:avLst/>
          </a:prstGeom>
        </p:spPr>
      </p:pic>
    </p:spTree>
    <p:extLst>
      <p:ext uri="{BB962C8B-B14F-4D97-AF65-F5344CB8AC3E}">
        <p14:creationId xmlns:p14="http://schemas.microsoft.com/office/powerpoint/2010/main" val="591896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en-US" dirty="0"/>
              <a:t>Generic Function Definition</a:t>
            </a:r>
            <a:endParaRPr lang="en-US" dirty="0"/>
          </a:p>
        </p:txBody>
      </p:sp>
      <p:sp>
        <p:nvSpPr>
          <p:cNvPr id="4" name="Rectangle 3"/>
          <p:cNvSpPr>
            <a:spLocks noChangeArrowheads="1"/>
          </p:cNvSpPr>
          <p:nvPr/>
        </p:nvSpPr>
        <p:spPr bwMode="auto">
          <a:xfrm>
            <a:off x="241300" y="2044945"/>
            <a:ext cx="11592561" cy="350865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nSpc>
                <a:spcPct val="150000"/>
              </a:lnSpc>
              <a:defRPr/>
            </a:pPr>
            <a:r>
              <a:rPr lang="en-US" sz="2800" b="1" dirty="0">
                <a:latin typeface="Constantia" charset="0"/>
                <a:ea typeface="ＭＳ Ｐゴシック" charset="0"/>
                <a:cs typeface="Arial" charset="0"/>
              </a:rPr>
              <a:t>function [output arguments] = </a:t>
            </a:r>
            <a:r>
              <a:rPr lang="en-US" sz="2800" b="1" u="sng" dirty="0" err="1" smtClean="0">
                <a:solidFill>
                  <a:srgbClr val="FF0000"/>
                </a:solidFill>
                <a:latin typeface="Constantia" charset="0"/>
                <a:ea typeface="ＭＳ Ｐゴシック" charset="0"/>
                <a:cs typeface="Arial" charset="0"/>
              </a:rPr>
              <a:t>functionname</a:t>
            </a:r>
            <a:r>
              <a:rPr lang="en-US" sz="2800" b="1" u="sng" dirty="0" smtClean="0">
                <a:solidFill>
                  <a:srgbClr val="FF0000"/>
                </a:solidFill>
                <a:latin typeface="Constantia" charset="0"/>
                <a:ea typeface="ＭＳ Ｐゴシック" charset="0"/>
                <a:cs typeface="Arial" charset="0"/>
              </a:rPr>
              <a:t> </a:t>
            </a:r>
            <a:r>
              <a:rPr lang="en-US" sz="2800" b="1" dirty="0" smtClean="0">
                <a:latin typeface="Constantia" charset="0"/>
                <a:ea typeface="ＭＳ Ｐゴシック" charset="0"/>
                <a:cs typeface="Arial" charset="0"/>
              </a:rPr>
              <a:t>(</a:t>
            </a:r>
            <a:r>
              <a:rPr lang="en-US" sz="2800" b="1" dirty="0">
                <a:latin typeface="Constantia" charset="0"/>
                <a:ea typeface="ＭＳ Ｐゴシック" charset="0"/>
                <a:cs typeface="Arial" charset="0"/>
              </a:rPr>
              <a:t>input arguments)</a:t>
            </a:r>
          </a:p>
          <a:p>
            <a:pPr>
              <a:lnSpc>
                <a:spcPct val="150000"/>
              </a:lnSpc>
              <a:defRPr/>
            </a:pPr>
            <a:r>
              <a:rPr lang="en-US" dirty="0">
                <a:latin typeface="Constantia" charset="0"/>
                <a:ea typeface="ＭＳ Ｐゴシック" charset="0"/>
                <a:cs typeface="Arial" charset="0"/>
              </a:rPr>
              <a:t>% Comment describing the function</a:t>
            </a:r>
          </a:p>
          <a:p>
            <a:pPr>
              <a:lnSpc>
                <a:spcPct val="150000"/>
              </a:lnSpc>
              <a:defRPr/>
            </a:pPr>
            <a:endParaRPr lang="en-US" sz="2800" dirty="0" smtClean="0">
              <a:latin typeface="Constantia" charset="0"/>
              <a:ea typeface="ＭＳ Ｐゴシック" charset="0"/>
              <a:cs typeface="Arial" charset="0"/>
            </a:endParaRPr>
          </a:p>
          <a:p>
            <a:pPr>
              <a:lnSpc>
                <a:spcPct val="150000"/>
              </a:lnSpc>
              <a:defRPr/>
            </a:pPr>
            <a:r>
              <a:rPr lang="en-US" sz="2800" dirty="0" smtClean="0">
                <a:latin typeface="Constantia" charset="0"/>
                <a:ea typeface="ＭＳ Ｐゴシック" charset="0"/>
                <a:cs typeface="Arial" charset="0"/>
              </a:rPr>
              <a:t>Your script</a:t>
            </a:r>
          </a:p>
          <a:p>
            <a:pPr>
              <a:lnSpc>
                <a:spcPct val="150000"/>
              </a:lnSpc>
              <a:defRPr/>
            </a:pPr>
            <a:endParaRPr lang="en-US" dirty="0">
              <a:latin typeface="Constantia" charset="0"/>
              <a:ea typeface="ＭＳ Ｐゴシック" charset="0"/>
              <a:cs typeface="Arial" charset="0"/>
            </a:endParaRPr>
          </a:p>
          <a:p>
            <a:pPr>
              <a:lnSpc>
                <a:spcPct val="150000"/>
              </a:lnSpc>
              <a:defRPr/>
            </a:pPr>
            <a:r>
              <a:rPr lang="en-US" sz="2800" b="1" dirty="0" smtClean="0">
                <a:latin typeface="Constantia" charset="0"/>
                <a:ea typeface="ＭＳ Ｐゴシック" charset="0"/>
                <a:cs typeface="Arial" charset="0"/>
              </a:rPr>
              <a:t>end</a:t>
            </a:r>
            <a:endParaRPr lang="en-US" sz="2800" b="1" dirty="0">
              <a:latin typeface="Constantia" charset="0"/>
              <a:ea typeface="ＭＳ Ｐゴシック" charset="0"/>
              <a:cs typeface="Arial" charset="0"/>
            </a:endParaRPr>
          </a:p>
        </p:txBody>
      </p:sp>
      <p:sp>
        <p:nvSpPr>
          <p:cNvPr id="5" name="Text Box 6"/>
          <p:cNvSpPr txBox="1">
            <a:spLocks noChangeArrowheads="1"/>
          </p:cNvSpPr>
          <p:nvPr/>
        </p:nvSpPr>
        <p:spPr bwMode="auto">
          <a:xfrm>
            <a:off x="187960" y="1325627"/>
            <a:ext cx="23622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u="sng" dirty="0" err="1" smtClean="0">
                <a:solidFill>
                  <a:srgbClr val="FF0000"/>
                </a:solidFill>
                <a:latin typeface="Arial" charset="0"/>
                <a:ea typeface="ＭＳ Ｐゴシック" charset="0"/>
                <a:cs typeface="Arial" charset="0"/>
              </a:rPr>
              <a:t>functionname.m</a:t>
            </a:r>
            <a:endParaRPr lang="en-US" sz="2400" u="sng" dirty="0">
              <a:solidFill>
                <a:srgbClr val="FF0000"/>
              </a:solidFill>
              <a:latin typeface="Arial" charset="0"/>
              <a:ea typeface="ＭＳ Ｐゴシック" charset="0"/>
              <a:cs typeface="Arial" charset="0"/>
            </a:endParaRPr>
          </a:p>
        </p:txBody>
      </p:sp>
    </p:spTree>
    <p:extLst>
      <p:ext uri="{BB962C8B-B14F-4D97-AF65-F5344CB8AC3E}">
        <p14:creationId xmlns:p14="http://schemas.microsoft.com/office/powerpoint/2010/main" val="36296921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solidFill>
                  <a:srgbClr val="FFFF00"/>
                </a:solidFill>
              </a:rPr>
              <a:t>Example</a:t>
            </a:r>
            <a:r>
              <a:rPr lang="en-US" dirty="0" smtClean="0"/>
              <a:t>: Sample Functions</a:t>
            </a:r>
            <a:endParaRPr lang="en-US" dirty="0"/>
          </a:p>
        </p:txBody>
      </p:sp>
      <p:pic>
        <p:nvPicPr>
          <p:cNvPr id="3" name="Picture 2"/>
          <p:cNvPicPr>
            <a:picLocks noChangeAspect="1"/>
          </p:cNvPicPr>
          <p:nvPr/>
        </p:nvPicPr>
        <p:blipFill>
          <a:blip r:embed="rId2"/>
          <a:stretch>
            <a:fillRect/>
          </a:stretch>
        </p:blipFill>
        <p:spPr>
          <a:xfrm>
            <a:off x="241300" y="1021077"/>
            <a:ext cx="5170546" cy="5552181"/>
          </a:xfrm>
          <a:prstGeom prst="rect">
            <a:avLst/>
          </a:prstGeom>
        </p:spPr>
      </p:pic>
      <p:pic>
        <p:nvPicPr>
          <p:cNvPr id="4" name="Picture 3"/>
          <p:cNvPicPr>
            <a:picLocks noChangeAspect="1"/>
          </p:cNvPicPr>
          <p:nvPr/>
        </p:nvPicPr>
        <p:blipFill>
          <a:blip r:embed="rId3"/>
          <a:stretch>
            <a:fillRect/>
          </a:stretch>
        </p:blipFill>
        <p:spPr>
          <a:xfrm>
            <a:off x="6155690" y="1021078"/>
            <a:ext cx="5460577" cy="5552181"/>
          </a:xfrm>
          <a:prstGeom prst="rect">
            <a:avLst/>
          </a:prstGeom>
        </p:spPr>
      </p:pic>
    </p:spTree>
    <p:extLst>
      <p:ext uri="{BB962C8B-B14F-4D97-AF65-F5344CB8AC3E}">
        <p14:creationId xmlns:p14="http://schemas.microsoft.com/office/powerpoint/2010/main" val="1681865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Sample </a:t>
            </a:r>
            <a:r>
              <a:rPr lang="en-US" dirty="0" smtClean="0"/>
              <a:t>Functions 2</a:t>
            </a:r>
            <a:endParaRPr lang="en-US" dirty="0"/>
          </a:p>
        </p:txBody>
      </p:sp>
      <p:pic>
        <p:nvPicPr>
          <p:cNvPr id="3" name="Picture 2"/>
          <p:cNvPicPr>
            <a:picLocks noChangeAspect="1"/>
          </p:cNvPicPr>
          <p:nvPr/>
        </p:nvPicPr>
        <p:blipFill rotWithShape="1">
          <a:blip r:embed="rId2"/>
          <a:srcRect b="64271"/>
          <a:stretch/>
        </p:blipFill>
        <p:spPr>
          <a:xfrm>
            <a:off x="0" y="2236400"/>
            <a:ext cx="5847292" cy="2318667"/>
          </a:xfrm>
          <a:prstGeom prst="rect">
            <a:avLst/>
          </a:prstGeom>
        </p:spPr>
      </p:pic>
      <p:pic>
        <p:nvPicPr>
          <p:cNvPr id="4" name="Picture 3"/>
          <p:cNvPicPr>
            <a:picLocks noChangeAspect="1"/>
          </p:cNvPicPr>
          <p:nvPr/>
        </p:nvPicPr>
        <p:blipFill rotWithShape="1">
          <a:blip r:embed="rId2"/>
          <a:srcRect t="41078"/>
          <a:stretch/>
        </p:blipFill>
        <p:spPr>
          <a:xfrm>
            <a:off x="6104890" y="1676400"/>
            <a:ext cx="5847292" cy="3823757"/>
          </a:xfrm>
          <a:prstGeom prst="rect">
            <a:avLst/>
          </a:prstGeom>
        </p:spPr>
      </p:pic>
    </p:spTree>
    <p:extLst>
      <p:ext uri="{BB962C8B-B14F-4D97-AF65-F5344CB8AC3E}">
        <p14:creationId xmlns:p14="http://schemas.microsoft.com/office/powerpoint/2010/main" val="2423011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a:t>
            </a:r>
            <a:r>
              <a:rPr lang="en-US" dirty="0" smtClean="0"/>
              <a:t>Tensile Stress</a:t>
            </a:r>
            <a:endParaRPr lang="en-US" dirty="0"/>
          </a:p>
        </p:txBody>
      </p:sp>
      <p:pic>
        <p:nvPicPr>
          <p:cNvPr id="3" name="Picture 2"/>
          <p:cNvPicPr>
            <a:picLocks noChangeAspect="1"/>
          </p:cNvPicPr>
          <p:nvPr/>
        </p:nvPicPr>
        <p:blipFill rotWithShape="1">
          <a:blip r:embed="rId2"/>
          <a:srcRect r="20850"/>
          <a:stretch/>
        </p:blipFill>
        <p:spPr>
          <a:xfrm>
            <a:off x="0" y="690879"/>
            <a:ext cx="5325533" cy="6224777"/>
          </a:xfrm>
          <a:prstGeom prst="rect">
            <a:avLst/>
          </a:prstGeom>
        </p:spPr>
      </p:pic>
      <p:pic>
        <p:nvPicPr>
          <p:cNvPr id="4" name="Picture 3"/>
          <p:cNvPicPr>
            <a:picLocks noChangeAspect="1"/>
          </p:cNvPicPr>
          <p:nvPr/>
        </p:nvPicPr>
        <p:blipFill>
          <a:blip r:embed="rId3"/>
          <a:stretch>
            <a:fillRect/>
          </a:stretch>
        </p:blipFill>
        <p:spPr>
          <a:xfrm>
            <a:off x="5727717" y="6646"/>
            <a:ext cx="6464283" cy="3220721"/>
          </a:xfrm>
          <a:prstGeom prst="rect">
            <a:avLst/>
          </a:prstGeom>
        </p:spPr>
      </p:pic>
      <p:pic>
        <p:nvPicPr>
          <p:cNvPr id="5" name="Picture 4"/>
          <p:cNvPicPr>
            <a:picLocks noChangeAspect="1"/>
          </p:cNvPicPr>
          <p:nvPr/>
        </p:nvPicPr>
        <p:blipFill>
          <a:blip r:embed="rId4"/>
          <a:stretch>
            <a:fillRect/>
          </a:stretch>
        </p:blipFill>
        <p:spPr>
          <a:xfrm>
            <a:off x="5727716" y="3342640"/>
            <a:ext cx="3492483" cy="3473630"/>
          </a:xfrm>
          <a:prstGeom prst="rect">
            <a:avLst/>
          </a:prstGeom>
        </p:spPr>
      </p:pic>
      <p:sp>
        <p:nvSpPr>
          <p:cNvPr id="6" name="TextBox 5"/>
          <p:cNvSpPr txBox="1"/>
          <p:nvPr/>
        </p:nvSpPr>
        <p:spPr>
          <a:xfrm>
            <a:off x="9283700" y="3202557"/>
            <a:ext cx="2908300" cy="400110"/>
          </a:xfrm>
          <a:prstGeom prst="rect">
            <a:avLst/>
          </a:prstGeom>
          <a:noFill/>
        </p:spPr>
        <p:txBody>
          <a:bodyPr wrap="square" rtlCol="0">
            <a:spAutoFit/>
          </a:bodyPr>
          <a:lstStyle/>
          <a:p>
            <a:r>
              <a:rPr lang="en-US" sz="2000" b="1" dirty="0" err="1" smtClean="0"/>
              <a:t>demo_tensile_function.m</a:t>
            </a:r>
            <a:endParaRPr lang="en-US" sz="2000" b="1" dirty="0" smtClean="0">
              <a:latin typeface="Arial" pitchFamily="34" charset="0"/>
              <a:cs typeface="Arial" pitchFamily="34" charset="0"/>
            </a:endParaRPr>
          </a:p>
        </p:txBody>
      </p:sp>
      <p:sp>
        <p:nvSpPr>
          <p:cNvPr id="7" name="TextBox 6"/>
          <p:cNvSpPr txBox="1"/>
          <p:nvPr/>
        </p:nvSpPr>
        <p:spPr>
          <a:xfrm>
            <a:off x="9283700" y="5646037"/>
            <a:ext cx="2908300" cy="400110"/>
          </a:xfrm>
          <a:prstGeom prst="rect">
            <a:avLst/>
          </a:prstGeom>
          <a:noFill/>
        </p:spPr>
        <p:txBody>
          <a:bodyPr wrap="square" rtlCol="0">
            <a:spAutoFit/>
          </a:bodyPr>
          <a:lstStyle/>
          <a:p>
            <a:r>
              <a:rPr lang="en-US" sz="2000" b="1" dirty="0" err="1" smtClean="0"/>
              <a:t>FindTM.m</a:t>
            </a:r>
            <a:endParaRPr lang="en-US" sz="2000" b="1" dirty="0" smtClean="0">
              <a:latin typeface="Arial" pitchFamily="34" charset="0"/>
              <a:cs typeface="Arial" pitchFamily="34" charset="0"/>
            </a:endParaRPr>
          </a:p>
        </p:txBody>
      </p:sp>
      <p:sp>
        <p:nvSpPr>
          <p:cNvPr id="8" name="Rounded Rectangle 7"/>
          <p:cNvSpPr/>
          <p:nvPr/>
        </p:nvSpPr>
        <p:spPr>
          <a:xfrm>
            <a:off x="6156960" y="2514600"/>
            <a:ext cx="5090160" cy="2438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371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solidFill>
                  <a:srgbClr val="FFFF00"/>
                </a:solidFill>
              </a:rPr>
              <a:t>Example</a:t>
            </a:r>
            <a:r>
              <a:rPr lang="en-US" dirty="0"/>
              <a:t>: Pressure </a:t>
            </a:r>
            <a:r>
              <a:rPr lang="en-US" dirty="0" smtClean="0"/>
              <a:t>Calculation</a:t>
            </a:r>
            <a:endParaRPr lang="en-US" dirty="0"/>
          </a:p>
        </p:txBody>
      </p:sp>
      <p:sp>
        <p:nvSpPr>
          <p:cNvPr id="3" name="Rectangle 2"/>
          <p:cNvSpPr/>
          <p:nvPr/>
        </p:nvSpPr>
        <p:spPr>
          <a:xfrm>
            <a:off x="241300" y="1035735"/>
            <a:ext cx="4550833" cy="3647152"/>
          </a:xfrm>
          <a:prstGeom prst="rect">
            <a:avLst/>
          </a:prstGeom>
        </p:spPr>
        <p:txBody>
          <a:bodyPr wrap="square">
            <a:spAutoFit/>
          </a:bodyPr>
          <a:lstStyle/>
          <a:p>
            <a:pPr marL="342900" indent="-342900">
              <a:buAutoNum type="alphaLcParenBoth"/>
            </a:pPr>
            <a:r>
              <a:rPr lang="en-US" sz="2100" dirty="0" smtClean="0"/>
              <a:t>'stn12_data_2D</a:t>
            </a:r>
            <a:r>
              <a:rPr lang="en-US" sz="2100" dirty="0"/>
              <a:t>' </a:t>
            </a:r>
            <a:r>
              <a:rPr lang="en-US" sz="2100" dirty="0" smtClean="0"/>
              <a:t>which </a:t>
            </a:r>
            <a:r>
              <a:rPr lang="en-US" sz="2100" dirty="0"/>
              <a:t>contain all the data measured at Station </a:t>
            </a:r>
            <a:r>
              <a:rPr lang="en-US" sz="2100" b="1" dirty="0">
                <a:solidFill>
                  <a:srgbClr val="FF0000"/>
                </a:solidFill>
              </a:rPr>
              <a:t>12</a:t>
            </a:r>
            <a:r>
              <a:rPr lang="en-US" sz="2100" dirty="0" smtClean="0"/>
              <a:t>.</a:t>
            </a:r>
          </a:p>
          <a:p>
            <a:pPr marL="342900" indent="-342900">
              <a:buAutoNum type="alphaLcParenBoth"/>
            </a:pPr>
            <a:endParaRPr lang="en-US" sz="2100" dirty="0" smtClean="0"/>
          </a:p>
          <a:p>
            <a:pPr marL="342900" indent="-342900">
              <a:buAutoNum type="alphaLcParenBoth"/>
            </a:pPr>
            <a:r>
              <a:rPr lang="en-US" sz="2100" dirty="0" smtClean="0"/>
              <a:t> </a:t>
            </a:r>
            <a:r>
              <a:rPr lang="en-US" sz="2100" dirty="0"/>
              <a:t>'month_data_2D' </a:t>
            </a:r>
            <a:r>
              <a:rPr lang="en-US" sz="2100" dirty="0" smtClean="0"/>
              <a:t>which </a:t>
            </a:r>
            <a:r>
              <a:rPr lang="en-US" sz="2100" dirty="0"/>
              <a:t>contains all the data collected from </a:t>
            </a:r>
            <a:r>
              <a:rPr lang="en-US" sz="2100" dirty="0">
                <a:solidFill>
                  <a:srgbClr val="FF0000"/>
                </a:solidFill>
              </a:rPr>
              <a:t>days 21 to 50 </a:t>
            </a:r>
            <a:r>
              <a:rPr lang="en-US" sz="2100" dirty="0"/>
              <a:t>at Station </a:t>
            </a:r>
            <a:r>
              <a:rPr lang="en-US" sz="2100" dirty="0">
                <a:solidFill>
                  <a:srgbClr val="FF0000"/>
                </a:solidFill>
              </a:rPr>
              <a:t>3</a:t>
            </a:r>
            <a:r>
              <a:rPr lang="en-US" sz="2100" dirty="0"/>
              <a:t>. </a:t>
            </a:r>
            <a:endParaRPr lang="en-US" sz="2100" dirty="0" smtClean="0"/>
          </a:p>
          <a:p>
            <a:pPr marL="342900" indent="-342900">
              <a:buAutoNum type="alphaLcParenBoth"/>
            </a:pPr>
            <a:endParaRPr lang="en-US" sz="2100" dirty="0" smtClean="0"/>
          </a:p>
          <a:p>
            <a:pPr marL="342900" indent="-342900">
              <a:buAutoNum type="alphaLcParenBoth"/>
            </a:pPr>
            <a:r>
              <a:rPr lang="en-US" sz="2100" dirty="0" smtClean="0"/>
              <a:t> </a:t>
            </a:r>
            <a:r>
              <a:rPr lang="en-US" sz="2100" dirty="0"/>
              <a:t>'values_greater_25_2D' </a:t>
            </a:r>
            <a:r>
              <a:rPr lang="en-US" sz="2100" dirty="0" smtClean="0"/>
              <a:t>which </a:t>
            </a:r>
            <a:r>
              <a:rPr lang="en-US" sz="2100" dirty="0"/>
              <a:t>contains the number of pressure values greater than </a:t>
            </a:r>
            <a:r>
              <a:rPr lang="en-US" sz="2100" b="1" dirty="0">
                <a:solidFill>
                  <a:srgbClr val="FF0000"/>
                </a:solidFill>
              </a:rPr>
              <a:t>25</a:t>
            </a:r>
            <a:r>
              <a:rPr lang="en-US" sz="2100" dirty="0"/>
              <a:t> during whole fifty days at each station. </a:t>
            </a:r>
            <a:endParaRPr lang="en-US" sz="2100" dirty="0" smtClean="0"/>
          </a:p>
        </p:txBody>
      </p:sp>
      <p:pic>
        <p:nvPicPr>
          <p:cNvPr id="4" name="Picture 3"/>
          <p:cNvPicPr>
            <a:picLocks noChangeAspect="1"/>
          </p:cNvPicPr>
          <p:nvPr/>
        </p:nvPicPr>
        <p:blipFill>
          <a:blip r:embed="rId2"/>
          <a:stretch>
            <a:fillRect/>
          </a:stretch>
        </p:blipFill>
        <p:spPr>
          <a:xfrm>
            <a:off x="5249333" y="663713"/>
            <a:ext cx="6942667" cy="6194287"/>
          </a:xfrm>
          <a:prstGeom prst="rect">
            <a:avLst/>
          </a:prstGeom>
        </p:spPr>
      </p:pic>
    </p:spTree>
    <p:extLst>
      <p:ext uri="{BB962C8B-B14F-4D97-AF65-F5344CB8AC3E}">
        <p14:creationId xmlns:p14="http://schemas.microsoft.com/office/powerpoint/2010/main" val="1534628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6029</TotalTime>
  <Words>1709</Words>
  <Application>Microsoft Office PowerPoint</Application>
  <PresentationFormat>Widescreen</PresentationFormat>
  <Paragraphs>224</Paragraphs>
  <Slides>33</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ＭＳ Ｐゴシック</vt:lpstr>
      <vt:lpstr>Arial</vt:lpstr>
      <vt:lpstr>Calibri</vt:lpstr>
      <vt:lpstr>Constantia</vt:lpstr>
      <vt:lpstr>Georgia</vt:lpstr>
      <vt:lpstr>Impact</vt:lpstr>
      <vt:lpstr>Wingdings</vt:lpstr>
      <vt:lpstr>Wingdings 2</vt:lpstr>
      <vt:lpstr>Uwaterloo_Theme</vt:lpstr>
      <vt:lpstr>Uwaterloo</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189</cp:revision>
  <dcterms:created xsi:type="dcterms:W3CDTF">2018-10-10T19:11:49Z</dcterms:created>
  <dcterms:modified xsi:type="dcterms:W3CDTF">2019-06-17T16:09:09Z</dcterms:modified>
</cp:coreProperties>
</file>