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32"/>
  </p:notesMasterIdLst>
  <p:sldIdLst>
    <p:sldId id="256" r:id="rId3"/>
    <p:sldId id="295" r:id="rId4"/>
    <p:sldId id="318" r:id="rId5"/>
    <p:sldId id="299" r:id="rId6"/>
    <p:sldId id="300" r:id="rId7"/>
    <p:sldId id="334" r:id="rId8"/>
    <p:sldId id="335" r:id="rId9"/>
    <p:sldId id="323" r:id="rId10"/>
    <p:sldId id="301" r:id="rId11"/>
    <p:sldId id="302" r:id="rId12"/>
    <p:sldId id="303" r:id="rId13"/>
    <p:sldId id="336" r:id="rId14"/>
    <p:sldId id="337" r:id="rId15"/>
    <p:sldId id="306" r:id="rId16"/>
    <p:sldId id="319" r:id="rId17"/>
    <p:sldId id="308" r:id="rId18"/>
    <p:sldId id="309" r:id="rId19"/>
    <p:sldId id="341" r:id="rId20"/>
    <p:sldId id="338" r:id="rId21"/>
    <p:sldId id="339" r:id="rId22"/>
    <p:sldId id="340" r:id="rId23"/>
    <p:sldId id="310" r:id="rId24"/>
    <p:sldId id="311" r:id="rId25"/>
    <p:sldId id="342" r:id="rId26"/>
    <p:sldId id="316" r:id="rId27"/>
    <p:sldId id="343" r:id="rId28"/>
    <p:sldId id="326" r:id="rId29"/>
    <p:sldId id="328" r:id="rId30"/>
    <p:sldId id="33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70867" autoAdjust="0"/>
  </p:normalViewPr>
  <p:slideViewPr>
    <p:cSldViewPr snapToGrid="0">
      <p:cViewPr>
        <p:scale>
          <a:sx n="100" d="100"/>
          <a:sy n="100" d="100"/>
        </p:scale>
        <p:origin x="2380" y="45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28F3-B408-4C73-B6CB-14C24F24D2AD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8CA3-21CE-4263-9096-DD522C33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0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87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9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4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8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9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4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68CA3-21CE-4263-9096-DD522C3383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9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03" y="5316469"/>
            <a:ext cx="5054388" cy="154153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521700"/>
            <a:ext cx="8692199" cy="1795540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540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2740" y="4190621"/>
            <a:ext cx="5486243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00" y="6646"/>
            <a:ext cx="11727180" cy="6842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D5D7-1376-454F-9D0D-56EF872F8D9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3237-AE92-4645-95D2-1F8A1B10E7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7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9042400" y="6559555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1400" smtClean="0"/>
              <a:pPr algn="r"/>
              <a:t>‹#›</a:t>
            </a:fld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0" y="0"/>
            <a:ext cx="12191999" cy="69533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695330"/>
            <a:ext cx="3082197" cy="198582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3050818" y="695330"/>
            <a:ext cx="3047061" cy="198582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6097879" y="695330"/>
            <a:ext cx="3047061" cy="198582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9144939" y="695330"/>
            <a:ext cx="3047061" cy="198582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DAA538E-3C43-4881-9A33-4C4D33F2F525}"/>
              </a:ext>
            </a:extLst>
          </p:cNvPr>
          <p:cNvSpPr txBox="1">
            <a:spLocks/>
          </p:cNvSpPr>
          <p:nvPr/>
        </p:nvSpPr>
        <p:spPr>
          <a:xfrm>
            <a:off x="241300" y="6646"/>
            <a:ext cx="11696700" cy="78393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ysClr val="windowText" lastClr="000000"/>
              </a:buClr>
              <a:buSzPct val="85000"/>
              <a:buFont typeface="Wingdings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Edit Master text styles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Slide Number Placeholder 13"/>
          <p:cNvSpPr txBox="1">
            <a:spLocks/>
          </p:cNvSpPr>
          <p:nvPr/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80109"/>
      </p:ext>
    </p:extLst>
  </p:cSld>
  <p:clrMap bg1="lt1" tx1="dk1" bg2="lt2" tx2="dk2" accent1="accent1" accent2="accent2" accent3="accent3" accent4="accent4" accent5="accent5" accent6="accent6" hlink="hlink" folHlink="folHlink"/>
  <p:transition spd="slow">
    <p:push dir="u"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4527" y="1521700"/>
            <a:ext cx="10286380" cy="1795540"/>
          </a:xfrm>
        </p:spPr>
        <p:txBody>
          <a:bodyPr/>
          <a:lstStyle/>
          <a:p>
            <a:r>
              <a:rPr lang="en-US" dirty="0" smtClean="0"/>
              <a:t>Text Manipulation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740" y="3757941"/>
            <a:ext cx="5486243" cy="1601459"/>
          </a:xfrm>
        </p:spPr>
        <p:txBody>
          <a:bodyPr>
            <a:normAutofit/>
          </a:bodyPr>
          <a:lstStyle/>
          <a:p>
            <a:r>
              <a:rPr lang="en-US" b="1" dirty="0" smtClean="0"/>
              <a:t>Chul Min Yeum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Civil and Environmental Engineering</a:t>
            </a:r>
          </a:p>
          <a:p>
            <a:r>
              <a:rPr lang="en-US" dirty="0"/>
              <a:t>University of Waterloo, Canada</a:t>
            </a:r>
          </a:p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6096000" y="3757941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AE121</a:t>
            </a:r>
            <a:r>
              <a:rPr lang="en-US" b="1" dirty="0"/>
              <a:t>: Computational Method</a:t>
            </a:r>
            <a:endParaRPr lang="en-US" b="1" dirty="0" smtClean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6096000" y="5598238"/>
            <a:ext cx="5783547" cy="666549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Last updated: </a:t>
            </a:r>
            <a:r>
              <a:rPr lang="en-US" b="1" dirty="0" smtClean="0"/>
              <a:t>2019-07-08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339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We have seen that the </a:t>
            </a:r>
            <a:r>
              <a:rPr lang="en-US" sz="2500" b="1" dirty="0">
                <a:ea typeface="ＭＳ Ｐゴシック" charset="0"/>
              </a:rPr>
              <a:t>length</a:t>
            </a:r>
            <a:r>
              <a:rPr lang="en-US" sz="2500" dirty="0">
                <a:ea typeface="ＭＳ Ｐゴシック" charset="0"/>
              </a:rPr>
              <a:t> function can be used to find the number of characters in a character vector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However, since a string is a 1 x 1 scalar, the length of a string is 1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>
                <a:ea typeface="ＭＳ Ｐゴシック" charset="0"/>
              </a:rPr>
              <a:t>Use the </a:t>
            </a:r>
            <a:r>
              <a:rPr lang="en-US" sz="2500" b="1" dirty="0" err="1">
                <a:ea typeface="ＭＳ Ｐゴシック" charset="0"/>
              </a:rPr>
              <a:t>strlength</a:t>
            </a:r>
            <a:r>
              <a:rPr lang="en-US" sz="2500" dirty="0">
                <a:ea typeface="ＭＳ Ｐゴシック" charset="0"/>
              </a:rPr>
              <a:t> function for strings:</a:t>
            </a:r>
          </a:p>
          <a:p>
            <a:pPr>
              <a:buFont typeface="Wingdings 2" charset="0"/>
              <a:buChar char=""/>
              <a:defRPr/>
            </a:pPr>
            <a:r>
              <a:rPr lang="en-US" sz="2500" dirty="0" smtClean="0">
                <a:ea typeface="ＭＳ Ｐゴシック" charset="0"/>
              </a:rPr>
              <a:t>Even </a:t>
            </a:r>
            <a:r>
              <a:rPr lang="en-US" sz="2500" dirty="0">
                <a:ea typeface="ＭＳ Ｐゴシック" charset="0"/>
              </a:rPr>
              <a:t>an empty string is a 1 x 1 scalar, so the length is 1 (not 0)</a:t>
            </a:r>
          </a:p>
          <a:p>
            <a:pPr>
              <a:buFont typeface="Wingdings 2" charset="0"/>
              <a:buChar char=""/>
              <a:defRPr/>
            </a:pPr>
            <a:endParaRPr lang="en-US" sz="2500" dirty="0"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46" y="3649423"/>
            <a:ext cx="6775622" cy="30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Groups of strings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dirty="0">
                <a:ea typeface="ＭＳ Ｐゴシック" charset="0"/>
              </a:rPr>
              <a:t>Groups of strings can be stored in</a:t>
            </a:r>
          </a:p>
          <a:p>
            <a:pPr lvl="1">
              <a:defRPr/>
            </a:pPr>
            <a:r>
              <a:rPr lang="en-US" sz="2500" dirty="0">
                <a:ea typeface="ＭＳ Ｐゴシック" charset="0"/>
              </a:rPr>
              <a:t>string arrays</a:t>
            </a:r>
          </a:p>
          <a:p>
            <a:pPr lvl="1">
              <a:defRPr/>
            </a:pPr>
            <a:r>
              <a:rPr lang="en-US" sz="2500" dirty="0">
                <a:ea typeface="ＭＳ Ｐゴシック" charset="0"/>
              </a:rPr>
              <a:t>character matrices</a:t>
            </a:r>
          </a:p>
          <a:p>
            <a:pPr lvl="1">
              <a:defRPr/>
            </a:pPr>
            <a:r>
              <a:rPr lang="en-US" sz="2500" dirty="0">
                <a:ea typeface="ＭＳ Ｐゴシック" charset="0"/>
              </a:rPr>
              <a:t>cell arrays (in Chapter 8)</a:t>
            </a:r>
          </a:p>
          <a:p>
            <a:pPr>
              <a:defRPr/>
            </a:pPr>
            <a:r>
              <a:rPr lang="en-US" sz="2500" b="1" dirty="0">
                <a:solidFill>
                  <a:srgbClr val="FF0000"/>
                </a:solidFill>
                <a:ea typeface="ＭＳ Ｐゴシック" charset="0"/>
              </a:rPr>
              <a:t>String arrays </a:t>
            </a:r>
            <a:r>
              <a:rPr lang="en-US" sz="2500" dirty="0">
                <a:ea typeface="ＭＳ Ｐゴシック" charset="0"/>
              </a:rPr>
              <a:t>are very easy to use: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greets = ["hi", "ciao"]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greets = 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1×2 string array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"hi"    "ciao"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&gt;&gt; greets(1)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ans = 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2500" dirty="0">
                <a:latin typeface="Courier New"/>
                <a:cs typeface="Courier New"/>
              </a:rPr>
              <a:t>    "hi"</a:t>
            </a:r>
            <a:endParaRPr lang="en-US" sz="2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6434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Example:</a:t>
            </a:r>
            <a:r>
              <a:rPr lang="en-US" dirty="0" smtClean="0"/>
              <a:t>  Simple Example 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0" y="1030631"/>
            <a:ext cx="11197500" cy="29400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89" y="3909496"/>
            <a:ext cx="3191519" cy="259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Example:</a:t>
            </a:r>
            <a:r>
              <a:rPr lang="en-US" dirty="0"/>
              <a:t>  Simple Example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9" y="979788"/>
            <a:ext cx="10096500" cy="3086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634" y="4271834"/>
            <a:ext cx="4912093" cy="174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Operations on Strings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Strings are created using double quotes or by passing a character vector to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function</a:t>
            </a:r>
          </a:p>
          <a:p>
            <a:r>
              <a:rPr lang="en-US" altLang="en-US" sz="2500" dirty="0"/>
              <a:t>Without any arguments,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function creates an empty string (which, don’t forget, is still a 1 x 1 scalar so the length is 1)</a:t>
            </a:r>
          </a:p>
          <a:p>
            <a:r>
              <a:rPr lang="en-US" altLang="en-US" sz="2500" dirty="0"/>
              <a:t>The </a:t>
            </a:r>
            <a:r>
              <a:rPr lang="en-US" altLang="en-US" sz="2500" b="1" dirty="0"/>
              <a:t>plus</a:t>
            </a:r>
            <a:r>
              <a:rPr lang="en-US" altLang="en-US" sz="2500" dirty="0"/>
              <a:t> function or operator can join, or concatenate, two strings together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"abc" + "xyz"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ans = 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"abcxyz"</a:t>
            </a:r>
            <a:endParaRPr lang="en-US" altLang="en-US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8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Text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ea typeface="ＭＳ Ｐゴシック" charset="0"/>
              </a:rPr>
              <a:t>Many functions can have either character vectors or strings as input arguments</a:t>
            </a:r>
          </a:p>
          <a:p>
            <a:pPr>
              <a:defRPr/>
            </a:pPr>
            <a:r>
              <a:rPr lang="en-US" sz="2800" u="sng" dirty="0">
                <a:solidFill>
                  <a:srgbClr val="FF0000"/>
                </a:solidFill>
                <a:ea typeface="ＭＳ Ｐゴシック" charset="0"/>
              </a:rPr>
              <a:t>Generally, if a character vector is passed to the function, a character vector will be returned, and if a string is passed, a string will be returned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For example, changing case using </a:t>
            </a:r>
            <a:r>
              <a:rPr lang="en-US" sz="2800" b="1" dirty="0">
                <a:ea typeface="ＭＳ Ｐゴシック" charset="0"/>
              </a:rPr>
              <a:t>upper</a:t>
            </a:r>
            <a:r>
              <a:rPr lang="en-US" sz="2800" dirty="0">
                <a:ea typeface="ＭＳ Ｐゴシック" charset="0"/>
              </a:rPr>
              <a:t> or </a:t>
            </a:r>
            <a:r>
              <a:rPr lang="en-US" sz="2800" b="1" dirty="0">
                <a:ea typeface="ＭＳ Ｐゴシック" charset="0"/>
              </a:rPr>
              <a:t>lower</a:t>
            </a:r>
            <a:r>
              <a:rPr lang="en-US" sz="2800" dirty="0">
                <a:ea typeface="ＭＳ Ｐゴシック" charset="0"/>
              </a:rPr>
              <a:t>: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upper('abc')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'ABC'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lower("HELP")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 </a:t>
            </a:r>
          </a:p>
          <a:p>
            <a:pPr marL="1464310" lvl="5" indent="0"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"help"</a:t>
            </a:r>
            <a:endParaRPr lang="en-US" sz="1800" dirty="0">
              <a:latin typeface="Courier New"/>
              <a:cs typeface="Courier New"/>
            </a:endParaRPr>
          </a:p>
          <a:p>
            <a:pPr>
              <a:buFont typeface="Wingdings 2" charset="0"/>
              <a:buChar char=""/>
              <a:defRPr/>
            </a:pPr>
            <a:endParaRPr lang="en-US" sz="2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There are several ways to </a:t>
            </a:r>
            <a:r>
              <a:rPr lang="en-US" sz="2800" b="1" i="1" dirty="0">
                <a:ea typeface="ＭＳ Ｐゴシック" charset="0"/>
              </a:rPr>
              <a:t>concatenate</a:t>
            </a:r>
            <a:r>
              <a:rPr lang="en-US" sz="2800" dirty="0">
                <a:ea typeface="ＭＳ Ｐゴシック" charset="0"/>
              </a:rPr>
              <a:t>, or join, strings (using +) and character vectors (using [ ])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"abc"+"d"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 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"abcd"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&gt;&gt; ['abc' 'd']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mr-IN" sz="1800" dirty="0">
                <a:latin typeface="Courier New"/>
                <a:cs typeface="Courier New"/>
              </a:rPr>
              <a:t>    'abcd'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r>
              <a:rPr lang="en-US" sz="2800" dirty="0">
                <a:ea typeface="ＭＳ Ｐゴシック" charset="0"/>
              </a:rPr>
              <a:t>The </a:t>
            </a:r>
            <a:r>
              <a:rPr lang="en-US" sz="2800" b="1" dirty="0" err="1">
                <a:ea typeface="ＭＳ Ｐゴシック" charset="0"/>
              </a:rPr>
              <a:t>strcat</a:t>
            </a:r>
            <a:r>
              <a:rPr lang="en-US" sz="2800" dirty="0">
                <a:ea typeface="ＭＳ Ｐゴシック" charset="0"/>
              </a:rPr>
              <a:t> function can be used; it will remove trailing blanks for character vectors but not for strings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&gt;&gt; </a:t>
            </a:r>
            <a:r>
              <a:rPr lang="en-US" altLang="ja-JP" sz="1800" dirty="0" err="1">
                <a:latin typeface="Courier New"/>
                <a:cs typeface="Courier New"/>
              </a:rPr>
              <a:t>strcat</a:t>
            </a:r>
            <a:r>
              <a:rPr lang="en-US" altLang="ja-JP" sz="1800" dirty="0">
                <a:latin typeface="Courier New"/>
                <a:cs typeface="Courier New"/>
              </a:rPr>
              <a:t>('Hi  ', 'everyone')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 err="1">
                <a:latin typeface="Courier New"/>
                <a:cs typeface="Courier New"/>
              </a:rPr>
              <a:t>ans</a:t>
            </a:r>
            <a:r>
              <a:rPr lang="en-US" altLang="ja-JP" sz="1800" dirty="0">
                <a:latin typeface="Courier New"/>
                <a:cs typeface="Courier New"/>
              </a:rPr>
              <a:t> =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    '</a:t>
            </a:r>
            <a:r>
              <a:rPr lang="en-US" altLang="ja-JP" sz="1800" dirty="0" err="1">
                <a:latin typeface="Courier New"/>
                <a:cs typeface="Courier New"/>
              </a:rPr>
              <a:t>Hieveryone</a:t>
            </a:r>
            <a:r>
              <a:rPr lang="en-US" altLang="ja-JP" sz="1800" dirty="0">
                <a:latin typeface="Courier New"/>
                <a:cs typeface="Courier New"/>
              </a:rPr>
              <a:t>'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&gt;&gt; </a:t>
            </a:r>
            <a:r>
              <a:rPr lang="en-US" altLang="ja-JP" sz="1800" dirty="0" err="1">
                <a:latin typeface="Courier New"/>
                <a:cs typeface="Courier New"/>
              </a:rPr>
              <a:t>strcat</a:t>
            </a:r>
            <a:r>
              <a:rPr lang="en-US" altLang="ja-JP" sz="1800" dirty="0">
                <a:latin typeface="Courier New"/>
                <a:cs typeface="Courier New"/>
              </a:rPr>
              <a:t>("Hi   ", "everyone")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 err="1">
                <a:latin typeface="Courier New"/>
                <a:cs typeface="Courier New"/>
              </a:rPr>
              <a:t>ans</a:t>
            </a:r>
            <a:r>
              <a:rPr lang="en-US" altLang="ja-JP" sz="1800" dirty="0">
                <a:latin typeface="Courier New"/>
                <a:cs typeface="Courier New"/>
              </a:rPr>
              <a:t> = </a:t>
            </a:r>
          </a:p>
          <a:p>
            <a:pPr marL="1647190" lvl="6" indent="0">
              <a:lnSpc>
                <a:spcPct val="90000"/>
              </a:lnSpc>
              <a:buFont typeface="Wingdings 2"/>
              <a:buNone/>
              <a:defRPr/>
            </a:pPr>
            <a:r>
              <a:rPr lang="en-US" altLang="ja-JP" sz="1800" dirty="0">
                <a:latin typeface="Courier New"/>
                <a:cs typeface="Courier New"/>
              </a:rPr>
              <a:t>    "Hi   everyone”</a:t>
            </a:r>
          </a:p>
          <a:p>
            <a:pPr>
              <a:lnSpc>
                <a:spcPct val="90000"/>
              </a:lnSpc>
              <a:buFont typeface="Wingdings 2" charset="0"/>
              <a:buChar char=""/>
              <a:defRPr/>
            </a:pPr>
            <a:endParaRPr lang="en-US" altLang="ja-JP" sz="2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sprintf</a:t>
            </a:r>
            <a:r>
              <a:rPr lang="en-US" altLang="en-US" dirty="0"/>
              <a:t> function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3728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err="1"/>
              <a:t>sprintf</a:t>
            </a:r>
            <a:r>
              <a:rPr lang="en-US" altLang="en-US" sz="2800" dirty="0"/>
              <a:t> works just like </a:t>
            </a:r>
            <a:r>
              <a:rPr lang="en-US" altLang="en-US" sz="2800" b="1" dirty="0" err="1"/>
              <a:t>fprintf</a:t>
            </a:r>
            <a:r>
              <a:rPr lang="en-US" altLang="en-US" sz="2800" dirty="0"/>
              <a:t>, but instead of printing, it creates text– so it can be used to customize the format of </a:t>
            </a:r>
            <a:r>
              <a:rPr lang="en-US" altLang="en-US" sz="2800" dirty="0" smtClean="0"/>
              <a:t>text.</a:t>
            </a:r>
            <a:endParaRPr lang="en-US" altLang="en-US" sz="2800" dirty="0"/>
          </a:p>
          <a:p>
            <a:r>
              <a:rPr lang="en-US" altLang="en-US" sz="2800" dirty="0" smtClean="0"/>
              <a:t>Any </a:t>
            </a:r>
            <a:r>
              <a:rPr lang="en-US" altLang="en-US" sz="2800" dirty="0"/>
              <a:t>time text is required as an input, </a:t>
            </a:r>
            <a:r>
              <a:rPr lang="en-US" altLang="en-US" sz="2800" b="1" dirty="0" err="1"/>
              <a:t>sprintf</a:t>
            </a:r>
            <a:r>
              <a:rPr lang="en-US" altLang="en-US" sz="2800" dirty="0"/>
              <a:t> can create customized </a:t>
            </a:r>
            <a:r>
              <a:rPr lang="en-US" altLang="en-US" sz="2800" dirty="0" smtClean="0"/>
              <a:t>text.</a:t>
            </a:r>
            <a:endParaRPr lang="en-US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51150"/>
            <a:ext cx="7080790" cy="39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77599"/>
            <a:ext cx="9769433" cy="28689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283" y="1043373"/>
            <a:ext cx="4152900" cy="1657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" r="-8733"/>
          <a:stretch/>
        </p:blipFill>
        <p:spPr>
          <a:xfrm>
            <a:off x="241300" y="3948008"/>
            <a:ext cx="9715500" cy="29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Example: Poker Game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3044"/>
          <a:stretch/>
        </p:blipFill>
        <p:spPr>
          <a:xfrm>
            <a:off x="5821834" y="1259102"/>
            <a:ext cx="4047095" cy="565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259102"/>
            <a:ext cx="5408047" cy="551793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5330" y="1103870"/>
            <a:ext cx="2553729" cy="5107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30314" y="5733534"/>
            <a:ext cx="2553729" cy="659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Text Terminology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Text in MATLAB can be represented using:</a:t>
            </a:r>
          </a:p>
          <a:p>
            <a:pPr lvl="1"/>
            <a:r>
              <a:rPr lang="en-US" altLang="en-US" sz="2500" dirty="0"/>
              <a:t>character vectors (in single quotes)</a:t>
            </a:r>
          </a:p>
          <a:p>
            <a:pPr lvl="1"/>
            <a:r>
              <a:rPr lang="en-US" altLang="en-US" sz="2500" b="1" u="sng" dirty="0"/>
              <a:t>string arrays, introduced in R2016b (in double quotes)</a:t>
            </a:r>
          </a:p>
          <a:p>
            <a:r>
              <a:rPr lang="en-US" altLang="en-US" sz="2500" dirty="0"/>
              <a:t>Many functions that manipulate text can be called using either a character vector or a string</a:t>
            </a:r>
          </a:p>
          <a:p>
            <a:r>
              <a:rPr lang="en-US" altLang="en-US" sz="2500" dirty="0"/>
              <a:t>Additionally, new functions have been created for the </a:t>
            </a:r>
            <a:r>
              <a:rPr lang="en-US" altLang="en-US" sz="2500" b="1" dirty="0"/>
              <a:t>string</a:t>
            </a:r>
            <a:r>
              <a:rPr lang="en-US" altLang="en-US" sz="2500" dirty="0"/>
              <a:t> type</a:t>
            </a:r>
          </a:p>
          <a:p>
            <a:r>
              <a:rPr lang="en-US" altLang="en-US" sz="2500" dirty="0"/>
              <a:t>Prior to R2016b, the word </a:t>
            </a:r>
            <a:r>
              <a:rPr lang="en-US" altLang="en-US" sz="2500" dirty="0">
                <a:solidFill>
                  <a:srgbClr val="FF0000"/>
                </a:solidFill>
              </a:rPr>
              <a:t>“</a:t>
            </a:r>
            <a:r>
              <a:rPr lang="en-US" altLang="en-US" sz="2500" b="1" dirty="0">
                <a:solidFill>
                  <a:srgbClr val="FF0000"/>
                </a:solidFill>
              </a:rPr>
              <a:t>string</a:t>
            </a:r>
            <a:r>
              <a:rPr lang="en-US" altLang="en-US" sz="2500" dirty="0">
                <a:solidFill>
                  <a:srgbClr val="FF0000"/>
                </a:solidFill>
              </a:rPr>
              <a:t>” </a:t>
            </a:r>
            <a:r>
              <a:rPr lang="en-US" altLang="en-US" sz="2500" dirty="0"/>
              <a:t>was used for what are now called </a:t>
            </a:r>
            <a:r>
              <a:rPr lang="en-US" altLang="en-US" sz="2500" b="1" dirty="0">
                <a:solidFill>
                  <a:srgbClr val="FF0000"/>
                </a:solidFill>
              </a:rPr>
              <a:t>character vectors</a:t>
            </a:r>
          </a:p>
        </p:txBody>
      </p:sp>
    </p:spTree>
    <p:extLst>
      <p:ext uri="{BB962C8B-B14F-4D97-AF65-F5344CB8AC3E}">
        <p14:creationId xmlns:p14="http://schemas.microsoft.com/office/powerpoint/2010/main" val="1090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Poker </a:t>
            </a:r>
            <a:r>
              <a:rPr lang="en-US" dirty="0" smtClean="0"/>
              <a:t>Game 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078770"/>
            <a:ext cx="9858289" cy="55342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886" y="2513699"/>
            <a:ext cx="47148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Poker Game (Continue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003"/>
          <a:stretch/>
        </p:blipFill>
        <p:spPr>
          <a:xfrm>
            <a:off x="241300" y="2067697"/>
            <a:ext cx="6763265" cy="4704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03" b="85083"/>
          <a:stretch/>
        </p:blipFill>
        <p:spPr>
          <a:xfrm>
            <a:off x="241301" y="1252152"/>
            <a:ext cx="6763265" cy="815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54" y="1338230"/>
            <a:ext cx="5432007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199" y="1192213"/>
            <a:ext cx="11249025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 err="1"/>
              <a:t>strcmp</a:t>
            </a:r>
            <a:r>
              <a:rPr lang="en-US" altLang="en-US" sz="2800" dirty="0"/>
              <a:t> compares two strings or character vectors and returns logical 1 if they are identical or 0 if not (or not the same length)</a:t>
            </a:r>
          </a:p>
          <a:p>
            <a:r>
              <a:rPr lang="en-US" altLang="en-US" sz="2800" dirty="0"/>
              <a:t>Variations:</a:t>
            </a:r>
          </a:p>
          <a:p>
            <a:pPr lvl="1"/>
            <a:r>
              <a:rPr lang="en-US" altLang="en-US" sz="2400" b="1" dirty="0" err="1"/>
              <a:t>strncmp</a:t>
            </a:r>
            <a:r>
              <a:rPr lang="en-US" altLang="en-US" sz="2400" dirty="0"/>
              <a:t> compares only the first n characters</a:t>
            </a:r>
          </a:p>
          <a:p>
            <a:pPr lvl="1"/>
            <a:r>
              <a:rPr lang="en-US" altLang="en-US" sz="2400" b="1" dirty="0" err="1"/>
              <a:t>strcmpi</a:t>
            </a:r>
            <a:r>
              <a:rPr lang="en-US" altLang="en-US" sz="2400" dirty="0"/>
              <a:t> ignores case (upper or lower)</a:t>
            </a:r>
          </a:p>
          <a:p>
            <a:pPr lvl="1"/>
            <a:r>
              <a:rPr lang="en-US" altLang="en-US" sz="2400" b="1" dirty="0" err="1"/>
              <a:t>strncmpi</a:t>
            </a:r>
            <a:r>
              <a:rPr lang="en-US" altLang="en-US" sz="2400" dirty="0"/>
              <a:t> compares n characters, ignoring case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39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smtClean="0"/>
              <a:t>Strings</a:t>
            </a:r>
            <a:r>
              <a:rPr lang="en-US" altLang="en-US" dirty="0" smtClean="0"/>
              <a:t>: Equality Operator (String)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317156" y="1060408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dirty="0">
                <a:ea typeface="ＭＳ Ｐゴシック" charset="0"/>
              </a:rPr>
              <a:t>To use the equality operator with character vectors, they must be the same length, and each element will be compared.  For strings, however, it will simply return 1 or 0: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'cat' == 'car'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mr-IN" dirty="0">
                <a:latin typeface="Courier New"/>
                <a:cs typeface="Courier New"/>
              </a:rPr>
              <a:t>1   1   0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'cat' == 'mouse'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Matrix dimensions must agree. 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"cat" == "car"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mr-IN" dirty="0">
                <a:latin typeface="Courier New"/>
                <a:cs typeface="Courier New"/>
              </a:rPr>
              <a:t>0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&gt;&gt; "cat" == "mouse"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mr-IN" dirty="0">
                <a:latin typeface="Courier New"/>
                <a:cs typeface="Courier New"/>
              </a:rPr>
              <a:t>ans =</a:t>
            </a:r>
          </a:p>
          <a:p>
            <a:pPr marL="1647190" lvl="6" indent="0">
              <a:buFont typeface="Wingdings 2"/>
              <a:buNone/>
              <a:defRPr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mr-IN" dirty="0">
                <a:latin typeface="Courier New"/>
                <a:cs typeface="Courier New"/>
              </a:rPr>
              <a:t>0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68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Revisit: </a:t>
            </a:r>
            <a:r>
              <a:rPr lang="en-US" altLang="en-US" dirty="0"/>
              <a:t>Lab05-Problem </a:t>
            </a:r>
            <a:r>
              <a:rPr lang="en-US" altLang="en-US" dirty="0" smtClean="0"/>
              <a:t>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356"/>
          <a:stretch/>
        </p:blipFill>
        <p:spPr>
          <a:xfrm>
            <a:off x="241300" y="1181100"/>
            <a:ext cx="4238625" cy="17764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300" y="3432691"/>
          <a:ext cx="530225" cy="288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3042788584"/>
                    </a:ext>
                  </a:extLst>
                </a:gridCol>
              </a:tblGrid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589963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417171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392634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29539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217814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3578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17600" y="4715271"/>
          <a:ext cx="3362328" cy="55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88">
                  <a:extLst>
                    <a:ext uri="{9D8B030D-6E8A-4147-A177-3AD203B41FA5}">
                      <a16:colId xmlns:a16="http://schemas.microsoft.com/office/drawing/2014/main" val="301482402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7300395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854915132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56156965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1347260266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3705755779"/>
                    </a:ext>
                  </a:extLst>
                </a:gridCol>
              </a:tblGrid>
              <a:tr h="556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1983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399" y="33528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word_db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luvvjb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‘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350" y="5605542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test_word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‘banana‘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9125" y="1057275"/>
            <a:ext cx="3667125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75" y="904875"/>
            <a:ext cx="4828331" cy="5810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179" y="1161734"/>
            <a:ext cx="2779847" cy="55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Find and replace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564515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/>
              <a:t>Note that the word “string” here can mean string or character vector</a:t>
            </a:r>
          </a:p>
          <a:p>
            <a:pPr lvl="1"/>
            <a:r>
              <a:rPr lang="en-US" altLang="en-US" sz="2400" b="1" dirty="0" err="1"/>
              <a:t>strfind</a:t>
            </a:r>
            <a:r>
              <a:rPr lang="en-US" altLang="en-US" sz="2400" b="1" dirty="0"/>
              <a:t>(string, substring)</a:t>
            </a:r>
            <a:r>
              <a:rPr lang="en-US" altLang="en-US" sz="2400" dirty="0"/>
              <a:t>: finds all occurrences of the substring within the string; returns a vector of the indices of the beginning of the strings, or an empty vector if the substring is not found</a:t>
            </a:r>
            <a:endParaRPr lang="en-US" altLang="en-US" sz="2400" b="1" dirty="0"/>
          </a:p>
          <a:p>
            <a:pPr lvl="1"/>
            <a:r>
              <a:rPr lang="en-US" altLang="en-US" sz="2400" b="1" dirty="0" err="1"/>
              <a:t>strrep</a:t>
            </a:r>
            <a:r>
              <a:rPr lang="en-US" altLang="en-US" sz="2400" b="1" dirty="0"/>
              <a:t>(string, </a:t>
            </a:r>
            <a:r>
              <a:rPr lang="en-US" altLang="en-US" sz="2400" b="1" dirty="0" err="1"/>
              <a:t>oldsubstring</a:t>
            </a:r>
            <a:r>
              <a:rPr lang="en-US" altLang="en-US" sz="2400" b="1" dirty="0"/>
              <a:t>, </a:t>
            </a:r>
            <a:r>
              <a:rPr lang="en-US" altLang="en-US" sz="2400" b="1" dirty="0" err="1"/>
              <a:t>newsubstring</a:t>
            </a:r>
            <a:r>
              <a:rPr lang="en-US" altLang="en-US" sz="2400" b="1" dirty="0"/>
              <a:t>)</a:t>
            </a:r>
            <a:r>
              <a:rPr lang="en-US" altLang="en-US" sz="2400" dirty="0"/>
              <a:t>: finds all occurrences of the old substring within the string, and replaces with the new substring</a:t>
            </a:r>
          </a:p>
          <a:p>
            <a:pPr lvl="2"/>
            <a:r>
              <a:rPr lang="en-US" altLang="en-US" sz="2000" dirty="0"/>
              <a:t>the old and new substrings can be different lengths</a:t>
            </a:r>
          </a:p>
          <a:p>
            <a:pPr lvl="1"/>
            <a:r>
              <a:rPr lang="en-US" altLang="en-US" sz="2400" b="1" dirty="0"/>
              <a:t>count(string, substring)</a:t>
            </a:r>
            <a:r>
              <a:rPr lang="en-US" altLang="en-US" sz="2400" dirty="0"/>
              <a:t>:</a:t>
            </a:r>
            <a:r>
              <a:rPr lang="en-US" altLang="en-US" sz="2400" b="1" dirty="0"/>
              <a:t> </a:t>
            </a:r>
            <a:r>
              <a:rPr lang="en-US" altLang="en-US" sz="2400" dirty="0"/>
              <a:t>counts the number of occurrences of a substring within a string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78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Revisit: </a:t>
            </a:r>
            <a:r>
              <a:rPr lang="en-US" altLang="en-US" dirty="0" smtClean="0"/>
              <a:t>HW03-Problem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368"/>
            <a:ext cx="10298113" cy="5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String/Number Functions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Converting from strings to numbers and vice versa: </a:t>
            </a:r>
            <a:endParaRPr lang="en-US" altLang="en-US" sz="2400" dirty="0" smtClean="0"/>
          </a:p>
          <a:p>
            <a:pPr marL="0" indent="0">
              <a:buNone/>
            </a:pPr>
            <a:endParaRPr lang="en-US" altLang="en-US" sz="2400" b="1" dirty="0"/>
          </a:p>
          <a:p>
            <a:r>
              <a:rPr lang="en-US" altLang="en-US" sz="2400" b="1" dirty="0"/>
              <a:t>int2str</a:t>
            </a:r>
            <a:r>
              <a:rPr lang="en-US" altLang="en-US" sz="2400" dirty="0"/>
              <a:t> converts from an integer to a character vector storing the integer     </a:t>
            </a:r>
          </a:p>
          <a:p>
            <a:r>
              <a:rPr lang="en-US" altLang="en-US" sz="2400" b="1" dirty="0"/>
              <a:t>num2str</a:t>
            </a:r>
            <a:r>
              <a:rPr lang="en-US" altLang="en-US" sz="2400" dirty="0"/>
              <a:t>  converts a real number to a character vector containing the number     </a:t>
            </a:r>
          </a:p>
          <a:p>
            <a:r>
              <a:rPr lang="en-US" altLang="en-US" sz="2400" b="1" dirty="0"/>
              <a:t>string</a:t>
            </a:r>
            <a:r>
              <a:rPr lang="en-US" altLang="en-US" sz="2400" dirty="0"/>
              <a:t> converts number(s) to strings</a:t>
            </a:r>
          </a:p>
          <a:p>
            <a:r>
              <a:rPr lang="en-US" altLang="en-US" sz="2400" b="1" dirty="0"/>
              <a:t>str2num (</a:t>
            </a:r>
            <a:r>
              <a:rPr lang="en-US" altLang="en-US" sz="2400" dirty="0"/>
              <a:t>and</a:t>
            </a:r>
            <a:r>
              <a:rPr lang="en-US" altLang="en-US" sz="2400" b="1" dirty="0"/>
              <a:t> str2double)</a:t>
            </a:r>
            <a:r>
              <a:rPr lang="en-US" altLang="en-US" sz="2400" dirty="0"/>
              <a:t>  converts from a string or character vector containing number(s) to a number array    </a:t>
            </a:r>
          </a:p>
        </p:txBody>
      </p:sp>
    </p:spTree>
    <p:extLst>
      <p:ext uri="{BB962C8B-B14F-4D97-AF65-F5344CB8AC3E}">
        <p14:creationId xmlns:p14="http://schemas.microsoft.com/office/powerpoint/2010/main" val="31132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Trying to use == to compare character vectors for equality, instead of the </a:t>
            </a:r>
            <a:r>
              <a:rPr lang="en-US" altLang="en-US" sz="2400" b="1" dirty="0" err="1"/>
              <a:t>strcmp</a:t>
            </a:r>
            <a:r>
              <a:rPr lang="en-US" altLang="en-US" sz="2400" dirty="0"/>
              <a:t> function (and its variations)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Confusing </a:t>
            </a:r>
            <a:r>
              <a:rPr lang="en-US" altLang="en-US" sz="2400" b="1" dirty="0" err="1"/>
              <a:t>sprintf</a:t>
            </a:r>
            <a:r>
              <a:rPr lang="en-US" altLang="en-US" sz="2400" dirty="0"/>
              <a:t> and </a:t>
            </a:r>
            <a:r>
              <a:rPr lang="en-US" altLang="en-US" sz="2400" b="1" dirty="0" err="1"/>
              <a:t>fprintf</a:t>
            </a:r>
            <a:r>
              <a:rPr lang="en-US" altLang="en-US" sz="2400" dirty="0"/>
              <a:t>.   The syntax is the same, but </a:t>
            </a:r>
            <a:r>
              <a:rPr lang="en-US" altLang="en-US" sz="2400" b="1" dirty="0" err="1"/>
              <a:t>sprintf</a:t>
            </a:r>
            <a:r>
              <a:rPr lang="en-US" altLang="en-US" sz="2400" dirty="0"/>
              <a:t> creates a string whereas </a:t>
            </a:r>
            <a:r>
              <a:rPr lang="en-US" altLang="en-US" sz="2400" b="1" dirty="0" err="1"/>
              <a:t>fprintf</a:t>
            </a:r>
            <a:r>
              <a:rPr lang="en-US" altLang="en-US" sz="2400" dirty="0"/>
              <a:t> prints </a:t>
            </a:r>
          </a:p>
          <a:p>
            <a:endParaRPr lang="en-US" altLang="en-US" sz="2400" dirty="0" smtClean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174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Slide Credits and References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332" y="1072277"/>
            <a:ext cx="11503767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Stormy </a:t>
            </a:r>
            <a:r>
              <a:rPr lang="en-US" sz="2000" dirty="0" err="1" smtClean="0">
                <a:cs typeface="Arial" pitchFamily="34" charset="0"/>
              </a:rPr>
              <a:t>Attaway</a:t>
            </a:r>
            <a:r>
              <a:rPr lang="en-US" sz="2000" dirty="0" smtClean="0">
                <a:cs typeface="Arial" pitchFamily="34" charset="0"/>
              </a:rPr>
              <a:t>, 2018, 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 smtClean="0">
                <a:cs typeface="Arial" pitchFamily="34" charset="0"/>
              </a:rPr>
              <a:t>: A </a:t>
            </a:r>
            <a:r>
              <a:rPr lang="en-US" sz="2000" dirty="0">
                <a:cs typeface="Arial" pitchFamily="34" charset="0"/>
              </a:rPr>
              <a:t>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Lecture </a:t>
            </a:r>
            <a:r>
              <a:rPr lang="en-US" sz="2000" dirty="0">
                <a:cs typeface="Arial" pitchFamily="34" charset="0"/>
              </a:rPr>
              <a:t>slides for </a:t>
            </a:r>
            <a:r>
              <a:rPr lang="en-US" sz="2000" dirty="0" smtClean="0">
                <a:cs typeface="Arial" pitchFamily="34" charset="0"/>
              </a:rPr>
              <a:t>“</a:t>
            </a:r>
            <a:r>
              <a:rPr lang="en-US" sz="2000" dirty="0" err="1" smtClean="0">
                <a:cs typeface="Arial" pitchFamily="34" charset="0"/>
              </a:rPr>
              <a:t>Matlab</a:t>
            </a:r>
            <a:r>
              <a:rPr lang="en-US" sz="2000" dirty="0">
                <a:cs typeface="Arial" pitchFamily="34" charset="0"/>
              </a:rPr>
              <a:t>: A Practical Introduction to Programming and Problem </a:t>
            </a:r>
            <a:r>
              <a:rPr lang="en-US" sz="2000" dirty="0" smtClean="0">
                <a:cs typeface="Arial" pitchFamily="34" charset="0"/>
              </a:rPr>
              <a:t>Solving”</a:t>
            </a:r>
            <a:endParaRPr lang="en-US" sz="2000" dirty="0"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itchFamily="34" charset="0"/>
              </a:rPr>
              <a:t>Holly Moore, 2018, MATLAB for Engineers, 5</a:t>
            </a:r>
            <a:r>
              <a:rPr lang="en-US" sz="2000" baseline="30000" dirty="0" smtClean="0">
                <a:cs typeface="Arial" pitchFamily="34" charset="0"/>
              </a:rPr>
              <a:t>th</a:t>
            </a:r>
            <a:r>
              <a:rPr lang="en-US" sz="2000" dirty="0" smtClean="0">
                <a:cs typeface="Arial" pitchFamily="34" charset="0"/>
              </a:rPr>
              <a:t> edition</a:t>
            </a:r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2500" dirty="0">
                <a:ea typeface="ＭＳ Ｐゴシック" charset="0"/>
              </a:rPr>
              <a:t>Both character vectors and string scalars are composed of groups of characters</a:t>
            </a:r>
          </a:p>
          <a:p>
            <a:pPr>
              <a:lnSpc>
                <a:spcPct val="150000"/>
              </a:lnSpc>
              <a:defRPr/>
            </a:pPr>
            <a:r>
              <a:rPr lang="en-US" sz="2500" b="1" i="1" dirty="0">
                <a:ea typeface="ＭＳ Ｐゴシック" charset="0"/>
              </a:rPr>
              <a:t>Characters</a:t>
            </a:r>
            <a:r>
              <a:rPr lang="en-US" sz="2500" dirty="0">
                <a:ea typeface="ＭＳ Ｐゴシック" charset="0"/>
              </a:rPr>
              <a:t> include letters of the alphabet, digits, punctuation marks, white space, and control characters </a:t>
            </a:r>
          </a:p>
          <a:p>
            <a:pPr>
              <a:lnSpc>
                <a:spcPct val="150000"/>
              </a:lnSpc>
              <a:defRPr/>
            </a:pPr>
            <a:r>
              <a:rPr lang="en-US" sz="2500" dirty="0" smtClean="0">
                <a:ea typeface="ＭＳ Ｐゴシック" charset="0"/>
              </a:rPr>
              <a:t>Individual </a:t>
            </a:r>
            <a:r>
              <a:rPr lang="en-US" sz="2500" dirty="0">
                <a:ea typeface="ＭＳ Ｐゴシック" charset="0"/>
              </a:rPr>
              <a:t>characters in single quotation marks are the type </a:t>
            </a:r>
            <a:r>
              <a:rPr lang="en-US" sz="2500" b="1" dirty="0">
                <a:ea typeface="ＭＳ Ｐゴシック" charset="0"/>
              </a:rPr>
              <a:t>char </a:t>
            </a:r>
            <a:r>
              <a:rPr lang="en-US" sz="2500" dirty="0">
                <a:ea typeface="ＭＳ Ｐゴシック" charset="0"/>
              </a:rPr>
              <a:t>(</a:t>
            </a:r>
            <a:r>
              <a:rPr lang="en-US" sz="2500" u="sng" dirty="0">
                <a:ea typeface="ＭＳ Ｐゴシック" charset="0"/>
              </a:rPr>
              <a:t>so, the </a:t>
            </a:r>
            <a:r>
              <a:rPr lang="en-US" sz="2500" b="1" u="sng" dirty="0">
                <a:ea typeface="ＭＳ Ｐゴシック" charset="0"/>
              </a:rPr>
              <a:t>class</a:t>
            </a:r>
            <a:r>
              <a:rPr lang="en-US" sz="2500" u="sng" dirty="0">
                <a:ea typeface="ＭＳ Ｐゴシック" charset="0"/>
              </a:rPr>
              <a:t> is </a:t>
            </a:r>
            <a:r>
              <a:rPr lang="en-US" sz="2500" b="1" u="sng" dirty="0">
                <a:ea typeface="ＭＳ Ｐゴシック" charset="0"/>
              </a:rPr>
              <a:t>char</a:t>
            </a:r>
            <a:r>
              <a:rPr lang="en-US" sz="2500" dirty="0">
                <a:ea typeface="ＭＳ Ｐゴシック" charset="0"/>
              </a:rPr>
              <a:t>)</a:t>
            </a:r>
            <a:endParaRPr lang="en-US" sz="2500" b="1" dirty="0">
              <a:ea typeface="ＭＳ Ｐゴシック" charset="0"/>
            </a:endParaRPr>
          </a:p>
          <a:p>
            <a:pPr>
              <a:lnSpc>
                <a:spcPct val="150000"/>
              </a:lnSpc>
              <a:defRPr/>
            </a:pPr>
            <a:endParaRPr lang="en-US" sz="25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96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Character Vectors</a:t>
            </a:r>
            <a:endParaRPr lang="en-US" dirty="0"/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64515" y="1163638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Character vectors:</a:t>
            </a:r>
          </a:p>
          <a:p>
            <a:pPr lvl="1"/>
            <a:r>
              <a:rPr lang="en-US" altLang="en-US" sz="2500" dirty="0" smtClean="0"/>
              <a:t>consist </a:t>
            </a:r>
            <a:r>
              <a:rPr lang="en-US" altLang="en-US" sz="2500" dirty="0"/>
              <a:t>of any number of characters</a:t>
            </a:r>
          </a:p>
          <a:p>
            <a:pPr lvl="1"/>
            <a:r>
              <a:rPr lang="en-US" altLang="en-US" sz="2500" dirty="0"/>
              <a:t>are contained in single quotation marks</a:t>
            </a:r>
          </a:p>
          <a:p>
            <a:pPr lvl="1"/>
            <a:r>
              <a:rPr lang="en-US" altLang="en-US" sz="2500" dirty="0"/>
              <a:t>are displayed using single quotation marks</a:t>
            </a:r>
          </a:p>
          <a:p>
            <a:pPr lvl="1"/>
            <a:r>
              <a:rPr lang="en-US" altLang="en-US" sz="2500" dirty="0"/>
              <a:t>are of the type, or class, </a:t>
            </a:r>
            <a:r>
              <a:rPr lang="en-US" altLang="en-US" sz="2500" b="1" dirty="0"/>
              <a:t>char</a:t>
            </a:r>
          </a:p>
          <a:p>
            <a:pPr lvl="1"/>
            <a:r>
              <a:rPr lang="en-US" altLang="en-US" sz="2500" dirty="0"/>
              <a:t>Examples: ‘x’, ‘ ’, ‘</a:t>
            </a:r>
            <a:r>
              <a:rPr lang="en-US" altLang="en-US" sz="2500" dirty="0" err="1"/>
              <a:t>abc</a:t>
            </a:r>
            <a:r>
              <a:rPr lang="en-US" altLang="en-US" sz="2500" dirty="0"/>
              <a:t>’, ‘hi there’</a:t>
            </a:r>
          </a:p>
          <a:p>
            <a:r>
              <a:rPr lang="en-US" altLang="en-US" sz="2500" dirty="0"/>
              <a:t>Since these are vectors of characters, many built-in functions and operators that </a:t>
            </a:r>
            <a:r>
              <a:rPr lang="en-US" altLang="en-US" sz="2500" u="sng" dirty="0"/>
              <a:t>we’</a:t>
            </a:r>
            <a:r>
              <a:rPr lang="en-US" altLang="ja-JP" sz="2500" u="sng" dirty="0"/>
              <a:t>ve seen already work with character vectors as well as numbers </a:t>
            </a:r>
            <a:r>
              <a:rPr lang="en-US" altLang="ja-JP" sz="2500" dirty="0"/>
              <a:t>– e.g., </a:t>
            </a:r>
            <a:r>
              <a:rPr lang="en-US" altLang="ja-JP" sz="2500" b="1" dirty="0"/>
              <a:t>length</a:t>
            </a:r>
            <a:r>
              <a:rPr lang="en-US" altLang="ja-JP" sz="2500" dirty="0"/>
              <a:t> to get the length of a character vector, or the transpose operator</a:t>
            </a:r>
          </a:p>
          <a:p>
            <a:r>
              <a:rPr lang="en-US" altLang="en-US" sz="2500" dirty="0"/>
              <a:t>You can also index into a character vector to get individual characters or to get </a:t>
            </a:r>
            <a:r>
              <a:rPr lang="en-US" altLang="en-US" sz="2500" dirty="0" smtClean="0"/>
              <a:t>subsets</a:t>
            </a:r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1795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Dimensions of </a:t>
            </a:r>
            <a:r>
              <a:rPr lang="en-US" altLang="en-US" dirty="0" smtClean="0"/>
              <a:t>Character Vectors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1922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single character is a 1 x 1 scalar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letter = 'x';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size(letter)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1     1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A character vector is 1 x n where n is the length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myword = 'Hello';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size(myword)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ans =</a:t>
            </a:r>
          </a:p>
          <a:p>
            <a:pPr marL="914400" lvl="3" indent="0">
              <a:buFont typeface="Wingdings 2" panose="05020102010507070707" pitchFamily="18" charset="2"/>
              <a:buNone/>
            </a:pPr>
            <a:r>
              <a:rPr lang="mr-IN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1     5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Revisit: </a:t>
            </a:r>
            <a:r>
              <a:rPr lang="en-US" altLang="en-US" dirty="0" smtClean="0"/>
              <a:t>Lab05-Problem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1263" y="533225"/>
            <a:ext cx="9593011" cy="67438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5400000">
            <a:off x="-828040" y="2400300"/>
            <a:ext cx="3261360" cy="553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40" y="1005840"/>
            <a:ext cx="5886853" cy="4570412"/>
          </a:xfrm>
          <a:prstGeom prst="rect">
            <a:avLst/>
          </a:prstGeom>
        </p:spPr>
      </p:pic>
      <p:sp>
        <p:nvSpPr>
          <p:cNvPr id="7" name="Rectangle 3"/>
          <p:cNvSpPr txBox="1">
            <a:spLocks/>
          </p:cNvSpPr>
          <p:nvPr/>
        </p:nvSpPr>
        <p:spPr>
          <a:xfrm>
            <a:off x="6214300" y="5822959"/>
            <a:ext cx="3852567" cy="559744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500" dirty="0" smtClean="0">
                <a:ea typeface="ＭＳ Ｐゴシック" charset="0"/>
              </a:rPr>
              <a:t>all(</a:t>
            </a:r>
            <a:r>
              <a:rPr lang="en-US" sz="2500" dirty="0" err="1" smtClean="0">
                <a:ea typeface="ＭＳ Ｐゴシック" charset="0"/>
              </a:rPr>
              <a:t>word_db</a:t>
            </a:r>
            <a:r>
              <a:rPr lang="en-US" sz="2500" dirty="0" smtClean="0">
                <a:ea typeface="ＭＳ Ｐゴシック" charset="0"/>
              </a:rPr>
              <a:t> == </a:t>
            </a:r>
            <a:r>
              <a:rPr lang="en-US" sz="2500" dirty="0" err="1" smtClean="0">
                <a:ea typeface="ＭＳ Ｐゴシック" charset="0"/>
              </a:rPr>
              <a:t>test_word</a:t>
            </a:r>
            <a:r>
              <a:rPr lang="en-US" sz="2500" dirty="0" smtClean="0">
                <a:ea typeface="ＭＳ Ｐゴシック" charset="0"/>
              </a:rPr>
              <a:t>’)</a:t>
            </a:r>
            <a:endParaRPr lang="en-US" sz="2500" dirty="0">
              <a:ea typeface="ＭＳ Ｐゴシック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46888" y="3181463"/>
            <a:ext cx="5269974" cy="1450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Revisit: </a:t>
            </a:r>
            <a:r>
              <a:rPr lang="en-US" altLang="en-US" dirty="0"/>
              <a:t>Lab05-Problem </a:t>
            </a:r>
            <a:r>
              <a:rPr lang="en-US" altLang="en-US" dirty="0" smtClean="0"/>
              <a:t>4 (Continue)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356"/>
          <a:stretch/>
        </p:blipFill>
        <p:spPr>
          <a:xfrm>
            <a:off x="241300" y="1181100"/>
            <a:ext cx="4238625" cy="177641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54363"/>
              </p:ext>
            </p:extLst>
          </p:nvPr>
        </p:nvGraphicFramePr>
        <p:xfrm>
          <a:off x="241300" y="3432691"/>
          <a:ext cx="530225" cy="2886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3042788584"/>
                    </a:ext>
                  </a:extLst>
                </a:gridCol>
              </a:tblGrid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589963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417171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392634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29539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217814"/>
                  </a:ext>
                </a:extLst>
              </a:tr>
              <a:tr h="48106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3578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054180"/>
              </p:ext>
            </p:extLst>
          </p:nvPr>
        </p:nvGraphicFramePr>
        <p:xfrm>
          <a:off x="1117600" y="4715271"/>
          <a:ext cx="3362328" cy="55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88">
                  <a:extLst>
                    <a:ext uri="{9D8B030D-6E8A-4147-A177-3AD203B41FA5}">
                      <a16:colId xmlns:a16="http://schemas.microsoft.com/office/drawing/2014/main" val="301482402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73003950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854915132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56156965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1347260266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3705755779"/>
                    </a:ext>
                  </a:extLst>
                </a:gridCol>
              </a:tblGrid>
              <a:tr h="55642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1983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399" y="33528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word_db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luvvjb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‘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350" y="5605542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test_word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=&gt; ‘banana‘  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9125" y="1057275"/>
            <a:ext cx="3667125" cy="523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37" y="1208603"/>
            <a:ext cx="5762625" cy="46577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054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 Scalars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609600" y="13446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A string scalar is a single string, and is used to </a:t>
            </a:r>
            <a:r>
              <a:rPr lang="en-US" altLang="en-US" sz="2800" b="1" u="sng" dirty="0">
                <a:solidFill>
                  <a:srgbClr val="FF0000"/>
                </a:solidFill>
              </a:rPr>
              <a:t>store a group of characters such as a word</a:t>
            </a:r>
          </a:p>
          <a:p>
            <a:r>
              <a:rPr lang="en-US" altLang="en-US" sz="2800" dirty="0"/>
              <a:t>Strings can be created</a:t>
            </a:r>
          </a:p>
          <a:p>
            <a:pPr lvl="1"/>
            <a:r>
              <a:rPr lang="en-US" altLang="en-US" sz="2400" dirty="0"/>
              <a:t>using double quotes, e.g. “Awesome”</a:t>
            </a:r>
          </a:p>
          <a:p>
            <a:pPr lvl="1"/>
            <a:r>
              <a:rPr lang="en-US" altLang="en-US" sz="2400" dirty="0"/>
              <a:t>using the </a:t>
            </a:r>
            <a:r>
              <a:rPr lang="en-US" altLang="en-US" sz="2400" b="1" dirty="0"/>
              <a:t>string</a:t>
            </a:r>
            <a:r>
              <a:rPr lang="en-US" altLang="en-US" sz="2400" dirty="0"/>
              <a:t> function, e.g. string(‘Awesome’)</a:t>
            </a:r>
          </a:p>
          <a:p>
            <a:r>
              <a:rPr lang="en-US" altLang="en-US" sz="2800" dirty="0"/>
              <a:t>Strings are displayed using double quotes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dirty="0"/>
              <a:t>class</a:t>
            </a:r>
            <a:r>
              <a:rPr lang="en-US" altLang="en-US" sz="2800" dirty="0"/>
              <a:t> of a string scalar is ‘string’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3237" y="4695013"/>
            <a:ext cx="3167448" cy="16927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A string is a 1 x 1 scalar</a:t>
            </a:r>
          </a:p>
          <a:p>
            <a:pPr marL="92756" lvl="3" indent="0">
              <a:buFontTx/>
              <a:buNone/>
              <a:defRPr/>
            </a:pPr>
            <a:r>
              <a:rPr lang="mr-IN" sz="2000" dirty="0">
                <a:cs typeface="Courier New"/>
              </a:rPr>
              <a:t>&gt;&gt; mystr = "Awesome";</a:t>
            </a:r>
          </a:p>
          <a:p>
            <a:pPr marL="92756" lvl="3" indent="0">
              <a:buFontTx/>
              <a:buNone/>
              <a:defRPr/>
            </a:pPr>
            <a:r>
              <a:rPr lang="mr-IN" sz="2000" dirty="0">
                <a:cs typeface="Courier New"/>
              </a:rPr>
              <a:t>&gt;&gt; size(mystr)</a:t>
            </a:r>
          </a:p>
          <a:p>
            <a:pPr marL="92756" lvl="3" indent="0">
              <a:buFontTx/>
              <a:buNone/>
              <a:defRPr/>
            </a:pPr>
            <a:r>
              <a:rPr lang="mr-IN" sz="2000" dirty="0">
                <a:cs typeface="Courier New"/>
              </a:rPr>
              <a:t>ans =</a:t>
            </a:r>
          </a:p>
          <a:p>
            <a:pPr marL="92756" lvl="3" indent="0">
              <a:buFontTx/>
              <a:buNone/>
              <a:defRPr/>
            </a:pPr>
            <a:r>
              <a:rPr lang="mr-IN" sz="2000" dirty="0">
                <a:cs typeface="Courier New"/>
              </a:rPr>
              <a:t>     1     1</a:t>
            </a:r>
            <a:endParaRPr lang="en-US" sz="2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83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String Indexing</a:t>
            </a:r>
            <a:endParaRPr lang="en-US" dirty="0"/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241300" y="1039813"/>
            <a:ext cx="11080750" cy="4389437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400" dirty="0" smtClean="0">
                <a:ea typeface="ＭＳ Ｐゴシック" charset="0"/>
              </a:rPr>
              <a:t>A </a:t>
            </a:r>
            <a:r>
              <a:rPr lang="en-US" sz="2400" dirty="0">
                <a:ea typeface="ＭＳ Ｐゴシック" charset="0"/>
              </a:rPr>
              <a:t>character vector is contained in a string; curly braces can be used to index:</a:t>
            </a:r>
          </a:p>
          <a:p>
            <a:pPr marL="1921510" lvl="7" indent="0">
              <a:buFontTx/>
              <a:buNone/>
              <a:defRPr/>
            </a:pPr>
            <a:endParaRPr lang="en-US" sz="2400" dirty="0"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599406"/>
            <a:ext cx="11930582" cy="44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Uwaterloo">
  <a:themeElements>
    <a:clrScheme name="Custom 7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8000B3"/>
      </a:accent1>
      <a:accent2>
        <a:srgbClr val="0C0C0C"/>
      </a:accent2>
      <a:accent3>
        <a:srgbClr val="BD33DA"/>
      </a:accent3>
      <a:accent4>
        <a:srgbClr val="CFB3E6"/>
      </a:accent4>
      <a:accent5>
        <a:srgbClr val="57058A"/>
      </a:accent5>
      <a:accent6>
        <a:srgbClr val="F1F1F1"/>
      </a:accent6>
      <a:hlink>
        <a:srgbClr val="57058A"/>
      </a:hlink>
      <a:folHlink>
        <a:srgbClr val="595959"/>
      </a:folHlink>
    </a:clrScheme>
    <a:fontScheme name="Impact + Georgia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aterloo_engineering_16x9" id="{13A97B2F-F17F-6849-9F82-B721B10E3869}" vid="{A4E74281-1FF5-2047-BC63-3BF2D22759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4758</TotalTime>
  <Words>1331</Words>
  <Application>Microsoft Office PowerPoint</Application>
  <PresentationFormat>Widescreen</PresentationFormat>
  <Paragraphs>199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Calibri</vt:lpstr>
      <vt:lpstr>Courier New</vt:lpstr>
      <vt:lpstr>Georgia</vt:lpstr>
      <vt:lpstr>Impact</vt:lpstr>
      <vt:lpstr>Wingdings</vt:lpstr>
      <vt:lpstr>Wingdings 2</vt:lpstr>
      <vt:lpstr>Uwaterloo_Theme</vt:lpstr>
      <vt:lpstr>Uwaterloo</vt:lpstr>
      <vt:lpstr>Text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157</cp:revision>
  <dcterms:created xsi:type="dcterms:W3CDTF">2018-10-10T19:11:49Z</dcterms:created>
  <dcterms:modified xsi:type="dcterms:W3CDTF">2019-07-08T15:36:49Z</dcterms:modified>
</cp:coreProperties>
</file>