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53"/>
  </p:notesMasterIdLst>
  <p:handoutMasterIdLst>
    <p:handoutMasterId r:id="rId54"/>
  </p:handoutMasterIdLst>
  <p:sldIdLst>
    <p:sldId id="256" r:id="rId3"/>
    <p:sldId id="299" r:id="rId4"/>
    <p:sldId id="295" r:id="rId5"/>
    <p:sldId id="300" r:id="rId6"/>
    <p:sldId id="346" r:id="rId7"/>
    <p:sldId id="344" r:id="rId8"/>
    <p:sldId id="306" r:id="rId9"/>
    <p:sldId id="343" r:id="rId10"/>
    <p:sldId id="357" r:id="rId11"/>
    <p:sldId id="350" r:id="rId12"/>
    <p:sldId id="347" r:id="rId13"/>
    <p:sldId id="355" r:id="rId14"/>
    <p:sldId id="345" r:id="rId15"/>
    <p:sldId id="349" r:id="rId16"/>
    <p:sldId id="348" r:id="rId17"/>
    <p:sldId id="351" r:id="rId18"/>
    <p:sldId id="318" r:id="rId19"/>
    <p:sldId id="320" r:id="rId20"/>
    <p:sldId id="356" r:id="rId21"/>
    <p:sldId id="352" r:id="rId22"/>
    <p:sldId id="353" r:id="rId23"/>
    <p:sldId id="358" r:id="rId24"/>
    <p:sldId id="359" r:id="rId25"/>
    <p:sldId id="327" r:id="rId26"/>
    <p:sldId id="328" r:id="rId27"/>
    <p:sldId id="360" r:id="rId28"/>
    <p:sldId id="361" r:id="rId29"/>
    <p:sldId id="362" r:id="rId30"/>
    <p:sldId id="363" r:id="rId31"/>
    <p:sldId id="329" r:id="rId32"/>
    <p:sldId id="364" r:id="rId33"/>
    <p:sldId id="365" r:id="rId34"/>
    <p:sldId id="373" r:id="rId35"/>
    <p:sldId id="375" r:id="rId36"/>
    <p:sldId id="366" r:id="rId37"/>
    <p:sldId id="379" r:id="rId38"/>
    <p:sldId id="388" r:id="rId39"/>
    <p:sldId id="376" r:id="rId40"/>
    <p:sldId id="380" r:id="rId41"/>
    <p:sldId id="378" r:id="rId42"/>
    <p:sldId id="389" r:id="rId43"/>
    <p:sldId id="382" r:id="rId44"/>
    <p:sldId id="383" r:id="rId45"/>
    <p:sldId id="386" r:id="rId46"/>
    <p:sldId id="387" r:id="rId47"/>
    <p:sldId id="385" r:id="rId48"/>
    <p:sldId id="374" r:id="rId49"/>
    <p:sldId id="341" r:id="rId50"/>
    <p:sldId id="342" r:id="rId51"/>
    <p:sldId id="294" r:id="rId5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70704" autoAdjust="0"/>
  </p:normalViewPr>
  <p:slideViewPr>
    <p:cSldViewPr snapToGrid="0">
      <p:cViewPr varScale="1">
        <p:scale>
          <a:sx n="116" d="100"/>
          <a:sy n="116" d="100"/>
        </p:scale>
        <p:origin x="24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636CE5-4E9E-4B9C-8F18-53EA86C0A69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EC9404-36C0-4995-BE34-455FA2CF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6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2019-05-20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Modifying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/>
              <a:t>Elements in a vector can be changed e.g.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900" dirty="0" err="1"/>
              <a:t>vec</a:t>
            </a:r>
            <a:r>
              <a:rPr lang="en-US" altLang="en-US" sz="1900" dirty="0"/>
              <a:t>(3) = 11  </a:t>
            </a:r>
            <a:endParaRPr lang="en-US" altLang="en-US" sz="1900" dirty="0" smtClean="0"/>
          </a:p>
          <a:p>
            <a:pPr lvl="2">
              <a:lnSpc>
                <a:spcPct val="90000"/>
              </a:lnSpc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A vector can be extended by referring to elements that do not yet exist; </a:t>
            </a:r>
            <a:r>
              <a:rPr lang="en-US" altLang="en-US" sz="2200" u="sng" dirty="0">
                <a:solidFill>
                  <a:srgbClr val="FF0000"/>
                </a:solidFill>
              </a:rPr>
              <a:t>if there is a gap between the end of the vector and the new specified element(s), zeros are filled </a:t>
            </a:r>
            <a:r>
              <a:rPr lang="en-US" altLang="en-US" sz="2200" dirty="0"/>
              <a:t>in, e.g.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 = [3   9];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(4:6) = [33 2 7]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 err="1"/>
              <a:t>vec</a:t>
            </a:r>
            <a:r>
              <a:rPr lang="fr-FR" altLang="en-US" sz="20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     3     9     0    33     2     </a:t>
            </a:r>
            <a:r>
              <a:rPr lang="fr-FR" altLang="en-US" sz="2000" dirty="0" smtClean="0"/>
              <a:t>7</a:t>
            </a:r>
            <a:endParaRPr lang="fr-FR" altLang="en-US" sz="20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19151" y="48979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Refereeing: </a:t>
            </a:r>
            <a:r>
              <a:rPr lang="en-US" altLang="ja-JP" sz="2400" b="1" u="sng" dirty="0"/>
              <a:t>Error</a:t>
            </a:r>
            <a:endParaRPr lang="en-US" altLang="ja-JP" sz="2200" b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Assigning : Okay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256616" y="3200900"/>
            <a:ext cx="5207002" cy="782688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200" b="1" u="sng" dirty="0" smtClean="0">
                <a:solidFill>
                  <a:srgbClr val="FF0000"/>
                </a:solidFill>
              </a:rPr>
              <a:t>Extending vectors is not recommended</a:t>
            </a:r>
            <a:endParaRPr lang="fr-FR" alt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88" y="4457699"/>
            <a:ext cx="5979630" cy="2095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4" y="3746250"/>
            <a:ext cx="2482848" cy="22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Vectors can be created by joining together existing vectors, or adding elements to existing vectors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This </a:t>
            </a:r>
            <a:r>
              <a:rPr lang="en-US" altLang="en-US" sz="2500" dirty="0"/>
              <a:t>is called </a:t>
            </a:r>
            <a:r>
              <a:rPr lang="en-US" altLang="en-US" sz="2500" b="1" i="1" dirty="0">
                <a:solidFill>
                  <a:srgbClr val="FF0000"/>
                </a:solidFill>
              </a:rPr>
              <a:t>concatenation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For </a:t>
            </a:r>
            <a:r>
              <a:rPr lang="en-US" altLang="en-US" sz="2500" dirty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v = 2:5;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x = [33  11  2];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w = [v  x]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w =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     2     3     4     5    33    11     2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</a:t>
            </a:r>
            <a:r>
              <a:rPr lang="en-US" altLang="en-US" sz="2500" dirty="0" err="1"/>
              <a:t>newv</a:t>
            </a:r>
            <a:r>
              <a:rPr lang="en-US" altLang="en-US" sz="2500" dirty="0"/>
              <a:t> = [v  44]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 err="1"/>
              <a:t>newv</a:t>
            </a:r>
            <a:r>
              <a:rPr lang="en-US" altLang="en-US" sz="2500" dirty="0"/>
              <a:t> =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      2   3   4   5   44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070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Concatenation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7750"/>
            <a:ext cx="8415744" cy="5581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042" y="3014134"/>
            <a:ext cx="4103158" cy="34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Matrix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Separate values within rows with blanks or commas, and separate the rows with semicolons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Can use any method to get values in each row (any method to create a row vector, including colon operator)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&gt;&gt; mat = [1:3;  6 11 -2]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mat =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     1     2     3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     6    11    -2</a:t>
            </a:r>
          </a:p>
          <a:p>
            <a:pPr marL="484187" indent="-457200">
              <a:buFont typeface="Wingdings 2" charset="0"/>
              <a:buChar char=""/>
              <a:defRPr/>
            </a:pPr>
            <a:r>
              <a:rPr lang="en-US" sz="2500" i="1" dirty="0">
                <a:solidFill>
                  <a:srgbClr val="FF0000"/>
                </a:solidFill>
                <a:ea typeface="ＭＳ Ｐゴシック" charset="0"/>
              </a:rPr>
              <a:t>There must ALWAYS be the same number of values in every row!!</a:t>
            </a:r>
          </a:p>
        </p:txBody>
      </p:sp>
    </p:spTree>
    <p:extLst>
      <p:ext uri="{BB962C8B-B14F-4D97-AF65-F5344CB8AC3E}">
        <p14:creationId xmlns:p14="http://schemas.microsoft.com/office/powerpoint/2010/main" val="1980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86417"/>
            <a:ext cx="8905875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84" y="1970709"/>
            <a:ext cx="2311870" cy="45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that create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/>
              <a:t>There are many built-in functions to create matrices</a:t>
            </a:r>
          </a:p>
          <a:p>
            <a:pPr lvl="1"/>
            <a:r>
              <a:rPr lang="en-US" altLang="en-US" sz="2500" b="1" dirty="0"/>
              <a:t>rand(n)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/>
              <a:t>rand(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 err="1"/>
              <a:t>randi</a:t>
            </a:r>
            <a:r>
              <a:rPr lang="en-US" altLang="en-US" sz="2500" b="1" dirty="0"/>
              <a:t>([range],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integers in the specified range</a:t>
            </a:r>
          </a:p>
          <a:p>
            <a:pPr lvl="1"/>
            <a:r>
              <a:rPr lang="en-US" altLang="en-US" sz="2500" b="1" dirty="0"/>
              <a:t>zeros(n)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zeros(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ones(n)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ones</a:t>
            </a:r>
          </a:p>
          <a:p>
            <a:pPr lvl="1"/>
            <a:r>
              <a:rPr lang="en-US" altLang="en-US" sz="2500" b="1" dirty="0"/>
              <a:t>ones(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ones</a:t>
            </a:r>
          </a:p>
          <a:p>
            <a:pPr lvl="1">
              <a:buNone/>
            </a:pPr>
            <a:r>
              <a:rPr lang="en-US" altLang="en-US" sz="2500" dirty="0"/>
              <a:t>Note: there is no twos function – or thirteens – just </a:t>
            </a:r>
            <a:r>
              <a:rPr lang="en-US" altLang="en-US" sz="2500" b="1" dirty="0"/>
              <a:t>zeros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ones</a:t>
            </a:r>
            <a:r>
              <a:rPr lang="en-US" altLang="en-US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37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Functions to Create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1929"/>
            <a:ext cx="10077450" cy="433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08" y="1127760"/>
            <a:ext cx="2695289" cy="51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Elements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To refer to an element in a matrix, you use the matrix variable name followed by the index of the row, and then the index of the column, in parentheses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ALWAYS </a:t>
            </a:r>
            <a:r>
              <a:rPr lang="en-US" altLang="en-US" sz="2500" dirty="0"/>
              <a:t>refer to the row first, column second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This is called </a:t>
            </a:r>
            <a:r>
              <a:rPr lang="en-US" altLang="en-US" sz="2500" b="1" i="1" u="sng" dirty="0">
                <a:solidFill>
                  <a:srgbClr val="FF0000"/>
                </a:solidFill>
              </a:rPr>
              <a:t>subscripted indexing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also refer to any subset of a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To refer to the entire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row: mat(m,:)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To refer to the entire nth column: mat(:,n</a:t>
            </a:r>
            <a:r>
              <a:rPr lang="en-US" altLang="en-US" sz="2500" dirty="0" smtClean="0"/>
              <a:t>)</a:t>
            </a:r>
            <a:r>
              <a:rPr lang="en-US" altLang="en-US" sz="2500" dirty="0"/>
              <a:t> </a:t>
            </a:r>
            <a:endParaRPr lang="en-US" altLang="en-US" sz="2500" dirty="0" smtClean="0"/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To </a:t>
            </a:r>
            <a:r>
              <a:rPr lang="en-US" altLang="en-US" sz="2500" dirty="0"/>
              <a:t>refer to the last row or column use </a:t>
            </a:r>
            <a:r>
              <a:rPr lang="en-US" altLang="en-US" sz="2500" b="1" dirty="0"/>
              <a:t>end</a:t>
            </a:r>
            <a:r>
              <a:rPr lang="en-US" altLang="en-US" sz="2500" dirty="0"/>
              <a:t>, e.g. mat(</a:t>
            </a:r>
            <a:r>
              <a:rPr lang="en-US" altLang="en-US" sz="2500" dirty="0" err="1"/>
              <a:t>end,m</a:t>
            </a:r>
            <a:r>
              <a:rPr lang="en-US" altLang="en-US" sz="2500" dirty="0"/>
              <a:t>) is the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value in the last row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modify an element or subset of a matrix in an assignment statement</a:t>
            </a:r>
          </a:p>
          <a:p>
            <a:pPr lvl="1">
              <a:lnSpc>
                <a:spcPct val="90000"/>
              </a:lnSpc>
            </a:pPr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2577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Modifying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An individual element in a matrix can be modified by assigning a new value to it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Entire rows and columns can also be modified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Any subset of a matrix can be modified, as long as what is being assigned has the same dimensions as the subset being modified</a:t>
            </a:r>
          </a:p>
          <a:p>
            <a:r>
              <a:rPr lang="en-US" altLang="en-US" sz="2500" dirty="0"/>
              <a:t>Exception to this: </a:t>
            </a:r>
            <a:r>
              <a:rPr lang="en-US" altLang="en-US" sz="2500" u="sng" dirty="0">
                <a:solidFill>
                  <a:srgbClr val="FF0000"/>
                </a:solidFill>
              </a:rPr>
              <a:t>a scalar can be assigned to any size subset</a:t>
            </a:r>
            <a:r>
              <a:rPr lang="en-US" altLang="en-US" sz="2500" dirty="0"/>
              <a:t>; the same scalar is assigned to every element in the subset</a:t>
            </a:r>
          </a:p>
        </p:txBody>
      </p:sp>
    </p:spTree>
    <p:extLst>
      <p:ext uri="{BB962C8B-B14F-4D97-AF65-F5344CB8AC3E}">
        <p14:creationId xmlns:p14="http://schemas.microsoft.com/office/powerpoint/2010/main" val="2787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Modifying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890" y="1118260"/>
            <a:ext cx="2556010" cy="55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748"/>
          <a:stretch/>
        </p:blipFill>
        <p:spPr>
          <a:xfrm>
            <a:off x="8932895" y="1118259"/>
            <a:ext cx="2675171" cy="5524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984"/>
          <a:stretch/>
        </p:blipFill>
        <p:spPr>
          <a:xfrm>
            <a:off x="288924" y="1054099"/>
            <a:ext cx="5229226" cy="56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Remind: </a:t>
            </a:r>
            <a:r>
              <a:rPr lang="en-US" dirty="0"/>
              <a:t>Matrix, Row Vector, and Column Vector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67" y="1047234"/>
            <a:ext cx="7844845" cy="5437521"/>
          </a:xfrm>
          <a:prstGeom prst="rect">
            <a:avLst/>
          </a:prstGeom>
        </p:spPr>
      </p:pic>
      <p:sp>
        <p:nvSpPr>
          <p:cNvPr id="4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1233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</a:t>
            </a:r>
            <a:r>
              <a:rPr lang="en-US" altLang="en-US" dirty="0" smtClean="0"/>
              <a:t>Dimension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1"/>
            <a:ext cx="10744201" cy="303477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There are several functions to determine the dimensions of a vector or matrix: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smtClean="0"/>
              <a:t>size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returns the # of rows and columns for a vector or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Important: capture both of these values in an assignment statement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500" dirty="0"/>
              <a:t>[r c] = size(mat)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err="1"/>
              <a:t>numel</a:t>
            </a:r>
            <a:r>
              <a:rPr lang="en-US" altLang="en-US" sz="2500" dirty="0"/>
              <a:t> returns the total # of elements in a vector or </a:t>
            </a:r>
            <a:r>
              <a:rPr lang="en-US" altLang="en-US" sz="2500" dirty="0" smtClean="0"/>
              <a:t>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>
                <a:solidFill>
                  <a:schemeClr val="bg1">
                    <a:lumMod val="75000"/>
                  </a:schemeClr>
                </a:solidFill>
              </a:rPr>
              <a:t>length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</a:rPr>
              <a:t>vec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) returns the # of elements in a vector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smtClean="0">
                <a:solidFill>
                  <a:schemeClr val="bg1">
                    <a:lumMod val="75000"/>
                  </a:schemeClr>
                </a:solidFill>
              </a:rPr>
              <a:t>length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</a:rPr>
              <a:t>(mat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) returns the larger dimension (row or column) for a matrix</a:t>
            </a:r>
          </a:p>
          <a:p>
            <a:pPr lvl="1"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u="sng" dirty="0" smtClean="0">
                <a:solidFill>
                  <a:srgbClr val="FF0000"/>
                </a:solidFill>
              </a:rPr>
              <a:t>Very important to be general in programming: do not assume that you know the dimensions of </a:t>
            </a:r>
            <a:r>
              <a:rPr lang="en-US" altLang="en-US" sz="2500" u="sng" dirty="0">
                <a:solidFill>
                  <a:srgbClr val="FF0000"/>
                </a:solidFill>
              </a:rPr>
              <a:t>a vector or matrix – use </a:t>
            </a:r>
            <a:r>
              <a:rPr lang="en-US" altLang="en-US" sz="2500" b="1" u="sng" dirty="0">
                <a:solidFill>
                  <a:srgbClr val="FF0000"/>
                </a:solidFill>
              </a:rPr>
              <a:t>length</a:t>
            </a:r>
            <a:r>
              <a:rPr lang="en-US" altLang="en-US" sz="2500" u="sng" dirty="0">
                <a:solidFill>
                  <a:srgbClr val="FF0000"/>
                </a:solidFill>
              </a:rPr>
              <a:t> or </a:t>
            </a:r>
            <a:r>
              <a:rPr lang="en-US" altLang="en-US" sz="2500" b="1" u="sng" dirty="0">
                <a:solidFill>
                  <a:srgbClr val="FF0000"/>
                </a:solidFill>
              </a:rPr>
              <a:t>size</a:t>
            </a:r>
            <a:r>
              <a:rPr lang="en-US" altLang="en-US" sz="2500" u="sng" dirty="0">
                <a:solidFill>
                  <a:srgbClr val="FF0000"/>
                </a:solidFill>
              </a:rPr>
              <a:t> to find out!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12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Matrix Dimension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220787"/>
            <a:ext cx="8629650" cy="500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3427412"/>
            <a:ext cx="2667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Indexing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234885"/>
            <a:ext cx="113157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b="1" i="1" dirty="0"/>
              <a:t>Linear indexing</a:t>
            </a:r>
            <a:r>
              <a:rPr lang="en-US" altLang="en-US" sz="2500" dirty="0"/>
              <a:t>: only using one index into a matrix (MATLAB will unwind it column-by column)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0" y="3870353"/>
            <a:ext cx="5790072" cy="2102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69" y="3656961"/>
            <a:ext cx="4295775" cy="2400300"/>
          </a:xfrm>
          <a:prstGeom prst="rect">
            <a:avLst/>
          </a:prstGeom>
        </p:spPr>
      </p:pic>
      <p:sp>
        <p:nvSpPr>
          <p:cNvPr id="6" name="Rectangle 3"/>
          <p:cNvSpPr txBox="1">
            <a:spLocks/>
          </p:cNvSpPr>
          <p:nvPr/>
        </p:nvSpPr>
        <p:spPr>
          <a:xfrm>
            <a:off x="6756401" y="2193354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>
                <a:solidFill>
                  <a:srgbClr val="FF0000"/>
                </a:solidFill>
              </a:rPr>
              <a:t>Very important</a:t>
            </a:r>
            <a:endParaRPr lang="en-US" altLang="ja-JP" sz="2200" b="1" u="sng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362081" y="3253804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dirty="0" smtClean="0"/>
              <a:t>reshape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5975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Linear Indexing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20639"/>
            <a:ext cx="5995458" cy="5652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33" y="1020639"/>
            <a:ext cx="2400645" cy="5652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830" y="1187776"/>
            <a:ext cx="2459038" cy="548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573" y="1115788"/>
            <a:ext cx="1887317" cy="281476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5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Empty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An </a:t>
            </a:r>
            <a:r>
              <a:rPr lang="en-US" altLang="en-US" sz="2500" i="1" dirty="0"/>
              <a:t>empty vector</a:t>
            </a:r>
            <a:r>
              <a:rPr lang="en-US" altLang="en-US" sz="2500" dirty="0"/>
              <a:t> is a vector with no elements; an empty vector can be created using square brackets with nothing inside [  ]</a:t>
            </a:r>
          </a:p>
          <a:p>
            <a:r>
              <a:rPr lang="en-US" altLang="en-US" sz="2500" dirty="0"/>
              <a:t>to delete an element from a vector, assign an empty vector to that element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delete an entire row or column from a matrix by assigning [ ]</a:t>
            </a:r>
          </a:p>
          <a:p>
            <a:pPr lvl="1"/>
            <a:r>
              <a:rPr lang="en-US" altLang="en-US" sz="2500" dirty="0"/>
              <a:t>Note: cannot delete an individual element from a </a:t>
            </a:r>
            <a:r>
              <a:rPr lang="en-US" altLang="en-US" sz="2500" dirty="0" smtClean="0"/>
              <a:t>matrix</a:t>
            </a:r>
            <a:endParaRPr lang="en-US" alt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3845084"/>
            <a:ext cx="6248400" cy="269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54" y="4181080"/>
            <a:ext cx="228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3D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A three dimensional matrix has dimensions </a:t>
            </a:r>
            <a:r>
              <a:rPr lang="en-US" sz="2400" i="1" dirty="0">
                <a:ea typeface="ＭＳ Ｐゴシック" charset="0"/>
              </a:rPr>
              <a:t>m x n x p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Can create using built-in functions, e.g. the following creates a </a:t>
            </a:r>
            <a:r>
              <a:rPr lang="en-US" sz="2400" i="1" dirty="0">
                <a:ea typeface="ＭＳ Ｐゴシック" charset="0"/>
              </a:rPr>
              <a:t>3 x 5 x 2 </a:t>
            </a:r>
            <a:r>
              <a:rPr lang="en-US" sz="2400" dirty="0">
                <a:ea typeface="ＭＳ Ｐゴシック" charset="0"/>
              </a:rPr>
              <a:t>matrix of random integers; there are 2 layers, each of which is a </a:t>
            </a:r>
            <a:r>
              <a:rPr lang="en-US" sz="2400" i="1" dirty="0">
                <a:ea typeface="ＭＳ Ｐゴシック" charset="0"/>
              </a:rPr>
              <a:t>3 x 5 </a:t>
            </a:r>
            <a:r>
              <a:rPr lang="en-US" sz="2400" dirty="0">
                <a:ea typeface="ＭＳ Ｐゴシック" charset="0"/>
              </a:rPr>
              <a:t>matrix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&gt;&gt; randi([0 50], 3,5,2)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ans(:,:,1)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36    34     6    17    38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38    33    25    29    13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14     8    48    11    25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ans(:,:,2)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35    27    13    41    17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45     7    42    12    10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48     7    12    47    12</a:t>
            </a:r>
          </a:p>
          <a:p>
            <a:pPr marL="0" indent="0">
              <a:buFont typeface="Wingdings 2" charset="0"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032501" y="4899572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Challenging ! But very useful !!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(Off-Topic) Color Image </a:t>
            </a:r>
            <a:endParaRPr lang="en-US" dirty="0"/>
          </a:p>
        </p:txBody>
      </p:sp>
      <p:pic>
        <p:nvPicPr>
          <p:cNvPr id="3" name="Picture 2" descr="C:\Documents and Settings\Derek Hoiem\My Documents\Classes\Spring09 - Visual Scene Understanding\material\figs\nieghborhoo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5" y="1328239"/>
            <a:ext cx="3790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C:\Users\Hoiem\Documents\Classes\Computational Photography - Fall 2010\lectures\figs\filters\im_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88" y="12798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Hoiem\Documents\Classes\Computational Photography - Fall 2010\lectures\figs\filters\im_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8" y="29562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oiem\Documents\Classes\Computational Photography - Fall 2010\lectures\figs\filters\im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63" y="45564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9636688" y="257520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0322488" y="40992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793225" y="2318839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Image result for RGB mod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3919039"/>
            <a:ext cx="3053325" cy="27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51" y="4195920"/>
            <a:ext cx="2309105" cy="23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9230288" y="1263151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3866"/>
          <a:stretch/>
        </p:blipFill>
        <p:spPr>
          <a:xfrm>
            <a:off x="309563" y="1228725"/>
            <a:ext cx="3411538" cy="127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96" y="1228725"/>
            <a:ext cx="3087687" cy="546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6645" b="-192"/>
          <a:stretch/>
        </p:blipFill>
        <p:spPr>
          <a:xfrm>
            <a:off x="8926513" y="23971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548364" y="199412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2548364" y="3961606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2548364" y="558785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3477" b="32976"/>
          <a:stretch/>
        </p:blipFill>
        <p:spPr>
          <a:xfrm>
            <a:off x="7993063" y="3113581"/>
            <a:ext cx="2854630" cy="169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6453"/>
          <a:stretch/>
        </p:blipFill>
        <p:spPr>
          <a:xfrm>
            <a:off x="7167563" y="3879410"/>
            <a:ext cx="2854630" cy="1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4356"/>
          <a:stretch/>
        </p:blipFill>
        <p:spPr>
          <a:xfrm>
            <a:off x="4956175" y="1343625"/>
            <a:ext cx="2495550" cy="8798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25" y="1343625"/>
            <a:ext cx="3163845" cy="5273075"/>
          </a:xfrm>
          <a:prstGeom prst="rect">
            <a:avLst/>
          </a:prstGeom>
        </p:spPr>
      </p:pic>
      <p:sp>
        <p:nvSpPr>
          <p:cNvPr id="13" name="Rectangle 3"/>
          <p:cNvSpPr txBox="1">
            <a:spLocks/>
          </p:cNvSpPr>
          <p:nvPr/>
        </p:nvSpPr>
        <p:spPr>
          <a:xfrm>
            <a:off x="9500975" y="2120918"/>
            <a:ext cx="913026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10028024" y="4086860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1 x 3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>
          <a:xfrm>
            <a:off x="10078824" y="5738742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6483180" y="5880136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Row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6483180" y="3263461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3D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>
          <a:xfrm>
            <a:off x="9319860" y="1166425"/>
            <a:ext cx="1932340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Column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5035"/>
          <a:stretch/>
        </p:blipFill>
        <p:spPr>
          <a:xfrm>
            <a:off x="5142441" y="1165393"/>
            <a:ext cx="2495550" cy="710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202" b="69900"/>
          <a:stretch/>
        </p:blipFill>
        <p:spPr>
          <a:xfrm>
            <a:off x="5063750" y="1945181"/>
            <a:ext cx="3817092" cy="3483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29328" r="59603"/>
          <a:stretch/>
        </p:blipFill>
        <p:spPr>
          <a:xfrm>
            <a:off x="8973183" y="1165393"/>
            <a:ext cx="1349310" cy="5210007"/>
          </a:xfrm>
          <a:prstGeom prst="rect">
            <a:avLst/>
          </a:prstGeom>
        </p:spPr>
      </p:pic>
      <p:sp>
        <p:nvSpPr>
          <p:cNvPr id="21" name="Rectangle 3"/>
          <p:cNvSpPr txBox="1">
            <a:spLocks/>
          </p:cNvSpPr>
          <p:nvPr/>
        </p:nvSpPr>
        <p:spPr>
          <a:xfrm>
            <a:off x="10243924" y="1206815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6665333" y="196842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r>
              <a:rPr lang="en-US" dirty="0"/>
              <a:t>, Row Vector, and Column Vector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used to store a set of values of the same type; every value is stored in an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element.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MATLAB stands for 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5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 laboratory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”</a:t>
            </a:r>
            <a:endParaRPr lang="en-US" altLang="ja-JP" sz="25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looks like a table; it has both rows and columns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with m rows and n columns is called </a:t>
            </a:r>
            <a:r>
              <a:rPr lang="en-US" altLang="en-US" sz="2500" i="1" dirty="0" smtClean="0">
                <a:ea typeface="ＭＳ Ｐゴシック" panose="020B0600070205080204" pitchFamily="34" charset="-128"/>
              </a:rPr>
              <a:t>m x n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these are called its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dimensions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</a:t>
            </a:r>
            <a:endParaRPr lang="en-US" altLang="en-US" sz="25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a special case of a matrix in which one of the dimensions is 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frequently used in MATLAB to refer generically to a matrix or a vector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row vector with n elements is 1 x n, e.g. 1 x 4: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column vector with m elements is m x 1, e.g. 3 x 1: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scalar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 even more special case; it is 1 x 1, or in other words, just a single value</a:t>
            </a:r>
          </a:p>
          <a:p>
            <a:pPr>
              <a:lnSpc>
                <a:spcPct val="8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Arrays as function arguments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Entire arrays (vectors or matrices) can be passed as arguments to functions; this is very powerful!</a:t>
            </a:r>
          </a:p>
          <a:p>
            <a:r>
              <a:rPr lang="en-US" altLang="en-US" sz="2500" dirty="0"/>
              <a:t>The result will have the same dimensions as the input</a:t>
            </a:r>
          </a:p>
          <a:p>
            <a:r>
              <a:rPr lang="en-US" altLang="en-US" sz="2500" dirty="0"/>
              <a:t>For example: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 = </a:t>
            </a:r>
            <a:r>
              <a:rPr lang="fr-FR" altLang="en-US" sz="2500" dirty="0" err="1"/>
              <a:t>randi</a:t>
            </a:r>
            <a:r>
              <a:rPr lang="fr-FR" altLang="en-US" sz="2500" dirty="0"/>
              <a:t>([-5 5], 1, 4)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 err="1"/>
              <a:t>vec</a:t>
            </a:r>
            <a:r>
              <a:rPr lang="fr-FR" altLang="en-US" sz="2500" dirty="0"/>
              <a:t>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-3     0     5     1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av = abs(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av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 3     0     5     1 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739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Scalar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Numerical operations can be performed on every element in a vector or matrix</a:t>
            </a:r>
          </a:p>
          <a:p>
            <a:r>
              <a:rPr lang="en-US" altLang="en-US" sz="2400" dirty="0"/>
              <a:t>For example, </a:t>
            </a:r>
            <a:r>
              <a:rPr lang="en-US" altLang="en-US" sz="2400" b="1" i="1" dirty="0"/>
              <a:t>Scalar multiplication:</a:t>
            </a:r>
            <a:r>
              <a:rPr lang="en-US" altLang="en-US" sz="2400" dirty="0"/>
              <a:t> multiply every element by a scalar</a:t>
            </a:r>
          </a:p>
          <a:p>
            <a:pPr marL="1189038" lvl="4" indent="0">
              <a:buNone/>
            </a:pPr>
            <a:r>
              <a:rPr lang="en-US" altLang="en-US" dirty="0"/>
              <a:t>&gt;&gt; [4  0  11] *  3</a:t>
            </a:r>
          </a:p>
          <a:p>
            <a:pPr marL="1189038" lvl="4" indent="0">
              <a:buNone/>
            </a:pPr>
            <a:r>
              <a:rPr lang="en-US" altLang="en-US" dirty="0" err="1"/>
              <a:t>ans</a:t>
            </a:r>
            <a:r>
              <a:rPr lang="en-US" altLang="en-US" dirty="0"/>
              <a:t> =</a:t>
            </a:r>
          </a:p>
          <a:p>
            <a:pPr marL="1189038" lvl="4" indent="0">
              <a:buNone/>
            </a:pPr>
            <a:r>
              <a:rPr lang="en-US" altLang="en-US" dirty="0"/>
              <a:t>    12     0    33</a:t>
            </a:r>
          </a:p>
          <a:p>
            <a:r>
              <a:rPr lang="en-US" altLang="en-US" sz="2400" dirty="0"/>
              <a:t>Another example: scalar addition; add a scalar to every element</a:t>
            </a:r>
          </a:p>
          <a:p>
            <a:pPr marL="1189038" lvl="4" indent="0">
              <a:buNone/>
            </a:pPr>
            <a:r>
              <a:rPr lang="es-ES_tradnl" altLang="en-US" sz="1800" dirty="0"/>
              <a:t>&gt;&gt; </a:t>
            </a:r>
            <a:r>
              <a:rPr lang="es-ES_tradnl" altLang="en-US" sz="1800" dirty="0" err="1"/>
              <a:t>zeros</a:t>
            </a:r>
            <a:r>
              <a:rPr lang="es-ES_tradnl" altLang="en-US" sz="1800" dirty="0"/>
              <a:t>(1,3) + 5</a:t>
            </a:r>
          </a:p>
          <a:p>
            <a:pPr marL="1189038" lvl="4" indent="0">
              <a:buNone/>
            </a:pPr>
            <a:r>
              <a:rPr lang="es-ES_tradnl" altLang="en-US" sz="1800" dirty="0" err="1"/>
              <a:t>ans</a:t>
            </a:r>
            <a:r>
              <a:rPr lang="es-ES_tradnl" altLang="en-US" sz="1800" dirty="0"/>
              <a:t> =</a:t>
            </a:r>
          </a:p>
          <a:p>
            <a:pPr marL="1189038" lvl="4" indent="0">
              <a:buNone/>
            </a:pPr>
            <a:r>
              <a:rPr lang="es-ES_tradnl" altLang="en-US" sz="1800" dirty="0"/>
              <a:t>     5     5     5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4929187"/>
            <a:ext cx="652462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66" y="3695699"/>
            <a:ext cx="1954090" cy="28225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0500" y="5835650"/>
            <a:ext cx="6921500" cy="876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i="1" dirty="0"/>
              <a:t>Array operations</a:t>
            </a:r>
            <a:r>
              <a:rPr lang="en-US" altLang="en-US" sz="2400" dirty="0"/>
              <a:t> on two matrices A and B:</a:t>
            </a:r>
          </a:p>
          <a:p>
            <a:pPr lvl="1"/>
            <a:r>
              <a:rPr lang="en-US" altLang="en-US" sz="2400" dirty="0"/>
              <a:t>these are applied term-by-term, or element-by-element</a:t>
            </a:r>
          </a:p>
          <a:p>
            <a:pPr lvl="1"/>
            <a:r>
              <a:rPr lang="en-US" altLang="en-US" sz="2400" b="1" i="1" u="sng" dirty="0">
                <a:solidFill>
                  <a:srgbClr val="FF0000"/>
                </a:solidFill>
              </a:rPr>
              <a:t>this means the matrices must have the same </a:t>
            </a:r>
            <a:r>
              <a:rPr lang="en-US" altLang="en-US" sz="2400" b="1" i="1" u="sng" dirty="0" smtClean="0">
                <a:solidFill>
                  <a:srgbClr val="FF0000"/>
                </a:solidFill>
              </a:rPr>
              <a:t>dimensions  (NO! after R2016)</a:t>
            </a:r>
            <a:endParaRPr lang="en-US" altLang="en-US" sz="2400" b="1" i="1" u="sng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In MATLAB:</a:t>
            </a:r>
          </a:p>
          <a:p>
            <a:pPr lvl="2"/>
            <a:r>
              <a:rPr lang="en-US" altLang="en-US" sz="2000" dirty="0"/>
              <a:t>matrix addition:  A + B</a:t>
            </a:r>
          </a:p>
          <a:p>
            <a:pPr lvl="2"/>
            <a:r>
              <a:rPr lang="en-US" altLang="en-US" sz="2000" dirty="0"/>
              <a:t>matrix subtraction:  A – B   or   B – A</a:t>
            </a:r>
          </a:p>
          <a:p>
            <a:pPr lvl="1"/>
            <a:r>
              <a:rPr lang="en-US" altLang="en-US" sz="2400" dirty="0"/>
              <a:t>For operations that are based on multiplication (multiplication, division, and exponentiation), a dot must be placed in front of the operator</a:t>
            </a:r>
          </a:p>
          <a:p>
            <a:pPr lvl="2"/>
            <a:r>
              <a:rPr lang="en-US" altLang="en-US" sz="2000" dirty="0"/>
              <a:t>array multiplication:  A .* B  </a:t>
            </a:r>
          </a:p>
          <a:p>
            <a:pPr lvl="2"/>
            <a:r>
              <a:rPr lang="en-US" altLang="en-US" sz="2000" dirty="0"/>
              <a:t>array division: A ./ B, A .\ B</a:t>
            </a:r>
          </a:p>
          <a:p>
            <a:pPr lvl="2"/>
            <a:r>
              <a:rPr lang="en-US" altLang="en-US" sz="2000" dirty="0"/>
              <a:t>array exponentiation A .^ 2</a:t>
            </a:r>
          </a:p>
          <a:p>
            <a:pPr lvl="1"/>
            <a:r>
              <a:rPr lang="en-US" altLang="en-US" sz="2400" u="sng" dirty="0">
                <a:solidFill>
                  <a:srgbClr val="FF0000"/>
                </a:solidFill>
              </a:rPr>
              <a:t>matrix multiplication: NOT an array operation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0550" y="3702050"/>
            <a:ext cx="10363200" cy="250825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7721600" y="5140846"/>
            <a:ext cx="2944283" cy="38788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They are totally different!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Array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5699"/>
          <a:stretch/>
        </p:blipFill>
        <p:spPr>
          <a:xfrm>
            <a:off x="241300" y="1406525"/>
            <a:ext cx="2457450" cy="2575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406525"/>
            <a:ext cx="2400300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1406525"/>
            <a:ext cx="2606645" cy="468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206" y="1466850"/>
            <a:ext cx="2482632" cy="426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1126"/>
          <a:stretch/>
        </p:blipFill>
        <p:spPr>
          <a:xfrm>
            <a:off x="241300" y="3982239"/>
            <a:ext cx="2457450" cy="18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True/False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2800" b="1" dirty="0"/>
              <a:t>false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(0)</a:t>
            </a:r>
          </a:p>
          <a:p>
            <a:pPr>
              <a:lnSpc>
                <a:spcPct val="90000"/>
              </a:lnSpc>
            </a:pPr>
            <a:r>
              <a:rPr lang="fr-FR" altLang="en-US" sz="2800" b="1" dirty="0" err="1"/>
              <a:t>true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(1)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/>
              <a:t>false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and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are also functions that create matrices of all </a:t>
            </a:r>
            <a:r>
              <a:rPr lang="en-US" altLang="en-US" sz="2800" b="1" dirty="0"/>
              <a:t>false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values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 </a:t>
            </a:r>
            <a:r>
              <a:rPr lang="en-US" altLang="en-US" sz="2800" dirty="0"/>
              <a:t>of R2016a, this can also be done with </a:t>
            </a:r>
            <a:r>
              <a:rPr lang="en-US" altLang="en-US" sz="2800" b="1" dirty="0"/>
              <a:t>ones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zeros</a:t>
            </a:r>
            <a:r>
              <a:rPr lang="en-US" altLang="en-US" sz="2800" dirty="0"/>
              <a:t>, e.g.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en-US" altLang="en-US" i="1" dirty="0" err="1"/>
              <a:t>logzer</a:t>
            </a:r>
            <a:r>
              <a:rPr lang="en-US" altLang="en-US" i="1" dirty="0"/>
              <a:t> = ones(1,5, 'logical')</a:t>
            </a:r>
            <a:r>
              <a:rPr lang="en-US" altLang="en-US" dirty="0"/>
              <a:t> </a:t>
            </a:r>
            <a:endParaRPr lang="fr-FR" altLang="en-US" dirty="0"/>
          </a:p>
          <a:p>
            <a:endParaRPr lang="en-US" alt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u="sng" dirty="0"/>
              <a:t>Using relational operators on a vector or matrix results in a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 vector or matrix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= [44  3  2  9  11  6];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 =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&gt; 6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 err="1"/>
              <a:t>logv</a:t>
            </a:r>
            <a:r>
              <a:rPr lang="fr-FR" altLang="en-US" sz="24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1     0     0     1     1     0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 smtClean="0"/>
              <a:t>Can </a:t>
            </a:r>
            <a:r>
              <a:rPr lang="en-US" altLang="en-US" sz="2400" u="sng" dirty="0"/>
              <a:t>use this to index into a vector or matrix (only if the index vector is the type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(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ans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44     9    11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428559" y="3848512"/>
            <a:ext cx="6203949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Logical Indexing!!!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6673"/>
          <a:stretch/>
        </p:blipFill>
        <p:spPr>
          <a:xfrm>
            <a:off x="241300" y="1195388"/>
            <a:ext cx="7400925" cy="3387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77" y="2315759"/>
            <a:ext cx="4527080" cy="43815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312605" y="4826300"/>
            <a:ext cx="6598472" cy="6027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Q1: Find numbers less than or equal to 10 in ‘vec1’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Q2: 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Find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numbers not equal to 5 in ‘vec1’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Q3: 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Find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numbers larger than 3 and less than 7. </a:t>
            </a:r>
            <a:endParaRPr lang="en-US" sz="2400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>
              <a:solidFill>
                <a:srgbClr val="FF0000"/>
              </a:solidFill>
              <a:ea typeface="ＭＳ Ｐゴシック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54880"/>
              </p:ext>
            </p:extLst>
          </p:nvPr>
        </p:nvGraphicFramePr>
        <p:xfrm>
          <a:off x="7811590" y="1604293"/>
          <a:ext cx="4156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93578318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503383881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36126543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151022977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262256382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209840155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95666484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/>
          </p:cNvSpPr>
          <p:nvPr/>
        </p:nvSpPr>
        <p:spPr>
          <a:xfrm>
            <a:off x="6397066" y="1604293"/>
            <a:ext cx="1245159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err="1" smtClean="0"/>
              <a:t>logi_vec</a:t>
            </a:r>
            <a:endParaRPr lang="en-US" alt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47188"/>
              </p:ext>
            </p:extLst>
          </p:nvPr>
        </p:nvGraphicFramePr>
        <p:xfrm>
          <a:off x="7811590" y="994157"/>
          <a:ext cx="4156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93578318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503383881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36126543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151022977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262256382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209840155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95666484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/>
          </p:cNvSpPr>
          <p:nvPr/>
        </p:nvSpPr>
        <p:spPr>
          <a:xfrm>
            <a:off x="6397066" y="994157"/>
            <a:ext cx="1245159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vec1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3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/>
              <a:t>Logical </a:t>
            </a:r>
            <a:r>
              <a:rPr lang="en-US" dirty="0" smtClean="0"/>
              <a:t>Vectors (Continue)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99083"/>
              </p:ext>
            </p:extLst>
          </p:nvPr>
        </p:nvGraphicFramePr>
        <p:xfrm>
          <a:off x="5133318" y="1215994"/>
          <a:ext cx="4156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93578318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503383881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36126543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151022977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262256382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209840155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95666484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/>
          </p:cNvSpPr>
          <p:nvPr/>
        </p:nvSpPr>
        <p:spPr>
          <a:xfrm>
            <a:off x="3718794" y="1215994"/>
            <a:ext cx="1245159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vec1</a:t>
            </a:r>
            <a:endParaRPr lang="en-US" alt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87175"/>
              </p:ext>
            </p:extLst>
          </p:nvPr>
        </p:nvGraphicFramePr>
        <p:xfrm>
          <a:off x="5133318" y="2198309"/>
          <a:ext cx="4156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93578318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503383881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36126543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151022977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262256382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209840155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95666484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/>
          </p:cNvSpPr>
          <p:nvPr/>
        </p:nvSpPr>
        <p:spPr>
          <a:xfrm>
            <a:off x="3718794" y="2198309"/>
            <a:ext cx="1245159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vec1&gt;3</a:t>
            </a:r>
            <a:endParaRPr lang="en-US" alt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54673"/>
              </p:ext>
            </p:extLst>
          </p:nvPr>
        </p:nvGraphicFramePr>
        <p:xfrm>
          <a:off x="5133318" y="3323724"/>
          <a:ext cx="4156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93578318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503383881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36126543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151022977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262256382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209840155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95666484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/>
          </p:cNvSpPr>
          <p:nvPr/>
        </p:nvSpPr>
        <p:spPr>
          <a:xfrm>
            <a:off x="3718794" y="3323724"/>
            <a:ext cx="1245159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vec1&lt;7</a:t>
            </a:r>
            <a:endParaRPr lang="en-US" alt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4453"/>
              </p:ext>
            </p:extLst>
          </p:nvPr>
        </p:nvGraphicFramePr>
        <p:xfrm>
          <a:off x="5133318" y="4308462"/>
          <a:ext cx="4156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93578318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503383881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36126543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151022977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262256382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209840155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95666484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/>
          </p:cNvSpPr>
          <p:nvPr/>
        </p:nvSpPr>
        <p:spPr>
          <a:xfrm>
            <a:off x="2540826" y="4308462"/>
            <a:ext cx="2423127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/>
              <a:t>(vec1&gt;3</a:t>
            </a:r>
            <a:r>
              <a:rPr lang="en-US" altLang="en-US" sz="2000" smtClean="0"/>
              <a:t>) </a:t>
            </a:r>
            <a:r>
              <a:rPr lang="en-US" altLang="en-US" sz="2000" smtClean="0"/>
              <a:t>&amp; </a:t>
            </a:r>
            <a:r>
              <a:rPr lang="en-US" altLang="en-US" sz="2000" dirty="0" smtClean="0"/>
              <a:t>(vec1&lt;7)</a:t>
            </a:r>
            <a:endParaRPr lang="en-US" altLang="en-US" sz="2000" dirty="0"/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760721" y="4308462"/>
            <a:ext cx="2423127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/>
              <a:t>logi_3_7 =</a:t>
            </a:r>
            <a:endParaRPr lang="en-US" alt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45317"/>
              </p:ext>
            </p:extLst>
          </p:nvPr>
        </p:nvGraphicFramePr>
        <p:xfrm>
          <a:off x="5133318" y="5433877"/>
          <a:ext cx="124706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/>
          </p:cNvSpPr>
          <p:nvPr/>
        </p:nvSpPr>
        <p:spPr>
          <a:xfrm>
            <a:off x="2813538" y="5433877"/>
            <a:ext cx="2150415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vec1 (logi_3_7)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0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Built-in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b="1" dirty="0"/>
              <a:t>any</a:t>
            </a:r>
            <a:r>
              <a:rPr lang="en-US" altLang="en-US" sz="2500" dirty="0"/>
              <a:t> returns true if anything in the input argument is true</a:t>
            </a:r>
          </a:p>
          <a:p>
            <a:r>
              <a:rPr lang="en-US" altLang="en-US" sz="2500" b="1" dirty="0"/>
              <a:t>all</a:t>
            </a:r>
            <a:r>
              <a:rPr lang="en-US" altLang="en-US" sz="2500" dirty="0"/>
              <a:t> returns true only if everything in the input argument is true</a:t>
            </a:r>
          </a:p>
          <a:p>
            <a:r>
              <a:rPr lang="en-US" altLang="en-US" sz="2500" b="1" dirty="0" smtClean="0"/>
              <a:t>find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finds locations and returns indices</a:t>
            </a:r>
          </a:p>
          <a:p>
            <a:pPr lvl="1"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vec</a:t>
            </a:r>
            <a:endParaRPr lang="fr-FR" altLang="en-US" sz="2500" dirty="0"/>
          </a:p>
          <a:p>
            <a:pPr lvl="1">
              <a:buNone/>
            </a:pPr>
            <a:r>
              <a:rPr lang="fr-FR" altLang="en-US" sz="2500" dirty="0" err="1"/>
              <a:t>vec</a:t>
            </a:r>
            <a:r>
              <a:rPr lang="fr-FR" altLang="en-US" sz="2500" dirty="0"/>
              <a:t> =</a:t>
            </a:r>
          </a:p>
          <a:p>
            <a:pPr lvl="1">
              <a:buNone/>
            </a:pPr>
            <a:r>
              <a:rPr lang="fr-FR" altLang="en-US" sz="2500" dirty="0"/>
              <a:t>    44     3     2     9    11     6</a:t>
            </a:r>
          </a:p>
          <a:p>
            <a:pPr lvl="1"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find</a:t>
            </a:r>
            <a:r>
              <a:rPr lang="fr-FR" altLang="en-US" sz="2500" dirty="0"/>
              <a:t>(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&gt;6)</a:t>
            </a:r>
          </a:p>
          <a:p>
            <a:pPr lvl="1">
              <a:buNone/>
            </a:pPr>
            <a:r>
              <a:rPr lang="fr-FR" altLang="en-US" sz="2500" dirty="0"/>
              <a:t>ans =</a:t>
            </a:r>
          </a:p>
          <a:p>
            <a:pPr lvl="1">
              <a:buNone/>
            </a:pPr>
            <a:r>
              <a:rPr lang="fr-FR" altLang="en-US" sz="2500" dirty="0"/>
              <a:t>     1     4     5</a:t>
            </a:r>
          </a:p>
          <a:p>
            <a:endParaRPr lang="en-US" altLang="en-US" sz="2500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448" b="59993"/>
          <a:stretch/>
        </p:blipFill>
        <p:spPr>
          <a:xfrm>
            <a:off x="241300" y="2269767"/>
            <a:ext cx="6816272" cy="1331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773"/>
          <a:stretch/>
        </p:blipFill>
        <p:spPr>
          <a:xfrm>
            <a:off x="7695581" y="1902695"/>
            <a:ext cx="3040631" cy="1698970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82386"/>
              </p:ext>
            </p:extLst>
          </p:nvPr>
        </p:nvGraphicFramePr>
        <p:xfrm>
          <a:off x="3062594" y="4325646"/>
          <a:ext cx="4156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93578318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503383881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36126543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151022977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262256382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209840155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95666484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/>
          </p:cNvSpPr>
          <p:nvPr/>
        </p:nvSpPr>
        <p:spPr>
          <a:xfrm>
            <a:off x="739080" y="4325646"/>
            <a:ext cx="1245159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vec1</a:t>
            </a:r>
            <a:endParaRPr lang="en-US" alt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80839"/>
              </p:ext>
            </p:extLst>
          </p:nvPr>
        </p:nvGraphicFramePr>
        <p:xfrm>
          <a:off x="3062594" y="5113177"/>
          <a:ext cx="4156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689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93578318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503383881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336126543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151022977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1262256382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2209840155"/>
                    </a:ext>
                  </a:extLst>
                </a:gridCol>
                <a:gridCol w="415689">
                  <a:extLst>
                    <a:ext uri="{9D8B030D-6E8A-4147-A177-3AD203B41FA5}">
                      <a16:colId xmlns:a16="http://schemas.microsoft.com/office/drawing/2014/main" val="95666484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/>
          </p:cNvSpPr>
          <p:nvPr/>
        </p:nvSpPr>
        <p:spPr>
          <a:xfrm>
            <a:off x="446906" y="5113177"/>
            <a:ext cx="2361222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/>
              <a:t>tmp1 = (v</a:t>
            </a:r>
            <a:r>
              <a:rPr lang="en-US" altLang="en-US" sz="2000" dirty="0"/>
              <a:t>ec1== 5)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300" y="1102056"/>
            <a:ext cx="10812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 panose="020B0604020202020204" pitchFamily="34" charset="0"/>
              </a:rPr>
              <a:t>How to check if there is a certain number in a vector? Let's say 5 in </a:t>
            </a:r>
            <a:r>
              <a:rPr lang="en-US" sz="2000" b="1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‘vec1’. 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7328" y="4480676"/>
            <a:ext cx="28310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any(tmp1)    	=&gt; true</a:t>
            </a:r>
          </a:p>
          <a:p>
            <a:r>
              <a:rPr lang="en-US" altLang="en-US" sz="2000" dirty="0"/>
              <a:t>any(tmp1)    </a:t>
            </a:r>
            <a:r>
              <a:rPr lang="en-US" altLang="en-US" sz="2000" dirty="0" smtClean="0"/>
              <a:t>	=&gt; </a:t>
            </a:r>
            <a:r>
              <a:rPr lang="en-US" altLang="en-US" sz="2000" dirty="0"/>
              <a:t>false</a:t>
            </a:r>
            <a:endParaRPr lang="en-US" sz="2000" dirty="0"/>
          </a:p>
          <a:p>
            <a:r>
              <a:rPr lang="en-US" sz="2000" dirty="0" smtClean="0"/>
              <a:t>find(tmp1) 	=&gt; 4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-115" b="94328"/>
          <a:stretch/>
        </p:blipFill>
        <p:spPr>
          <a:xfrm>
            <a:off x="241300" y="1934025"/>
            <a:ext cx="6816272" cy="313817"/>
          </a:xfrm>
          <a:prstGeom prst="rect">
            <a:avLst/>
          </a:prstGeom>
        </p:spPr>
      </p:pic>
      <p:sp>
        <p:nvSpPr>
          <p:cNvPr id="13" name="Rectangle 3"/>
          <p:cNvSpPr txBox="1">
            <a:spLocks/>
          </p:cNvSpPr>
          <p:nvPr/>
        </p:nvSpPr>
        <p:spPr>
          <a:xfrm>
            <a:off x="446906" y="6123785"/>
            <a:ext cx="6598472" cy="6027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Test ‘is_there_five_v2’ and ‘is_there_five_v3’. </a:t>
            </a:r>
            <a:endParaRPr lang="en-US" sz="2400" dirty="0">
              <a:solidFill>
                <a:srgbClr val="FF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Row Vectors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1084985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Direct method: put the values you want in square brackets, separated by either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commas</a:t>
            </a:r>
            <a:r>
              <a:rPr lang="en-US" sz="2400" dirty="0" smtClean="0">
                <a:ea typeface="ＭＳ Ｐゴシック" charset="0"/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spaces</a:t>
            </a:r>
            <a:r>
              <a:rPr lang="en-US" sz="2400" dirty="0" smtClean="0">
                <a:ea typeface="ＭＳ Ｐゴシック" charset="0"/>
              </a:rPr>
              <a:t>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ea typeface="ＭＳ Ｐゴシック" charset="0"/>
                <a:cs typeface="Courier New"/>
              </a:rPr>
              <a:t>&gt;&gt; v = [1  2  3  4]</a:t>
            </a:r>
            <a:endParaRPr lang="en-US" sz="1600" dirty="0" smtClean="0"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   1  2  3  4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ea typeface="ＭＳ Ｐゴシック" charset="0"/>
                <a:cs typeface="Courier New"/>
              </a:rPr>
              <a:t>&gt;&gt; v = [1,2,3,4]</a:t>
            </a:r>
            <a:endParaRPr lang="en-US" sz="1600" dirty="0" smtClean="0"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   1  2  3  4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Colon operator:  iterates through values in the form </a:t>
            </a:r>
            <a:r>
              <a:rPr lang="en-US" sz="2400" i="1" dirty="0" err="1" smtClean="0">
                <a:solidFill>
                  <a:srgbClr val="FF0000"/>
                </a:solidFill>
                <a:ea typeface="ＭＳ Ｐゴシック" charset="0"/>
              </a:rPr>
              <a:t>first:step:last</a:t>
            </a:r>
            <a:r>
              <a:rPr lang="en-US" sz="2400" dirty="0" smtClean="0">
                <a:ea typeface="ＭＳ Ｐゴシック" charset="0"/>
              </a:rPr>
              <a:t> e.g. </a:t>
            </a:r>
            <a:r>
              <a:rPr lang="en-US" sz="2400" dirty="0" smtClean="0">
                <a:ea typeface="ＭＳ Ｐゴシック" charset="0"/>
                <a:cs typeface="Courier New"/>
              </a:rPr>
              <a:t>5:3:14 </a:t>
            </a:r>
            <a:r>
              <a:rPr lang="en-US" sz="2400" dirty="0" smtClean="0">
                <a:ea typeface="ＭＳ Ｐゴシック" charset="0"/>
              </a:rPr>
              <a:t>returns vector </a:t>
            </a:r>
            <a:r>
              <a:rPr lang="en-US" sz="2400" dirty="0" smtClean="0">
                <a:ea typeface="ＭＳ Ｐゴシック" charset="0"/>
                <a:cs typeface="Courier New"/>
              </a:rPr>
              <a:t>[5 8 11 14]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If no step is specified, the default is 1 so for example </a:t>
            </a:r>
            <a:r>
              <a:rPr lang="en-US" sz="2400" dirty="0" smtClean="0">
                <a:ea typeface="ＭＳ Ｐゴシック" charset="0"/>
                <a:cs typeface="Courier New"/>
              </a:rPr>
              <a:t>2:4 </a:t>
            </a:r>
            <a:r>
              <a:rPr lang="en-US" sz="2400" dirty="0" smtClean="0">
                <a:ea typeface="ＭＳ Ｐゴシック" charset="0"/>
              </a:rPr>
              <a:t>creates the vector </a:t>
            </a:r>
            <a:r>
              <a:rPr lang="en-US" sz="2400" dirty="0" smtClean="0">
                <a:ea typeface="ＭＳ Ｐゴシック" charset="0"/>
                <a:cs typeface="Courier New"/>
              </a:rPr>
              <a:t>[2 3 4]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Can go in reverse e.g. 4:-1:1 creates[4 3 2 1]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Will not go beyond last e.g., 1:2:6 creates [1 3 5]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>
              <a:ea typeface="ＭＳ Ｐゴシック" charset="0"/>
              <a:cs typeface="Courier New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Element-wise operators	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| and &amp; are used for matrices; go through element-by-element and return logical 1 or 0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|| </a:t>
            </a:r>
            <a:r>
              <a:rPr lang="en-US" altLang="en-US" dirty="0"/>
              <a:t>and &amp;&amp; are used for scalars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299" y="4185474"/>
            <a:ext cx="656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cs typeface="Arial" pitchFamily="34" charset="0"/>
              </a:rPr>
              <a:t>Logical: 0 is false otherwise true</a:t>
            </a:r>
          </a:p>
        </p:txBody>
      </p:sp>
    </p:spTree>
    <p:extLst>
      <p:ext uri="{BB962C8B-B14F-4D97-AF65-F5344CB8AC3E}">
        <p14:creationId xmlns:p14="http://schemas.microsoft.com/office/powerpoint/2010/main" val="9710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Logical AND </a:t>
            </a:r>
            <a:r>
              <a:rPr lang="en-US" dirty="0" err="1" smtClean="0"/>
              <a:t>and</a:t>
            </a:r>
            <a:r>
              <a:rPr lang="en-US" dirty="0" smtClean="0"/>
              <a:t> 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56060"/>
            <a:ext cx="5925062" cy="2468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91" y="1380820"/>
            <a:ext cx="3322821" cy="431488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15195"/>
              </p:ext>
            </p:extLst>
          </p:nvPr>
        </p:nvGraphicFramePr>
        <p:xfrm>
          <a:off x="506422" y="4270288"/>
          <a:ext cx="330808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02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2777490922"/>
                    </a:ext>
                  </a:extLst>
                </a:gridCol>
              </a:tblGrid>
              <a:tr h="4017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4017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4017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976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5226"/>
              </p:ext>
            </p:extLst>
          </p:nvPr>
        </p:nvGraphicFramePr>
        <p:xfrm>
          <a:off x="4132861" y="4270288"/>
          <a:ext cx="330808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022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3008132794"/>
                    </a:ext>
                  </a:extLst>
                </a:gridCol>
                <a:gridCol w="827022">
                  <a:extLst>
                    <a:ext uri="{9D8B030D-6E8A-4147-A177-3AD203B41FA5}">
                      <a16:colId xmlns:a16="http://schemas.microsoft.com/office/drawing/2014/main" val="2777490922"/>
                    </a:ext>
                  </a:extLst>
                </a:gridCol>
              </a:tblGrid>
              <a:tr h="4017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4017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4017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9767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/>
          </p:cNvSpPr>
          <p:nvPr/>
        </p:nvSpPr>
        <p:spPr>
          <a:xfrm>
            <a:off x="1696766" y="5757928"/>
            <a:ext cx="1245159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400" dirty="0" smtClean="0"/>
              <a:t>mat1</a:t>
            </a:r>
            <a:endParaRPr lang="en-US" altLang="en-US" sz="2400" dirty="0"/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5164325" y="5757928"/>
            <a:ext cx="1245159" cy="4572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400" dirty="0" smtClean="0"/>
              <a:t>mat2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58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Multiplication: Dimensions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158331"/>
            <a:ext cx="1146361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b="1" i="1" dirty="0"/>
              <a:t>Matrix</a:t>
            </a:r>
            <a:r>
              <a:rPr lang="en-US" altLang="en-US" sz="2500" b="1" dirty="0"/>
              <a:t> </a:t>
            </a:r>
            <a:r>
              <a:rPr lang="en-US" altLang="en-US" sz="2500" b="1" i="1" dirty="0"/>
              <a:t>multiplication</a:t>
            </a:r>
            <a:r>
              <a:rPr lang="en-US" altLang="en-US" sz="2500" dirty="0"/>
              <a:t> is NOT an array operation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it does NOT mean multiplying term by term 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In MATLAB, the multiplication</a:t>
            </a:r>
            <a:r>
              <a:rPr lang="en-US" altLang="en-US" sz="2500" dirty="0">
                <a:solidFill>
                  <a:srgbClr val="FF0000"/>
                </a:solidFill>
              </a:rPr>
              <a:t> operator * </a:t>
            </a:r>
            <a:r>
              <a:rPr lang="en-US" altLang="en-US" sz="2500" dirty="0"/>
              <a:t>performs matrix multiplication</a:t>
            </a:r>
          </a:p>
          <a:p>
            <a:pPr>
              <a:lnSpc>
                <a:spcPct val="80000"/>
              </a:lnSpc>
            </a:pPr>
            <a:r>
              <a:rPr lang="en-US" altLang="en-US" sz="2500" u="sng" dirty="0" smtClean="0">
                <a:solidFill>
                  <a:srgbClr val="FF0000"/>
                </a:solidFill>
              </a:rPr>
              <a:t>In </a:t>
            </a:r>
            <a:r>
              <a:rPr lang="en-US" altLang="en-US" sz="2500" u="sng" dirty="0">
                <a:solidFill>
                  <a:srgbClr val="FF0000"/>
                </a:solidFill>
              </a:rPr>
              <a:t>order to be able to multiply a matrix A by a matrix B, the number of columns of A must be the same as the number of rows of B  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If the matrix A has dimensions </a:t>
            </a:r>
            <a:r>
              <a:rPr lang="en-US" altLang="en-US" sz="2500" i="1" dirty="0"/>
              <a:t>m x n</a:t>
            </a:r>
            <a:r>
              <a:rPr lang="en-US" altLang="en-US" sz="2500" dirty="0"/>
              <a:t>, that means that matrix B must have dimensions </a:t>
            </a:r>
            <a:r>
              <a:rPr lang="en-US" altLang="en-US" sz="2500" i="1" dirty="0"/>
              <a:t>n x</a:t>
            </a:r>
            <a:r>
              <a:rPr lang="en-US" altLang="en-US" sz="2500" dirty="0"/>
              <a:t> </a:t>
            </a:r>
            <a:r>
              <a:rPr lang="en-US" altLang="en-US" sz="2500" i="1" dirty="0"/>
              <a:t>something</a:t>
            </a:r>
            <a:r>
              <a:rPr lang="en-US" altLang="en-US" sz="2500" dirty="0"/>
              <a:t>; we</a:t>
            </a:r>
            <a:r>
              <a:rPr lang="ja-JP" altLang="en-US" sz="2500" dirty="0"/>
              <a:t>’</a:t>
            </a:r>
            <a:r>
              <a:rPr lang="en-US" altLang="ja-JP" sz="2500" dirty="0" err="1"/>
              <a:t>ll</a:t>
            </a:r>
            <a:r>
              <a:rPr lang="en-US" altLang="ja-JP" sz="2500" dirty="0"/>
              <a:t> call it </a:t>
            </a:r>
            <a:r>
              <a:rPr lang="en-US" altLang="ja-JP" sz="2500" i="1" dirty="0"/>
              <a:t>p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mathematical notation,   [A]</a:t>
            </a:r>
            <a:r>
              <a:rPr lang="en-US" altLang="en-US" sz="2500" i="1" dirty="0"/>
              <a:t>m x n </a:t>
            </a:r>
            <a:r>
              <a:rPr lang="en-US" altLang="en-US" sz="2500" dirty="0"/>
              <a:t>[B]</a:t>
            </a:r>
            <a:r>
              <a:rPr lang="en-US" altLang="en-US" sz="2500" i="1" dirty="0"/>
              <a:t>n x p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We say that the </a:t>
            </a:r>
            <a:r>
              <a:rPr lang="en-US" altLang="en-US" sz="2500" b="1" i="1" dirty="0"/>
              <a:t>inner dimensions</a:t>
            </a:r>
            <a:r>
              <a:rPr lang="en-US" altLang="en-US" sz="2500" dirty="0"/>
              <a:t> must be the same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The resulting matrix C has the same number of rows as A and the same number of columns as B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other words, the </a:t>
            </a:r>
            <a:r>
              <a:rPr lang="en-US" altLang="en-US" sz="2500" b="1" i="1" dirty="0"/>
              <a:t>outer dimensions</a:t>
            </a:r>
            <a:r>
              <a:rPr lang="en-US" altLang="en-US" sz="2500" dirty="0"/>
              <a:t> </a:t>
            </a:r>
            <a:r>
              <a:rPr lang="en-US" altLang="en-US" sz="2500" i="1" dirty="0"/>
              <a:t>m x p</a:t>
            </a:r>
            <a:r>
              <a:rPr lang="en-US" altLang="en-US" sz="25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mathematical notation,   [A]</a:t>
            </a:r>
            <a:r>
              <a:rPr lang="en-US" altLang="en-US" sz="2500" i="1" dirty="0"/>
              <a:t>m x n </a:t>
            </a:r>
            <a:r>
              <a:rPr lang="en-US" altLang="en-US" sz="2500" dirty="0"/>
              <a:t>[B]</a:t>
            </a:r>
            <a:r>
              <a:rPr lang="en-US" altLang="en-US" sz="2500" i="1" dirty="0"/>
              <a:t>n x p</a:t>
            </a:r>
            <a:r>
              <a:rPr lang="en-US" altLang="en-US" sz="2500" dirty="0"/>
              <a:t> = [C]</a:t>
            </a:r>
            <a:r>
              <a:rPr lang="en-US" altLang="en-US" sz="2500" i="1" dirty="0"/>
              <a:t>m x p</a:t>
            </a:r>
            <a:r>
              <a:rPr lang="en-US" altLang="en-US" sz="2500" dirty="0"/>
              <a:t>. 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This only defines the size of C; it does not explain how to calculate the values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Times a Vector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27" y="1040382"/>
            <a:ext cx="7301765" cy="5519402"/>
          </a:xfrm>
          <a:prstGeom prst="rect">
            <a:avLst/>
          </a:prstGeom>
        </p:spPr>
      </p:pic>
      <p:sp>
        <p:nvSpPr>
          <p:cNvPr id="6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32209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Vector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9" y="1151973"/>
            <a:ext cx="8801100" cy="5362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864" y="1094550"/>
            <a:ext cx="1193934" cy="52533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989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</a:t>
            </a:r>
            <a:r>
              <a:rPr lang="en-US" altLang="en-US" dirty="0" smtClean="0"/>
              <a:t>Vector (Symbolic Expression)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0" y="1458127"/>
            <a:ext cx="5873031" cy="4875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99" y="1371600"/>
            <a:ext cx="2411997" cy="49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Times a </a:t>
            </a:r>
            <a:r>
              <a:rPr lang="en-US" altLang="en-US" dirty="0" smtClean="0"/>
              <a:t>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71" y="1184342"/>
            <a:ext cx="8021638" cy="5572058"/>
          </a:xfrm>
          <a:prstGeom prst="rect">
            <a:avLst/>
          </a:prstGeom>
        </p:spPr>
      </p:pic>
      <p:sp>
        <p:nvSpPr>
          <p:cNvPr id="4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14985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68404"/>
            <a:ext cx="6290304" cy="556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42" y="1068404"/>
            <a:ext cx="2925629" cy="53992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15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Attempting to create a matrix that </a:t>
            </a:r>
            <a:r>
              <a:rPr lang="en-US" altLang="en-US" sz="2500" u="sng" dirty="0">
                <a:solidFill>
                  <a:srgbClr val="FF0000"/>
                </a:solidFill>
              </a:rPr>
              <a:t>does not have the same number of values </a:t>
            </a:r>
            <a:r>
              <a:rPr lang="en-US" altLang="en-US" sz="2500" dirty="0"/>
              <a:t>in each row</a:t>
            </a:r>
          </a:p>
          <a:p>
            <a:r>
              <a:rPr lang="en-US" altLang="en-US" sz="2500" dirty="0"/>
              <a:t>Confusing matrix multiplication and array multiplication.  Array operations, including multiplication, division, and exponentiation, are performed term by term (so the arrays must have the same size); the operators are .*, ./, .\, and .^. </a:t>
            </a:r>
            <a:endParaRPr lang="en-US" altLang="en-US" sz="2500" dirty="0" smtClean="0"/>
          </a:p>
          <a:p>
            <a:r>
              <a:rPr lang="en-US" altLang="en-US" sz="2500" dirty="0" smtClean="0">
                <a:solidFill>
                  <a:srgbClr val="FF0000"/>
                </a:solidFill>
              </a:rPr>
              <a:t>Attempting </a:t>
            </a:r>
            <a:r>
              <a:rPr lang="en-US" altLang="en-US" sz="2500" dirty="0">
                <a:solidFill>
                  <a:srgbClr val="FF0000"/>
                </a:solidFill>
              </a:rPr>
              <a:t>to use || or &amp;&amp; with arrays.  Always use | and &amp; when working with arrays; || and &amp;&amp; are only used with scalars.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500" dirty="0"/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555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If possible, try not to extend vectors or matrices, as it is not very efficient. </a:t>
            </a:r>
          </a:p>
          <a:p>
            <a:r>
              <a:rPr lang="en-US" altLang="en-US" sz="2500" dirty="0" smtClean="0"/>
              <a:t>To </a:t>
            </a:r>
            <a:r>
              <a:rPr lang="en-US" altLang="en-US" sz="2500" dirty="0"/>
              <a:t>be general, never assume that the dimensions of any array (vector or matrix) are known.  Instead, use the function </a:t>
            </a:r>
            <a:r>
              <a:rPr lang="en-US" altLang="en-US" sz="2500" b="1" dirty="0" err="1" smtClean="0"/>
              <a:t>numel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to determine the number of elements in a vector, and the function </a:t>
            </a:r>
            <a:r>
              <a:rPr lang="en-US" altLang="en-US" sz="2500" b="1" dirty="0"/>
              <a:t>size</a:t>
            </a:r>
            <a:r>
              <a:rPr lang="en-US" altLang="en-US" sz="2500" dirty="0"/>
              <a:t> for a matrix: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 err="1"/>
              <a:t>len</a:t>
            </a:r>
            <a:r>
              <a:rPr lang="en-US" altLang="en-US" sz="2500" dirty="0"/>
              <a:t> = </a:t>
            </a:r>
            <a:r>
              <a:rPr lang="en-US" altLang="en-US" sz="2500" dirty="0" err="1" smtClean="0"/>
              <a:t>numel</a:t>
            </a:r>
            <a:r>
              <a:rPr lang="en-US" altLang="en-US" sz="2500" dirty="0" smtClean="0"/>
              <a:t>(</a:t>
            </a:r>
            <a:r>
              <a:rPr lang="en-US" altLang="en-US" sz="2500" dirty="0" err="1" smtClean="0"/>
              <a:t>vec</a:t>
            </a:r>
            <a:r>
              <a:rPr lang="en-US" altLang="en-US" sz="2500" dirty="0"/>
              <a:t>);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[r, c] = size(mat); </a:t>
            </a:r>
          </a:p>
          <a:p>
            <a:r>
              <a:rPr lang="en-US" altLang="en-US" sz="2500" dirty="0"/>
              <a:t>Use </a:t>
            </a:r>
            <a:r>
              <a:rPr lang="en-US" altLang="en-US" sz="2500" b="1" dirty="0"/>
              <a:t>true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logical(1)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false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logical(0)</a:t>
            </a:r>
            <a:r>
              <a:rPr lang="en-US" altLang="en-US" sz="2500" dirty="0"/>
              <a:t>, especially when creating vectors or matrices.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77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Row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1250"/>
            <a:ext cx="8391525" cy="403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24" y="2626724"/>
            <a:ext cx="3190876" cy="38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Remind: </a:t>
            </a:r>
            <a:r>
              <a:rPr lang="en-US" dirty="0" smtClean="0"/>
              <a:t>Transpose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26" y="943234"/>
            <a:ext cx="9168927" cy="5417696"/>
          </a:xfrm>
          <a:prstGeom prst="rect">
            <a:avLst/>
          </a:prstGeom>
        </p:spPr>
      </p:pic>
      <p:sp>
        <p:nvSpPr>
          <p:cNvPr id="5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By 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3948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</a:t>
            </a:r>
            <a:r>
              <a:rPr lang="en-US" altLang="en-US" sz="2400" u="sng" dirty="0">
                <a:solidFill>
                  <a:srgbClr val="FF0000"/>
                </a:solidFill>
              </a:rPr>
              <a:t>column vector </a:t>
            </a:r>
            <a:r>
              <a:rPr lang="en-US" altLang="en-US" sz="2400" dirty="0"/>
              <a:t>is an </a:t>
            </a:r>
            <a:r>
              <a:rPr lang="en-US" altLang="en-US" sz="2400" i="1" dirty="0"/>
              <a:t>m x 1 </a:t>
            </a:r>
            <a:r>
              <a:rPr lang="en-US" altLang="en-US" sz="2400" dirty="0"/>
              <a:t>vector</a:t>
            </a:r>
          </a:p>
          <a:p>
            <a:r>
              <a:rPr lang="en-US" altLang="en-US" sz="2400" dirty="0"/>
              <a:t>Direct method: can create by separating values in square brackets with semicolons e.g.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[4; 7; 2]</a:t>
            </a:r>
          </a:p>
          <a:p>
            <a:r>
              <a:rPr lang="en-US" altLang="en-US" sz="2400" dirty="0"/>
              <a:t>You cannot directly create a column vector using methods such as the colon operator, but you can create a row vector and then </a:t>
            </a:r>
            <a:r>
              <a:rPr lang="en-US" altLang="en-US" sz="2400" b="1" i="1" dirty="0">
                <a:solidFill>
                  <a:srgbClr val="FF0000"/>
                </a:solidFill>
              </a:rPr>
              <a:t>transpose</a:t>
            </a:r>
            <a:r>
              <a:rPr lang="en-US" altLang="en-US" sz="2400" dirty="0"/>
              <a:t> it to get a column vector using the transpose operator </a:t>
            </a:r>
            <a:r>
              <a:rPr lang="ja-JP" altLang="en-US" sz="2400" dirty="0"/>
              <a:t>’</a:t>
            </a:r>
            <a:r>
              <a:rPr lang="en-US" altLang="ja-JP" sz="2400" dirty="0"/>
              <a:t>e.g., </a:t>
            </a:r>
            <a:r>
              <a:rPr lang="en-US" altLang="ja-JP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  7  2]’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87" y="1689100"/>
            <a:ext cx="2981325" cy="468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57287"/>
            <a:ext cx="6772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Referring to Elements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The elements in a vector are numbered sequentially; each element number is called the </a:t>
            </a:r>
            <a:r>
              <a:rPr lang="en-US" altLang="en-US" sz="2400" b="1" i="1" dirty="0">
                <a:solidFill>
                  <a:srgbClr val="FF0000"/>
                </a:solidFill>
              </a:rPr>
              <a:t>index</a:t>
            </a:r>
            <a:r>
              <a:rPr lang="en-US" altLang="en-US" sz="2400" dirty="0"/>
              <a:t>, or </a:t>
            </a:r>
            <a:r>
              <a:rPr lang="en-US" altLang="en-US" sz="2400" b="1" i="1" dirty="0">
                <a:solidFill>
                  <a:srgbClr val="FF0000"/>
                </a:solidFill>
              </a:rPr>
              <a:t>subscript</a:t>
            </a:r>
            <a:r>
              <a:rPr lang="en-US" altLang="en-US" sz="2400" dirty="0"/>
              <a:t> and are shown above the elements here: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	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Refer </a:t>
            </a:r>
            <a:r>
              <a:rPr lang="en-US" altLang="en-US" sz="2200" dirty="0"/>
              <a:t>to an element using its </a:t>
            </a:r>
            <a:r>
              <a:rPr lang="en-US" altLang="en-US" sz="2200" i="1" dirty="0"/>
              <a:t>index</a:t>
            </a:r>
            <a:r>
              <a:rPr lang="en-US" altLang="en-US" sz="2200" dirty="0"/>
              <a:t> or </a:t>
            </a:r>
            <a:r>
              <a:rPr lang="en-US" altLang="en-US" sz="2200" i="1" dirty="0"/>
              <a:t>subscript</a:t>
            </a:r>
            <a:r>
              <a:rPr lang="en-US" altLang="en-US" sz="2200" dirty="0"/>
              <a:t> in parentheses,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(4) is the 4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 of a vector </a:t>
            </a:r>
            <a:r>
              <a:rPr lang="en-US" altLang="ja-JP" sz="2200" i="1" dirty="0" err="1"/>
              <a:t>vec</a:t>
            </a:r>
            <a:r>
              <a:rPr lang="en-US" altLang="ja-JP" sz="2200" dirty="0"/>
              <a:t> (assuming it has at least 4 elements)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Can also refer to a subset of a vector by using an </a:t>
            </a:r>
            <a:r>
              <a:rPr lang="en-US" altLang="en-US" sz="2200" i="1" dirty="0"/>
              <a:t>index vector</a:t>
            </a:r>
            <a:r>
              <a:rPr lang="en-US" altLang="en-US" sz="2200" dirty="0"/>
              <a:t> which is a vector of indices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([2 5]) refers to the 2</a:t>
            </a:r>
            <a:r>
              <a:rPr lang="en-US" altLang="en-US" sz="2200" baseline="30000" dirty="0"/>
              <a:t>nd</a:t>
            </a:r>
            <a:r>
              <a:rPr lang="en-US" altLang="en-US" sz="2200" dirty="0"/>
              <a:t> and 5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elements of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;  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([1:4]) refers to the first 4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1850" y="2152650"/>
          <a:ext cx="3200400" cy="731838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/>
          </p:cNvSpPr>
          <p:nvPr/>
        </p:nvSpPr>
        <p:spPr>
          <a:xfrm>
            <a:off x="6756401" y="55964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>
                <a:solidFill>
                  <a:srgbClr val="FF0000"/>
                </a:solidFill>
              </a:rPr>
              <a:t>The index in MATLAB starts from 1</a:t>
            </a:r>
            <a:endParaRPr lang="en-US" altLang="ja-JP" sz="2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6335</TotalTime>
  <Words>2482</Words>
  <Application>Microsoft Office PowerPoint</Application>
  <PresentationFormat>Widescreen</PresentationFormat>
  <Paragraphs>410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Arial</vt:lpstr>
      <vt:lpstr>Calibri</vt:lpstr>
      <vt:lpstr>Constantia</vt:lpstr>
      <vt:lpstr>Courier New</vt:lpstr>
      <vt:lpstr>Georgia</vt:lpstr>
      <vt:lpstr>Helvetica</vt:lpstr>
      <vt:lpstr>Impact</vt:lpstr>
      <vt:lpstr>Wingdings</vt:lpstr>
      <vt:lpstr>Wingdings 2</vt:lpstr>
      <vt:lpstr>Uwaterloo_Theme</vt:lpstr>
      <vt:lpstr>Uwaterloo</vt:lpstr>
      <vt:lpstr>Vectors and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171</cp:revision>
  <cp:lastPrinted>2019-05-13T14:37:12Z</cp:lastPrinted>
  <dcterms:created xsi:type="dcterms:W3CDTF">2018-10-10T19:11:49Z</dcterms:created>
  <dcterms:modified xsi:type="dcterms:W3CDTF">2019-05-28T11:02:53Z</dcterms:modified>
</cp:coreProperties>
</file>