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399" r:id="rId4"/>
    <p:sldId id="400" r:id="rId5"/>
    <p:sldId id="258" r:id="rId6"/>
    <p:sldId id="262" r:id="rId7"/>
    <p:sldId id="263" r:id="rId8"/>
    <p:sldId id="375" r:id="rId9"/>
    <p:sldId id="376" r:id="rId10"/>
    <p:sldId id="396" r:id="rId11"/>
    <p:sldId id="282" r:id="rId12"/>
    <p:sldId id="297" r:id="rId13"/>
    <p:sldId id="407" r:id="rId14"/>
    <p:sldId id="387" r:id="rId15"/>
    <p:sldId id="383" r:id="rId16"/>
    <p:sldId id="290" r:id="rId17"/>
    <p:sldId id="28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94660"/>
  </p:normalViewPr>
  <p:slideViewPr>
    <p:cSldViewPr>
      <p:cViewPr varScale="1">
        <p:scale>
          <a:sx n="87" d="100"/>
          <a:sy n="87" d="100"/>
        </p:scale>
        <p:origin x="1354" y="125"/>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pPr>
              <a:buFont typeface="Arial" pitchFamily="34" charset="0"/>
              <a:buChar char="•"/>
            </a:pPr>
            <a:r>
              <a:rPr lang="en-IN" sz="2000" b="1" dirty="0">
                <a:solidFill>
                  <a:srgbClr val="000000"/>
                </a:solidFill>
                <a:latin typeface="Bookman Old Style" pitchFamily="18" charset="0"/>
              </a:rPr>
              <a:t> Abstract </a:t>
            </a:r>
          </a:p>
          <a:p>
            <a:pPr>
              <a:buFont typeface="Arial" pitchFamily="34" charset="0"/>
              <a:buChar char="•"/>
            </a:pPr>
            <a:r>
              <a:rPr lang="en-IN" sz="2000" b="1" dirty="0">
                <a:solidFill>
                  <a:srgbClr val="000000"/>
                </a:solidFill>
                <a:latin typeface="Bookman Old Style" pitchFamily="18" charset="0"/>
              </a:rPr>
              <a:t> Introduction </a:t>
            </a:r>
          </a:p>
          <a:p>
            <a:pPr>
              <a:buFont typeface="Arial"/>
              <a:buChar char="•"/>
            </a:pPr>
            <a:r>
              <a:rPr lang="en-IN" sz="2000" b="1" dirty="0">
                <a:solidFill>
                  <a:srgbClr val="000000"/>
                </a:solidFill>
                <a:latin typeface="Bookman Old Style" pitchFamily="18" charset="0"/>
              </a:rPr>
              <a:t> Literature survey</a:t>
            </a:r>
          </a:p>
          <a:p>
            <a:pPr lvl="1">
              <a:buFont typeface="Arial"/>
              <a:buChar char="•"/>
            </a:pPr>
            <a:r>
              <a:rPr lang="en-IN" sz="2000" b="1" dirty="0">
                <a:solidFill>
                  <a:srgbClr val="000000"/>
                </a:solidFill>
                <a:latin typeface="Bookman Old Style" pitchFamily="18" charset="0"/>
              </a:rPr>
              <a:t> </a:t>
            </a:r>
            <a:r>
              <a:rPr lang="en-IN" sz="2000" b="1" dirty="0" err="1">
                <a:solidFill>
                  <a:srgbClr val="000000"/>
                </a:solidFill>
                <a:latin typeface="Bookman Old Style" pitchFamily="18" charset="0"/>
              </a:rPr>
              <a:t>Exis</a:t>
            </a:r>
            <a:r>
              <a:rPr lang="en-IN" sz="2000" b="1" dirty="0">
                <a:solidFill>
                  <a:srgbClr val="000000"/>
                </a:solidFill>
                <a:latin typeface="Bookman Old Style" pitchFamily="18" charset="0"/>
              </a:rPr>
              <a:t> system</a:t>
            </a:r>
          </a:p>
          <a:p>
            <a:pPr lvl="2"/>
            <a:endParaRPr lang="en-IN" sz="2000" dirty="0">
              <a:solidFill>
                <a:srgbClr val="000000"/>
              </a:solidFill>
              <a:latin typeface="Bookman Old Style" pitchFamily="18" charset="0"/>
            </a:endParaRPr>
          </a:p>
          <a:p>
            <a:pPr>
              <a:buFont typeface="Arial" pitchFamily="34" charset="0"/>
              <a:buChar char="•"/>
            </a:pPr>
            <a:r>
              <a:rPr lang="en-IN" sz="2000" b="1" dirty="0">
                <a:solidFill>
                  <a:srgbClr val="000000"/>
                </a:solidFill>
                <a:latin typeface="Bookman Old Style" pitchFamily="18" charset="0"/>
              </a:rPr>
              <a:t> Research Objective of Presentation</a:t>
            </a:r>
          </a:p>
          <a:p>
            <a:pPr>
              <a:buFont typeface="Arial" pitchFamily="34" charset="0"/>
              <a:buChar char="•"/>
            </a:pPr>
            <a:r>
              <a:rPr lang="en-IN" sz="2000" b="1" dirty="0">
                <a:solidFill>
                  <a:srgbClr val="000000"/>
                </a:solidFill>
                <a:latin typeface="Bookman Old Style" pitchFamily="18" charset="0"/>
              </a:rPr>
              <a:t> Problem Definition</a:t>
            </a:r>
          </a:p>
          <a:p>
            <a:pPr>
              <a:buFont typeface="Arial" pitchFamily="34" charset="0"/>
              <a:buChar char="•"/>
            </a:pPr>
            <a:r>
              <a:rPr lang="en-IN" sz="2000" b="1" dirty="0">
                <a:solidFill>
                  <a:srgbClr val="000000"/>
                </a:solidFill>
                <a:latin typeface="Bookman Old Style" pitchFamily="18" charset="0"/>
              </a:rPr>
              <a:t> Research work</a:t>
            </a:r>
          </a:p>
          <a:p>
            <a:r>
              <a:rPr lang="en-IN" sz="2000" b="1" dirty="0">
                <a:solidFill>
                  <a:srgbClr val="000000"/>
                </a:solidFill>
                <a:latin typeface="Bookman Old Style" pitchFamily="18" charset="0"/>
              </a:rPr>
              <a:t>	</a:t>
            </a:r>
            <a:r>
              <a:rPr lang="en-IN" sz="2000" dirty="0">
                <a:solidFill>
                  <a:srgbClr val="000000"/>
                </a:solidFill>
                <a:latin typeface="Bookman Old Style" pitchFamily="18" charset="0"/>
              </a:rPr>
              <a:t>- Proposed  system architecture</a:t>
            </a:r>
          </a:p>
          <a:p>
            <a:pPr>
              <a:buFont typeface="Arial" pitchFamily="34" charset="0"/>
              <a:buChar char="•"/>
            </a:pPr>
            <a:r>
              <a:rPr lang="en-IN" sz="2000" b="1" dirty="0">
                <a:solidFill>
                  <a:srgbClr val="000000"/>
                </a:solidFill>
                <a:latin typeface="Bookman Old Style" pitchFamily="18" charset="0"/>
              </a:rPr>
              <a:t>Performance Measure</a:t>
            </a:r>
          </a:p>
          <a:p>
            <a:pPr>
              <a:buFont typeface="Arial" pitchFamily="34" charset="0"/>
              <a:buChar char="•"/>
            </a:pPr>
            <a:r>
              <a:rPr lang="en-IN" sz="2000" b="1" dirty="0">
                <a:solidFill>
                  <a:srgbClr val="000000"/>
                </a:solidFill>
                <a:latin typeface="Bookman Old Style" pitchFamily="18" charset="0"/>
              </a:rPr>
              <a:t> Results	</a:t>
            </a:r>
            <a:endParaRPr lang="en-IN" sz="2000" dirty="0">
              <a:solidFill>
                <a:srgbClr val="000000"/>
              </a:solidFill>
              <a:latin typeface="Bookman Old Style" pitchFamily="18" charset="0"/>
            </a:endParaRPr>
          </a:p>
          <a:p>
            <a:pPr>
              <a:buFont typeface="Arial" pitchFamily="34" charset="0"/>
              <a:buChar char="•"/>
            </a:pPr>
            <a:r>
              <a:rPr lang="en-IN" sz="2000" b="1" dirty="0">
                <a:solidFill>
                  <a:srgbClr val="000000"/>
                </a:solidFill>
                <a:latin typeface="Bookman Old Style" pitchFamily="18" charset="0"/>
              </a:rPr>
              <a:t> Conclusion</a:t>
            </a:r>
          </a:p>
          <a:p>
            <a:pPr>
              <a:buFont typeface="Arial" pitchFamily="34" charset="0"/>
              <a:buChar char="•"/>
            </a:pPr>
            <a:r>
              <a:rPr lang="en-IN" sz="2000" b="1" dirty="0">
                <a:solidFill>
                  <a:srgbClr val="000000"/>
                </a:solidFill>
                <a:latin typeface="Bookman Old Style" pitchFamily="18" charset="0"/>
              </a:rPr>
              <a:t> Future Work</a:t>
            </a:r>
          </a:p>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lgn="r"/>
            <a:fld id="{51811100-C181-4161-81E1-C1B1D191B141}" type="slidenum">
              <a:rPr lang="en-IN" smtClean="0"/>
              <a:pPr algn="r"/>
              <a:t>15</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lgn="r"/>
            <a:fld id="{51811100-C181-4161-81E1-C1B1D191B141}" type="slidenum">
              <a:rPr lang="en-IN" smtClean="0"/>
              <a:pPr algn="r"/>
              <a:t>4</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9" name="CustomShape 2"/>
          <p:cNvSpPr/>
          <p:nvPr/>
        </p:nvSpPr>
        <p:spPr>
          <a:xfrm>
            <a:off x="0" y="0"/>
            <a:ext cx="11796480" cy="11796480"/>
          </a:xfrm>
          <a:prstGeom prst="rect">
            <a:avLst/>
          </a:prstGeom>
        </p:spPr>
        <p:txBody>
          <a:bodyPr lIns="90000" tIns="45000" rIns="90000" bIns="45000"/>
          <a:lstStyle/>
          <a:p>
            <a:pPr>
              <a:lnSpc>
                <a:spcPct val="100000"/>
              </a:lnSpc>
            </a:pPr>
            <a:fld id="{91514131-C101-4181-8111-D1313111911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61" name="CustomShape 2"/>
          <p:cNvSpPr/>
          <p:nvPr/>
        </p:nvSpPr>
        <p:spPr>
          <a:xfrm>
            <a:off x="0" y="0"/>
            <a:ext cx="11796480" cy="11796480"/>
          </a:xfrm>
          <a:prstGeom prst="rect">
            <a:avLst/>
          </a:prstGeom>
        </p:spPr>
        <p:txBody>
          <a:bodyPr lIns="90000" tIns="45000" rIns="90000" bIns="45000"/>
          <a:lstStyle/>
          <a:p>
            <a:pPr>
              <a:lnSpc>
                <a:spcPct val="100000"/>
              </a:lnSpc>
            </a:pPr>
            <a:fld id="{8141E1C1-11F1-4191-81D1-21517181517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8</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10</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lgn="r"/>
            <a:fld id="{51811100-C181-4161-81E1-C1B1D191B141}" type="slidenum">
              <a:rPr lang="en-IN" smtClean="0"/>
              <a:pPr algn="r"/>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www.tripadvisor.in/"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05000"/>
            <a:ext cx="9144000" cy="707886"/>
          </a:xfrm>
          <a:prstGeom prst="rect">
            <a:avLst/>
          </a:prstGeom>
          <a:noFill/>
        </p:spPr>
        <p:txBody>
          <a:bodyPr wrap="square" rtlCol="0">
            <a:spAutoFit/>
          </a:bodyPr>
          <a:lstStyle/>
          <a:p>
            <a:pPr algn="ctr"/>
            <a:r>
              <a:rPr lang="en-US" sz="4000" b="1">
                <a:ln w="1905"/>
                <a:effectLst>
                  <a:innerShdw blurRad="69850" dist="43180" dir="5400000">
                    <a:srgbClr val="000000">
                      <a:alpha val="65000"/>
                    </a:srgbClr>
                  </a:innerShdw>
                </a:effectLst>
              </a:rPr>
              <a:t>Telangana Tourist </a:t>
            </a:r>
            <a:r>
              <a:rPr lang="en-US" sz="4000" b="1" dirty="0">
                <a:ln w="1905"/>
                <a:effectLst>
                  <a:innerShdw blurRad="69850" dist="43180" dir="5400000">
                    <a:srgbClr val="000000">
                      <a:alpha val="65000"/>
                    </a:srgbClr>
                  </a:innerShdw>
                </a:effectLst>
              </a:rPr>
              <a:t>Guide</a:t>
            </a:r>
          </a:p>
        </p:txBody>
      </p:sp>
      <p:sp>
        <p:nvSpPr>
          <p:cNvPr id="3" name="TextBox 2"/>
          <p:cNvSpPr txBox="1"/>
          <p:nvPr/>
        </p:nvSpPr>
        <p:spPr>
          <a:xfrm>
            <a:off x="5486400" y="3505200"/>
            <a:ext cx="5029200" cy="1231106"/>
          </a:xfrm>
          <a:prstGeom prst="rect">
            <a:avLst/>
          </a:prstGeom>
          <a:noFill/>
        </p:spPr>
        <p:txBody>
          <a:bodyPr wrap="square" rtlCol="0">
            <a:spAutoFit/>
          </a:bodyPr>
          <a:lstStyle/>
          <a:p>
            <a:r>
              <a:rPr lang="en-US" sz="2000" b="1" dirty="0">
                <a:solidFill>
                  <a:schemeClr val="tx2">
                    <a:lumMod val="75000"/>
                  </a:schemeClr>
                </a:solidFill>
              </a:rPr>
              <a:t>Name of the students</a:t>
            </a:r>
          </a:p>
          <a:p>
            <a:r>
              <a:rPr lang="en-US" dirty="0"/>
              <a:t>20H51A0513-K.Nithin</a:t>
            </a:r>
          </a:p>
          <a:p>
            <a:r>
              <a:rPr lang="en-US" dirty="0"/>
              <a:t>20H51A0510-G.Praneeth</a:t>
            </a:r>
          </a:p>
          <a:p>
            <a:r>
              <a:rPr lang="en-US" dirty="0"/>
              <a:t>20H51A0522-P.Tharun</a:t>
            </a:r>
          </a:p>
        </p:txBody>
      </p:sp>
      <p:sp>
        <p:nvSpPr>
          <p:cNvPr id="4" name="TextBox 3"/>
          <p:cNvSpPr txBox="1"/>
          <p:nvPr/>
        </p:nvSpPr>
        <p:spPr>
          <a:xfrm>
            <a:off x="304800" y="3581400"/>
            <a:ext cx="5181600" cy="1569660"/>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800" b="1" dirty="0">
                <a:solidFill>
                  <a:srgbClr val="C00000"/>
                </a:solidFill>
              </a:rPr>
              <a:t>Under esteemed guidance of</a:t>
            </a:r>
            <a:endParaRPr lang="en-US" sz="2400" b="1" dirty="0">
              <a:solidFill>
                <a:srgbClr val="C00000"/>
              </a:solidFill>
            </a:endParaRPr>
          </a:p>
          <a:p>
            <a:r>
              <a:rPr lang="en-US" b="1" dirty="0"/>
              <a:t>Guide Name</a:t>
            </a:r>
          </a:p>
          <a:p>
            <a:r>
              <a:rPr lang="en-IN" dirty="0" err="1"/>
              <a:t>Ranjith</a:t>
            </a:r>
            <a:endParaRPr lang="en-US" dirty="0"/>
          </a:p>
          <a:p>
            <a:r>
              <a:rPr lang="en-IN" dirty="0"/>
              <a:t>Assistant Professor</a:t>
            </a:r>
            <a:endParaRPr lang="en-US" b="1" dirty="0"/>
          </a:p>
        </p:txBody>
      </p:sp>
      <p:graphicFrame>
        <p:nvGraphicFramePr>
          <p:cNvPr id="5" name="Table 4"/>
          <p:cNvGraphicFramePr>
            <a:graphicFrameLocks noGrp="1"/>
          </p:cNvGraphicFramePr>
          <p:nvPr/>
        </p:nvGraphicFramePr>
        <p:xfrm>
          <a:off x="1524000" y="228600"/>
          <a:ext cx="6096000" cy="1255998"/>
        </p:xfrm>
        <a:graphic>
          <a:graphicData uri="http://schemas.openxmlformats.org/drawingml/2006/table">
            <a:tbl>
              <a:tblPr>
                <a:tableStyleId>{2D5ABB26-0587-4C30-8999-92F81FD0307C}</a:tableStyleId>
              </a:tblPr>
              <a:tblGrid>
                <a:gridCol w="60960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2286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685800" y="1219200"/>
            <a:ext cx="8076600" cy="75600"/>
          </a:xfrm>
          <a:prstGeom prst="rect">
            <a:avLst/>
          </a:prstGeom>
          <a:solidFill>
            <a:srgbClr val="7030A0"/>
          </a:solidFill>
          <a:ln w="25560">
            <a:solidFill>
              <a:srgbClr val="3A5F8B"/>
            </a:solidFill>
            <a:round/>
          </a:ln>
        </p:spPr>
      </p:sp>
      <p:sp>
        <p:nvSpPr>
          <p:cNvPr id="83" name="CustomShape 2"/>
          <p:cNvSpPr/>
          <p:nvPr/>
        </p:nvSpPr>
        <p:spPr>
          <a:xfrm>
            <a:off x="533400" y="45720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r>
              <a:rPr lang="en-US" sz="2000" dirty="0">
                <a:latin typeface="Times New Roman" pitchFamily="18" charset="0"/>
                <a:cs typeface="Times New Roman" pitchFamily="18" charset="0"/>
              </a:rPr>
              <a:t>The purpose of  app is established fact that internet users are increasing today. One of the main purpose of the app is to facilitate the offline customers online because customers cannot spend their precious time in searching for the tourist spot.</a:t>
            </a:r>
          </a:p>
          <a:p>
            <a:pPr>
              <a:lnSpc>
                <a:spcPct val="100000"/>
              </a:lnSpc>
            </a:pPr>
            <a:endParaRPr lang="en-US" sz="2000" dirty="0">
              <a:latin typeface="Times New Roman" pitchFamily="18" charset="0"/>
              <a:cs typeface="Times New Roman" pitchFamily="18" charset="0"/>
            </a:endParaRPr>
          </a:p>
          <a:p>
            <a:pPr>
              <a:lnSpc>
                <a:spcPct val="100000"/>
              </a:lnSpc>
            </a:pPr>
            <a:r>
              <a:rPr lang="en-US" sz="2000" dirty="0">
                <a:latin typeface="Times New Roman" pitchFamily="18" charset="0"/>
                <a:cs typeface="Times New Roman" pitchFamily="18" charset="0"/>
              </a:rPr>
              <a:t>Telangana is a state where in a short time, you can explore different kind of tourist spots and enjoy a lot. The problem is that we although have many different websites and agencies that offer different kind of services.</a:t>
            </a:r>
          </a:p>
          <a:p>
            <a:pPr>
              <a:lnSpc>
                <a:spcPct val="100000"/>
              </a:lnSpc>
            </a:pPr>
            <a:r>
              <a:rPr lang="en-US" sz="2000" dirty="0">
                <a:latin typeface="Times New Roman" pitchFamily="18" charset="0"/>
                <a:cs typeface="Times New Roman" pitchFamily="18" charset="0"/>
              </a:rPr>
              <a:t>But there is a lack of communication between the travel agency and the tourists and hence we have developed this app so that the tourists can enjoy on their own without any third-party.</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p:cNvSpPr/>
          <p:nvPr/>
        </p:nvSpPr>
        <p:spPr>
          <a:xfrm>
            <a:off x="457200" y="990600"/>
            <a:ext cx="8381160" cy="75600"/>
          </a:xfrm>
          <a:prstGeom prst="rect">
            <a:avLst/>
          </a:prstGeom>
          <a:solidFill>
            <a:srgbClr val="7030A0"/>
          </a:solidFill>
          <a:ln w="25560">
            <a:solidFill>
              <a:srgbClr val="3A5F8B"/>
            </a:solidFill>
            <a:round/>
          </a:ln>
        </p:spPr>
      </p:sp>
      <p:sp>
        <p:nvSpPr>
          <p:cNvPr id="6" name="TextBox 5"/>
          <p:cNvSpPr txBox="1"/>
          <p:nvPr/>
        </p:nvSpPr>
        <p:spPr>
          <a:xfrm>
            <a:off x="304800" y="457200"/>
            <a:ext cx="5867400" cy="584775"/>
          </a:xfrm>
          <a:prstGeom prst="rect">
            <a:avLst/>
          </a:prstGeom>
          <a:noFill/>
        </p:spPr>
        <p:txBody>
          <a:bodyPr wrap="square" rtlCol="0">
            <a:spAutoFit/>
          </a:bodyPr>
          <a:lstStyle/>
          <a:p>
            <a:r>
              <a:rPr lang="en-US" sz="3200" b="1" dirty="0">
                <a:solidFill>
                  <a:srgbClr val="C00000"/>
                </a:solidFill>
                <a:latin typeface="Calibri" pitchFamily="34" charset="0"/>
              </a:rPr>
              <a:t>Proposed system architecture </a:t>
            </a:r>
          </a:p>
        </p:txBody>
      </p:sp>
      <p:cxnSp>
        <p:nvCxnSpPr>
          <p:cNvPr id="27" name="Straight Arrow Connector 26">
            <a:extLst>
              <a:ext uri="{FF2B5EF4-FFF2-40B4-BE49-F238E27FC236}">
                <a16:creationId xmlns:a16="http://schemas.microsoft.com/office/drawing/2014/main" id="{8B2A91CD-3700-498D-A77B-74FB64F6953D}"/>
              </a:ext>
            </a:extLst>
          </p:cNvPr>
          <p:cNvCxnSpPr>
            <a:cxnSpLocks/>
            <a:endCxn id="29" idx="0"/>
          </p:cNvCxnSpPr>
          <p:nvPr/>
        </p:nvCxnSpPr>
        <p:spPr>
          <a:xfrm rot="16200000" flipH="1">
            <a:off x="4162422" y="2085979"/>
            <a:ext cx="380998" cy="190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Diamond 28">
            <a:extLst>
              <a:ext uri="{FF2B5EF4-FFF2-40B4-BE49-F238E27FC236}">
                <a16:creationId xmlns:a16="http://schemas.microsoft.com/office/drawing/2014/main" id="{FD53BB91-2F23-4713-947D-909942636AB9}"/>
              </a:ext>
            </a:extLst>
          </p:cNvPr>
          <p:cNvSpPr/>
          <p:nvPr/>
        </p:nvSpPr>
        <p:spPr>
          <a:xfrm>
            <a:off x="3276600" y="2286000"/>
            <a:ext cx="2171686" cy="1123361"/>
          </a:xfrm>
          <a:prstGeom prst="diamond">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TOURIST PLACES</a:t>
            </a:r>
          </a:p>
        </p:txBody>
      </p:sp>
      <p:cxnSp>
        <p:nvCxnSpPr>
          <p:cNvPr id="32" name="Straight Arrow Connector 31">
            <a:extLst>
              <a:ext uri="{FF2B5EF4-FFF2-40B4-BE49-F238E27FC236}">
                <a16:creationId xmlns:a16="http://schemas.microsoft.com/office/drawing/2014/main" id="{C31A6325-2AD7-48A0-B8CC-91AC13ABE33B}"/>
              </a:ext>
            </a:extLst>
          </p:cNvPr>
          <p:cNvCxnSpPr>
            <a:cxnSpLocks/>
          </p:cNvCxnSpPr>
          <p:nvPr/>
        </p:nvCxnSpPr>
        <p:spPr>
          <a:xfrm>
            <a:off x="4343400" y="3429000"/>
            <a:ext cx="9523" cy="304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Rectangle 35">
            <a:extLst>
              <a:ext uri="{FF2B5EF4-FFF2-40B4-BE49-F238E27FC236}">
                <a16:creationId xmlns:a16="http://schemas.microsoft.com/office/drawing/2014/main" id="{1CCAC3DC-6C1C-49AE-932C-2BEB6E2358C4}"/>
              </a:ext>
            </a:extLst>
          </p:cNvPr>
          <p:cNvSpPr/>
          <p:nvPr/>
        </p:nvSpPr>
        <p:spPr>
          <a:xfrm>
            <a:off x="3657600" y="4267200"/>
            <a:ext cx="1436602" cy="334919"/>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Golconda</a:t>
            </a:r>
          </a:p>
        </p:txBody>
      </p:sp>
      <p:sp>
        <p:nvSpPr>
          <p:cNvPr id="37" name="Rectangle 36">
            <a:extLst>
              <a:ext uri="{FF2B5EF4-FFF2-40B4-BE49-F238E27FC236}">
                <a16:creationId xmlns:a16="http://schemas.microsoft.com/office/drawing/2014/main" id="{4806CE7C-6450-4AA6-959E-5B1738A4D1AF}"/>
              </a:ext>
            </a:extLst>
          </p:cNvPr>
          <p:cNvSpPr/>
          <p:nvPr/>
        </p:nvSpPr>
        <p:spPr>
          <a:xfrm>
            <a:off x="6553200" y="4267200"/>
            <a:ext cx="1676394" cy="350348"/>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Medak church</a:t>
            </a:r>
            <a:endParaRPr lang="en-IN" dirty="0"/>
          </a:p>
        </p:txBody>
      </p:sp>
      <p:cxnSp>
        <p:nvCxnSpPr>
          <p:cNvPr id="38" name="Straight Connector 37">
            <a:extLst>
              <a:ext uri="{FF2B5EF4-FFF2-40B4-BE49-F238E27FC236}">
                <a16:creationId xmlns:a16="http://schemas.microsoft.com/office/drawing/2014/main" id="{241CB446-2091-40B8-84D2-DCCE90C2A3FD}"/>
              </a:ext>
            </a:extLst>
          </p:cNvPr>
          <p:cNvCxnSpPr>
            <a:cxnSpLocks/>
          </p:cNvCxnSpPr>
          <p:nvPr/>
        </p:nvCxnSpPr>
        <p:spPr>
          <a:xfrm flipH="1">
            <a:off x="1600200" y="3810000"/>
            <a:ext cx="5638799" cy="15428"/>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E44CC9A7-57B5-4BA4-97A7-6BCF81C2B536}"/>
              </a:ext>
            </a:extLst>
          </p:cNvPr>
          <p:cNvCxnSpPr>
            <a:cxnSpLocks/>
            <a:endCxn id="36" idx="0"/>
          </p:cNvCxnSpPr>
          <p:nvPr/>
        </p:nvCxnSpPr>
        <p:spPr>
          <a:xfrm>
            <a:off x="4375901" y="3857107"/>
            <a:ext cx="0" cy="410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319AC29D-DBA6-441F-888A-04D24DF7A922}"/>
              </a:ext>
            </a:extLst>
          </p:cNvPr>
          <p:cNvCxnSpPr>
            <a:cxnSpLocks/>
          </p:cNvCxnSpPr>
          <p:nvPr/>
        </p:nvCxnSpPr>
        <p:spPr>
          <a:xfrm rot="5400000">
            <a:off x="7010401" y="4038599"/>
            <a:ext cx="457200" cy="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Rectangle 51">
            <a:extLst>
              <a:ext uri="{FF2B5EF4-FFF2-40B4-BE49-F238E27FC236}">
                <a16:creationId xmlns:a16="http://schemas.microsoft.com/office/drawing/2014/main" id="{92FD96C5-4EBE-4185-B201-0B3FE917FD1F}"/>
              </a:ext>
            </a:extLst>
          </p:cNvPr>
          <p:cNvSpPr/>
          <p:nvPr/>
        </p:nvSpPr>
        <p:spPr>
          <a:xfrm>
            <a:off x="990600" y="4267200"/>
            <a:ext cx="1436602" cy="357278"/>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Basara </a:t>
            </a:r>
            <a:endParaRPr lang="en-IN" dirty="0"/>
          </a:p>
        </p:txBody>
      </p:sp>
      <p:cxnSp>
        <p:nvCxnSpPr>
          <p:cNvPr id="62" name="Straight Arrow Connector 61">
            <a:extLst>
              <a:ext uri="{FF2B5EF4-FFF2-40B4-BE49-F238E27FC236}">
                <a16:creationId xmlns:a16="http://schemas.microsoft.com/office/drawing/2014/main" id="{55508775-9C13-41A4-AA47-BD89A0727B9E}"/>
              </a:ext>
            </a:extLst>
          </p:cNvPr>
          <p:cNvCxnSpPr/>
          <p:nvPr/>
        </p:nvCxnSpPr>
        <p:spPr>
          <a:xfrm rot="5400000">
            <a:off x="1372394" y="4037806"/>
            <a:ext cx="457200" cy="15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1" name="Rectangle 70">
            <a:extLst>
              <a:ext uri="{FF2B5EF4-FFF2-40B4-BE49-F238E27FC236}">
                <a16:creationId xmlns:a16="http://schemas.microsoft.com/office/drawing/2014/main" id="{742B165B-06EC-4C37-B2BE-4B5BFCFAFF16}"/>
              </a:ext>
            </a:extLst>
          </p:cNvPr>
          <p:cNvSpPr/>
          <p:nvPr/>
        </p:nvSpPr>
        <p:spPr>
          <a:xfrm>
            <a:off x="3733800" y="1371600"/>
            <a:ext cx="1295400" cy="53340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HOME</a:t>
            </a:r>
            <a:endParaRPr lang="en-IN" dirty="0"/>
          </a:p>
        </p:txBody>
      </p:sp>
      <p:sp>
        <p:nvSpPr>
          <p:cNvPr id="76" name="Rectangle 75"/>
          <p:cNvSpPr/>
          <p:nvPr/>
        </p:nvSpPr>
        <p:spPr>
          <a:xfrm>
            <a:off x="5334000" y="1981200"/>
            <a:ext cx="3581400" cy="646331"/>
          </a:xfrm>
          <a:prstGeom prst="rect">
            <a:avLst/>
          </a:prstGeom>
        </p:spPr>
        <p:txBody>
          <a:bodyPr wrap="square">
            <a:spAutoFit/>
          </a:bodyPr>
          <a:lstStyle/>
          <a:p>
            <a:r>
              <a:rPr lang="en-US" dirty="0"/>
              <a:t>-Welcome </a:t>
            </a:r>
          </a:p>
          <a:p>
            <a:r>
              <a:rPr lang="en-US" dirty="0"/>
              <a:t>-Jump to next place</a:t>
            </a:r>
            <a:endParaRPr lang="en-IN" dirty="0"/>
          </a:p>
        </p:txBody>
      </p:sp>
      <p:sp>
        <p:nvSpPr>
          <p:cNvPr id="77" name="Rectangle 76"/>
          <p:cNvSpPr/>
          <p:nvPr/>
        </p:nvSpPr>
        <p:spPr>
          <a:xfrm>
            <a:off x="5638800" y="3048000"/>
            <a:ext cx="1710725" cy="369332"/>
          </a:xfrm>
          <a:prstGeom prst="rect">
            <a:avLst/>
          </a:prstGeom>
        </p:spPr>
        <p:txBody>
          <a:bodyPr wrap="none">
            <a:spAutoFit/>
          </a:bodyPr>
          <a:lstStyle/>
          <a:p>
            <a:r>
              <a:rPr lang="en-US" dirty="0"/>
              <a:t>-Select a place</a:t>
            </a:r>
            <a:endParaRPr lang="en-IN" dirty="0"/>
          </a:p>
        </p:txBody>
      </p:sp>
      <p:sp>
        <p:nvSpPr>
          <p:cNvPr id="78" name="Rectangle 77"/>
          <p:cNvSpPr/>
          <p:nvPr/>
        </p:nvSpPr>
        <p:spPr>
          <a:xfrm>
            <a:off x="990600" y="4800600"/>
            <a:ext cx="4572000" cy="1631216"/>
          </a:xfrm>
          <a:prstGeom prst="rect">
            <a:avLst/>
          </a:prstGeom>
        </p:spPr>
        <p:txBody>
          <a:bodyPr>
            <a:spAutoFit/>
          </a:bodyPr>
          <a:lstStyle/>
          <a:p>
            <a:r>
              <a:rPr lang="en-US" sz="2000" dirty="0">
                <a:latin typeface="Times New Roman" pitchFamily="18" charset="0"/>
                <a:cs typeface="Times New Roman" pitchFamily="18" charset="0"/>
              </a:rPr>
              <a:t>1-History of the place </a:t>
            </a:r>
          </a:p>
          <a:p>
            <a:r>
              <a:rPr lang="en-US" sz="2000" dirty="0">
                <a:latin typeface="Times New Roman" pitchFamily="18" charset="0"/>
                <a:cs typeface="Times New Roman" pitchFamily="18" charset="0"/>
              </a:rPr>
              <a:t>2-Architecture of the place </a:t>
            </a:r>
          </a:p>
          <a:p>
            <a:r>
              <a:rPr lang="en-US" sz="2000" dirty="0">
                <a:latin typeface="Times New Roman" pitchFamily="18" charset="0"/>
                <a:cs typeface="Times New Roman" pitchFamily="18" charset="0"/>
              </a:rPr>
              <a:t>3-Near by must visit places </a:t>
            </a:r>
          </a:p>
          <a:p>
            <a:r>
              <a:rPr lang="en-US" sz="2000" dirty="0">
                <a:latin typeface="Times New Roman" pitchFamily="18" charset="0"/>
                <a:cs typeface="Times New Roman" pitchFamily="18" charset="0"/>
              </a:rPr>
              <a:t>4-Near by hotels and restaurants </a:t>
            </a:r>
          </a:p>
          <a:p>
            <a:r>
              <a:rPr lang="en-US" sz="2000" dirty="0">
                <a:latin typeface="Times New Roman" pitchFamily="18" charset="0"/>
                <a:cs typeface="Times New Roman" pitchFamily="18" charset="0"/>
              </a:rPr>
              <a:t>5-Direction to the nearby by places.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1"/>
          <p:cNvSpPr/>
          <p:nvPr/>
        </p:nvSpPr>
        <p:spPr>
          <a:xfrm>
            <a:off x="457200" y="990600"/>
            <a:ext cx="8381160" cy="75600"/>
          </a:xfrm>
          <a:prstGeom prst="rect">
            <a:avLst/>
          </a:prstGeom>
          <a:solidFill>
            <a:srgbClr val="7030A0"/>
          </a:solidFill>
          <a:ln w="25560">
            <a:solidFill>
              <a:srgbClr val="3A5F8B"/>
            </a:solidFill>
            <a:round/>
          </a:ln>
        </p:spPr>
      </p:sp>
      <p:sp>
        <p:nvSpPr>
          <p:cNvPr id="11" name="TextBox 10"/>
          <p:cNvSpPr txBox="1"/>
          <p:nvPr/>
        </p:nvSpPr>
        <p:spPr>
          <a:xfrm>
            <a:off x="381000" y="457200"/>
            <a:ext cx="5410200" cy="584775"/>
          </a:xfrm>
          <a:prstGeom prst="rect">
            <a:avLst/>
          </a:prstGeom>
          <a:noFill/>
        </p:spPr>
        <p:txBody>
          <a:bodyPr wrap="square" rtlCol="0">
            <a:spAutoFit/>
          </a:bodyPr>
          <a:lstStyle/>
          <a:p>
            <a:r>
              <a:rPr lang="en-US" sz="3200" b="1" dirty="0">
                <a:solidFill>
                  <a:srgbClr val="C00000"/>
                </a:solidFill>
                <a:latin typeface="Calibri" pitchFamily="34" charset="0"/>
              </a:rPr>
              <a:t>Proposed Methods</a:t>
            </a:r>
          </a:p>
        </p:txBody>
      </p:sp>
      <p:sp>
        <p:nvSpPr>
          <p:cNvPr id="4" name="TextBox 3"/>
          <p:cNvSpPr txBox="1"/>
          <p:nvPr/>
        </p:nvSpPr>
        <p:spPr>
          <a:xfrm>
            <a:off x="609600" y="1600200"/>
            <a:ext cx="8001000" cy="5601533"/>
          </a:xfrm>
          <a:prstGeom prst="rect">
            <a:avLst/>
          </a:prstGeom>
          <a:noFill/>
        </p:spPr>
        <p:txBody>
          <a:bodyPr wrap="square" rtlCol="0">
            <a:spAutoFit/>
          </a:bodyPr>
          <a:lstStyle/>
          <a:p>
            <a:r>
              <a:rPr lang="en-US" sz="2000" dirty="0">
                <a:latin typeface="Times New Roman" pitchFamily="18" charset="0"/>
                <a:cs typeface="Times New Roman" pitchFamily="18" charset="0"/>
              </a:rPr>
              <a:t>Android Studio is the official integrated development environment (IDE) for Android application development. It is based on the </a:t>
            </a:r>
            <a:r>
              <a:rPr lang="en-US" sz="2000" dirty="0" err="1">
                <a:latin typeface="Times New Roman" pitchFamily="18" charset="0"/>
                <a:cs typeface="Times New Roman" pitchFamily="18" charset="0"/>
              </a:rPr>
              <a:t>IntelliJ</a:t>
            </a:r>
            <a:r>
              <a:rPr lang="en-US" sz="2000" dirty="0">
                <a:latin typeface="Times New Roman" pitchFamily="18" charset="0"/>
                <a:cs typeface="Times New Roman" pitchFamily="18" charset="0"/>
              </a:rPr>
              <a:t> IDEA, a Java integrated development environment for software, and incorporates its code editing and developer tools.</a:t>
            </a:r>
          </a:p>
          <a:p>
            <a:r>
              <a:rPr lang="en-US" sz="2000" dirty="0">
                <a:latin typeface="Times New Roman" pitchFamily="18" charset="0"/>
                <a:cs typeface="Times New Roman" pitchFamily="18" charset="0"/>
              </a:rPr>
              <a:t>A content provider presents data to external applications as one or more tables that are similar to the tables found in a relational database. A row represents an instance of some type of data the provider collects, and each column in the row represents an individual piece of data collected for an instance.</a:t>
            </a:r>
          </a:p>
          <a:p>
            <a:r>
              <a:rPr lang="en-US" sz="2000" dirty="0">
                <a:latin typeface="Times New Roman" pitchFamily="18" charset="0"/>
                <a:cs typeface="Times New Roman" pitchFamily="18" charset="0"/>
              </a:rPr>
              <a:t>Synchronizing application data with your server using an implementation of AbstractThreadedSyncAdapter.</a:t>
            </a:r>
          </a:p>
          <a:p>
            <a:r>
              <a:rPr lang="en-US" sz="2000" dirty="0">
                <a:latin typeface="Times New Roman" pitchFamily="18" charset="0"/>
                <a:cs typeface="Times New Roman" pitchFamily="18" charset="0"/>
              </a:rPr>
              <a:t>Loading data in your UI using a Cursor Loader.</a:t>
            </a:r>
          </a:p>
          <a:p>
            <a:r>
              <a:rPr lang="en-US" sz="2000" dirty="0">
                <a:latin typeface="Times New Roman" pitchFamily="18" charset="0"/>
                <a:cs typeface="Times New Roman" pitchFamily="18" charset="0"/>
              </a:rPr>
              <a:t>Relationship between content provider and other components.</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000" y="457200"/>
            <a:ext cx="4648200" cy="584775"/>
          </a:xfrm>
          <a:prstGeom prst="rect">
            <a:avLst/>
          </a:prstGeom>
          <a:noFill/>
        </p:spPr>
        <p:txBody>
          <a:bodyPr wrap="square" rtlCol="0">
            <a:spAutoFit/>
          </a:bodyPr>
          <a:lstStyle/>
          <a:p>
            <a:r>
              <a:rPr lang="en-IN" sz="3200" b="1" dirty="0">
                <a:solidFill>
                  <a:srgbClr val="C00000"/>
                </a:solidFill>
                <a:latin typeface="Calibri" pitchFamily="34" charset="0"/>
              </a:rPr>
              <a:t>Performance Measure:</a:t>
            </a:r>
            <a:endParaRPr lang="en-US" sz="3200" dirty="0">
              <a:latin typeface="Calibri" pitchFamily="34" charset="0"/>
            </a:endParaRPr>
          </a:p>
        </p:txBody>
      </p:sp>
      <p:sp>
        <p:nvSpPr>
          <p:cNvPr id="7" name="CustomShape 1"/>
          <p:cNvSpPr/>
          <p:nvPr/>
        </p:nvSpPr>
        <p:spPr>
          <a:xfrm>
            <a:off x="457200" y="990600"/>
            <a:ext cx="8381160" cy="75600"/>
          </a:xfrm>
          <a:prstGeom prst="rect">
            <a:avLst/>
          </a:prstGeom>
          <a:solidFill>
            <a:srgbClr val="7030A0"/>
          </a:solidFill>
          <a:ln w="25560">
            <a:solidFill>
              <a:srgbClr val="3A5F8B"/>
            </a:solidFill>
            <a:round/>
          </a:ln>
        </p:spPr>
      </p:sp>
      <p:sp>
        <p:nvSpPr>
          <p:cNvPr id="4" name="TextBox 3"/>
          <p:cNvSpPr txBox="1"/>
          <p:nvPr/>
        </p:nvSpPr>
        <p:spPr>
          <a:xfrm>
            <a:off x="914400" y="1371600"/>
            <a:ext cx="7010400" cy="5401479"/>
          </a:xfrm>
          <a:prstGeom prst="rect">
            <a:avLst/>
          </a:prstGeom>
          <a:noFill/>
        </p:spPr>
        <p:txBody>
          <a:bodyPr wrap="square" rtlCol="0">
            <a:spAutoFit/>
          </a:bodyPr>
          <a:lstStyle/>
          <a:p>
            <a:pPr algn="just">
              <a:lnSpc>
                <a:spcPct val="150000"/>
              </a:lnSpc>
            </a:pPr>
            <a:r>
              <a:rPr lang="en-US" sz="2000" dirty="0">
                <a:latin typeface="Times New Roman" pitchFamily="18" charset="0"/>
                <a:cs typeface="Times New Roman" pitchFamily="18" charset="0"/>
              </a:rPr>
              <a:t>The mobile-app experience differs from its desktop counterpart in that a user's interaction with the app doesn't always begin in the same place. Instead, the user journey often begins non-deterministically. For instance, if you open an email app from your home screen, you might see a list of emails. By contrast, if you are using a social media app that then launches your email app, you might go directly to the email app's screen for composing an email.</a:t>
            </a:r>
          </a:p>
          <a:p>
            <a:pPr>
              <a:buFont typeface="Arial" pitchFamily="34" charset="0"/>
              <a:buChar char="•"/>
            </a:pPr>
            <a:r>
              <a:rPr lang="en-US" sz="2000" dirty="0">
                <a:latin typeface="Times New Roman" pitchFamily="18" charset="0"/>
                <a:cs typeface="Times New Roman" pitchFamily="18" charset="0"/>
              </a:rPr>
              <a:t>The API you use to retrieve data from a content provider.</a:t>
            </a:r>
          </a:p>
          <a:p>
            <a:pPr>
              <a:buFont typeface="Arial" pitchFamily="34" charset="0"/>
              <a:buChar char="•"/>
            </a:pPr>
            <a:r>
              <a:rPr lang="en-US" sz="2000" dirty="0">
                <a:latin typeface="Times New Roman" pitchFamily="18" charset="0"/>
                <a:cs typeface="Times New Roman" pitchFamily="18" charset="0"/>
              </a:rPr>
              <a:t>The API you use to insert, update, or delete data in a content provider.</a:t>
            </a:r>
          </a:p>
          <a:p>
            <a:pPr>
              <a:buFont typeface="Arial" pitchFamily="34" charset="0"/>
              <a:buChar char="•"/>
            </a:pPr>
            <a:r>
              <a:rPr lang="en-US" sz="2000" dirty="0">
                <a:latin typeface="Times New Roman" pitchFamily="18" charset="0"/>
                <a:cs typeface="Times New Roman" pitchFamily="18" charset="0"/>
              </a:rPr>
              <a:t>Other API features that facilitate working with providers.</a:t>
            </a:r>
            <a:r>
              <a:rPr lang="en-US" sz="2000" dirty="0"/>
              <a:t>	</a:t>
            </a:r>
          </a:p>
          <a:p>
            <a:pPr algn="just">
              <a:lnSpc>
                <a:spcPct val="150000"/>
              </a:lnSpc>
            </a:pPr>
            <a:endParaRPr lang="en-US" sz="2000" dirty="0">
              <a:latin typeface="Times New Roman" pitchFamily="18" charset="0"/>
              <a:cs typeface="Times New Roman" pitchFamily="18" charset="0"/>
            </a:endParaRPr>
          </a:p>
          <a:p>
            <a:pPr algn="just">
              <a:lnSpc>
                <a:spcPct val="150000"/>
              </a:lnSpc>
            </a:pPr>
            <a:endParaRPr lang="en-US"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Calibri" pitchFamily="34" charset="0"/>
              </a:rPr>
              <a:t>Result Analysis</a:t>
            </a:r>
          </a:p>
        </p:txBody>
      </p:sp>
      <p:sp>
        <p:nvSpPr>
          <p:cNvPr id="4" name="TextBox 3"/>
          <p:cNvSpPr txBox="1"/>
          <p:nvPr/>
        </p:nvSpPr>
        <p:spPr>
          <a:xfrm>
            <a:off x="990600" y="1524000"/>
            <a:ext cx="6934200" cy="4151393"/>
          </a:xfrm>
          <a:prstGeom prst="rect">
            <a:avLst/>
          </a:prstGeom>
          <a:noFill/>
        </p:spPr>
        <p:txBody>
          <a:bodyPr wrap="square" rtlCol="0">
            <a:spAutoFit/>
          </a:bodyPr>
          <a:lstStyle/>
          <a:p>
            <a:r>
              <a:rPr lang="en-US" sz="2000" dirty="0">
                <a:latin typeface="Times New Roman" pitchFamily="18" charset="0"/>
                <a:cs typeface="Times New Roman" pitchFamily="18" charset="0"/>
              </a:rPr>
              <a:t>Registered user gets the recommendation of the places of their preferences.</a:t>
            </a:r>
          </a:p>
          <a:p>
            <a:r>
              <a:rPr lang="en-US" sz="2000" dirty="0">
                <a:latin typeface="Times New Roman" pitchFamily="18" charset="0"/>
                <a:cs typeface="Times New Roman" pitchFamily="18" charset="0"/>
              </a:rPr>
              <a:t>•They can find the places using this system.</a:t>
            </a:r>
          </a:p>
          <a:p>
            <a:r>
              <a:rPr lang="en-US" sz="2000" dirty="0">
                <a:latin typeface="Times New Roman" pitchFamily="18" charset="0"/>
                <a:cs typeface="Times New Roman" pitchFamily="18" charset="0"/>
              </a:rPr>
              <a:t>•User can easily view the place on map with its description, image and address.</a:t>
            </a:r>
          </a:p>
          <a:p>
            <a:r>
              <a:rPr lang="en-US" sz="2000" dirty="0">
                <a:latin typeface="Times New Roman" pitchFamily="18" charset="0"/>
                <a:cs typeface="Times New Roman" pitchFamily="18" charset="0"/>
              </a:rPr>
              <a:t>•The system also provides food places in the application</a:t>
            </a:r>
          </a:p>
          <a:p>
            <a:r>
              <a:rPr lang="en-US" sz="2000" dirty="0">
                <a:latin typeface="Times New Roman" pitchFamily="18" charset="0"/>
                <a:cs typeface="Times New Roman" pitchFamily="18" charset="0"/>
              </a:rPr>
              <a:t>•System GUI is easy to use.</a:t>
            </a:r>
          </a:p>
          <a:p>
            <a:r>
              <a:rPr lang="en-US" sz="2000" dirty="0">
                <a:latin typeface="Times New Roman" pitchFamily="18" charset="0"/>
                <a:cs typeface="Times New Roman" pitchFamily="18" charset="0"/>
              </a:rPr>
              <a:t>•The system in robust and secure in nature.</a:t>
            </a:r>
          </a:p>
          <a:p>
            <a:r>
              <a:rPr lang="en-US" sz="2000" dirty="0">
                <a:latin typeface="Times New Roman" pitchFamily="18" charset="0"/>
                <a:cs typeface="Times New Roman" pitchFamily="18" charset="0"/>
              </a:rPr>
              <a:t> It is essential as it allows users to know their current location and discover various nearby locations. The basic objective of e-Tourist Guide app is to provide various services to tourist so that he/she can feel at home during the stay at hotels</a:t>
            </a:r>
            <a:endParaRPr lang="en-IN" sz="2000" dirty="0">
              <a:latin typeface="Times New Roman" pitchFamily="18" charset="0"/>
              <a:cs typeface="Times New Roman"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Calibri"/>
              </a:rPr>
              <a:t>Conclusion</a:t>
            </a:r>
            <a:endParaRPr sz="3200">
              <a:solidFill>
                <a:srgbClr val="C00000"/>
              </a:solidFill>
            </a:endParaRPr>
          </a:p>
        </p:txBody>
      </p:sp>
      <p:sp>
        <p:nvSpPr>
          <p:cNvPr id="6" name="TextBox 5"/>
          <p:cNvSpPr txBox="1"/>
          <p:nvPr/>
        </p:nvSpPr>
        <p:spPr>
          <a:xfrm>
            <a:off x="838200" y="1600200"/>
            <a:ext cx="5791200" cy="369332"/>
          </a:xfrm>
          <a:prstGeom prst="rect">
            <a:avLst/>
          </a:prstGeom>
          <a:noFill/>
        </p:spPr>
        <p:txBody>
          <a:bodyPr wrap="square" rtlCol="0">
            <a:spAutoFit/>
          </a:bodyPr>
          <a:lstStyle/>
          <a:p>
            <a:endParaRPr lang="en-US" dirty="0"/>
          </a:p>
        </p:txBody>
      </p:sp>
      <p:sp>
        <p:nvSpPr>
          <p:cNvPr id="7" name="TextBox 6"/>
          <p:cNvSpPr txBox="1"/>
          <p:nvPr/>
        </p:nvSpPr>
        <p:spPr>
          <a:xfrm>
            <a:off x="685800" y="1524000"/>
            <a:ext cx="7848600" cy="3228063"/>
          </a:xfrm>
          <a:prstGeom prst="rect">
            <a:avLst/>
          </a:prstGeom>
          <a:noFill/>
        </p:spPr>
        <p:txBody>
          <a:bodyPr wrap="square" rtlCol="0">
            <a:spAutoFit/>
          </a:bodyPr>
          <a:lstStyle/>
          <a:p>
            <a:pPr algn="just">
              <a:lnSpc>
                <a:spcPct val="150000"/>
              </a:lnSpc>
            </a:pPr>
            <a:r>
              <a:rPr lang="en-US" sz="2000" dirty="0">
                <a:latin typeface="Times New Roman" pitchFamily="18" charset="0"/>
                <a:cs typeface="Times New Roman" pitchFamily="18" charset="0"/>
              </a:rPr>
              <a:t>Keeping travelers‟ need in consideration and the current trend to the use of android devices, we have developed our Travel Guide Android Application. The application is able to meet most of the requirements that are commonly asked by travelers, Besides, the simplicity of using the application has been maintained. The app can be helpful for Telangana people who are newcomers to Hyderabad city.</a:t>
            </a:r>
            <a:endParaRPr lang="en-US" sz="2000" dirty="0">
              <a:solidFill>
                <a:srgbClr val="0070C0"/>
              </a:solidFill>
              <a:latin typeface="Times New Roman" pitchFamily="18" charset="0"/>
              <a:ea typeface="Calibri"/>
              <a:cs typeface="Times New Roman" pitchFamily="18" charset="0"/>
              <a:sym typeface="Calibri"/>
            </a:endParaRPr>
          </a:p>
          <a:p>
            <a:pPr algn="just">
              <a:lnSpc>
                <a:spcPct val="150000"/>
              </a:lnSpc>
            </a:pPr>
            <a:endParaRPr lang="en-US"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Calibri" pitchFamily="34" charset="0"/>
              </a:rPr>
              <a:t>References</a:t>
            </a:r>
            <a:endParaRPr lang="en-IN" sz="3200" dirty="0">
              <a:solidFill>
                <a:srgbClr val="C00000"/>
              </a:solidFill>
              <a:latin typeface="Calibri" pitchFamily="34" charset="0"/>
            </a:endParaRPr>
          </a:p>
          <a:p>
            <a:endParaRPr lang="en-US" sz="3200" dirty="0">
              <a:latin typeface="Calibri" pitchFamily="34" charset="0"/>
            </a:endParaRPr>
          </a:p>
        </p:txBody>
      </p:sp>
      <p:sp>
        <p:nvSpPr>
          <p:cNvPr id="4" name="TextBox 3"/>
          <p:cNvSpPr txBox="1"/>
          <p:nvPr/>
        </p:nvSpPr>
        <p:spPr>
          <a:xfrm>
            <a:off x="609600" y="1295400"/>
            <a:ext cx="8001000" cy="2739211"/>
          </a:xfrm>
          <a:prstGeom prst="rect">
            <a:avLst/>
          </a:prstGeom>
          <a:noFill/>
        </p:spPr>
        <p:txBody>
          <a:bodyPr wrap="square" rtlCol="0">
            <a:spAutoFit/>
          </a:bodyPr>
          <a:lstStyle/>
          <a:p>
            <a:pPr lvl="0">
              <a:buFont typeface="Arial" pitchFamily="34" charset="0"/>
              <a:buChar char="•"/>
            </a:pPr>
            <a:r>
              <a:rPr lang="en-IN" sz="2000" dirty="0">
                <a:latin typeface="Times New Roman" pitchFamily="18" charset="0"/>
                <a:cs typeface="Times New Roman" pitchFamily="18" charset="0"/>
              </a:rPr>
              <a:t>https://www.tripadvisor.in</a:t>
            </a:r>
            <a:r>
              <a:rPr lang="en-IN" sz="2000" dirty="0">
                <a:latin typeface="Times New Roman" pitchFamily="18" charset="0"/>
                <a:cs typeface="Times New Roman" pitchFamily="18" charset="0"/>
                <a:hlinkClick r:id="rId2"/>
              </a:rPr>
              <a:t>/</a:t>
            </a:r>
            <a:endParaRPr lang="en-US" sz="2000" dirty="0">
              <a:latin typeface="Times New Roman" pitchFamily="18" charset="0"/>
              <a:cs typeface="Times New Roman" pitchFamily="18" charset="0"/>
            </a:endParaRPr>
          </a:p>
          <a:p>
            <a:pPr lvl="0">
              <a:buFont typeface="Arial" pitchFamily="34" charset="0"/>
              <a:buChar char="•"/>
            </a:pPr>
            <a:r>
              <a:rPr lang="en-IN" sz="2000" dirty="0">
                <a:latin typeface="Times New Roman" pitchFamily="18" charset="0"/>
                <a:cs typeface="Times New Roman" pitchFamily="18" charset="0"/>
              </a:rPr>
              <a:t>https://www.holidify.com/state/telangana/top-destinations-places-to-visit.html</a:t>
            </a:r>
            <a:endParaRPr lang="en-US" sz="2000" dirty="0">
              <a:latin typeface="Times New Roman" pitchFamily="18" charset="0"/>
              <a:cs typeface="Times New Roman" pitchFamily="18" charset="0"/>
            </a:endParaRPr>
          </a:p>
          <a:p>
            <a:pPr lvl="0">
              <a:buFont typeface="Arial" pitchFamily="34" charset="0"/>
              <a:buChar char="•"/>
            </a:pPr>
            <a:r>
              <a:rPr lang="en-IN" sz="2000" dirty="0">
                <a:latin typeface="Times New Roman" pitchFamily="18" charset="0"/>
                <a:cs typeface="Times New Roman" pitchFamily="18" charset="0"/>
              </a:rPr>
              <a:t>https://www.telanganatourism.gov.in/</a:t>
            </a:r>
            <a:endParaRPr lang="en-US" sz="2000" dirty="0">
              <a:latin typeface="Times New Roman" pitchFamily="18" charset="0"/>
              <a:cs typeface="Times New Roman" pitchFamily="18" charset="0"/>
            </a:endParaRPr>
          </a:p>
          <a:p>
            <a:pPr lvl="0">
              <a:buFont typeface="Arial" pitchFamily="34" charset="0"/>
              <a:buChar char="•"/>
            </a:pPr>
            <a:r>
              <a:rPr lang="en-IN" sz="2000" dirty="0">
                <a:latin typeface="Times New Roman" pitchFamily="18" charset="0"/>
                <a:cs typeface="Times New Roman" pitchFamily="18" charset="0"/>
              </a:rPr>
              <a:t>https://www.trawell.in/telangana</a:t>
            </a:r>
            <a:endParaRPr lang="en-US" sz="2000" dirty="0">
              <a:latin typeface="Times New Roman" pitchFamily="18" charset="0"/>
              <a:cs typeface="Times New Roman" pitchFamily="18" charset="0"/>
            </a:endParaRPr>
          </a:p>
          <a:p>
            <a:pPr marL="342900" indent="-342900" fontAlgn="base"/>
            <a:endParaRPr lang="en-US" i="1" dirty="0"/>
          </a:p>
          <a:p>
            <a:pPr fontAlgn="base"/>
            <a:endParaRPr lang="en-US" i="1" dirty="0"/>
          </a:p>
          <a:p>
            <a:pPr fontAlgn="base"/>
            <a:endParaRPr lang="en-US" i="1" dirty="0"/>
          </a:p>
          <a:p>
            <a:pPr fontAlgn="base"/>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381000" y="1219200"/>
            <a:ext cx="8458200" cy="5867400"/>
          </a:xfrm>
          <a:prstGeom prst="rect">
            <a:avLst/>
          </a:prstGeom>
        </p:spPr>
        <p:txBody>
          <a:bodyPr lIns="90000" tIns="45000" rIns="90000" bIns="45000"/>
          <a:lstStyle/>
          <a:p>
            <a:pPr>
              <a:lnSpc>
                <a:spcPct val="150000"/>
              </a:lnSpc>
            </a:pPr>
            <a:endParaRPr lang="en-IN" sz="2800" b="1" dirty="0">
              <a:solidFill>
                <a:srgbClr val="000000"/>
              </a:solidFill>
              <a:latin typeface="Calibri"/>
            </a:endParaRPr>
          </a:p>
          <a:p>
            <a:pPr>
              <a:lnSpc>
                <a:spcPct val="150000"/>
              </a:lnSpc>
            </a:pPr>
            <a:endParaRPr lang="en-IN" sz="2800" b="1" dirty="0">
              <a:solidFill>
                <a:srgbClr val="000000"/>
              </a:solidFill>
              <a:latin typeface="Calibri"/>
            </a:endParaRPr>
          </a:p>
          <a:p>
            <a:pPr>
              <a:lnSpc>
                <a:spcPct val="150000"/>
              </a:lnSpc>
            </a:pPr>
            <a:r>
              <a:rPr lang="en-IN" sz="2800" b="1" dirty="0">
                <a:solidFill>
                  <a:srgbClr val="000000"/>
                </a:solidFill>
                <a:latin typeface="Calibri"/>
              </a:rPr>
              <a:t>	</a:t>
            </a:r>
            <a:endParaRPr/>
          </a:p>
          <a:p>
            <a:pPr>
              <a:lnSpc>
                <a:spcPct val="100000"/>
              </a:lnSpc>
            </a:pPr>
            <a:endParaRPr/>
          </a:p>
        </p:txBody>
      </p:sp>
      <p:sp>
        <p:nvSpPr>
          <p:cNvPr id="5" name="Rectangle 4"/>
          <p:cNvSpPr/>
          <p:nvPr/>
        </p:nvSpPr>
        <p:spPr>
          <a:xfrm>
            <a:off x="533400" y="1447800"/>
            <a:ext cx="4572000" cy="3785652"/>
          </a:xfrm>
          <a:prstGeom prst="rect">
            <a:avLst/>
          </a:prstGeom>
        </p:spPr>
        <p:txBody>
          <a:bodyPr>
            <a:spAutoFit/>
          </a:bodyPr>
          <a:lstStyle/>
          <a:p>
            <a:pPr>
              <a:buFont typeface="Arial" pitchFamily="34" charset="0"/>
              <a:buChar char="•"/>
            </a:pPr>
            <a:r>
              <a:rPr lang="en-IN" sz="2000" b="1" dirty="0">
                <a:latin typeface="Times New Roman" pitchFamily="18" charset="0"/>
                <a:cs typeface="Times New Roman" pitchFamily="18" charset="0"/>
              </a:rPr>
              <a:t>Abstract </a:t>
            </a:r>
          </a:p>
          <a:p>
            <a:pPr>
              <a:buFont typeface="Arial" pitchFamily="34" charset="0"/>
              <a:buChar char="•"/>
            </a:pPr>
            <a:r>
              <a:rPr lang="en-IN" sz="2000" b="1" dirty="0">
                <a:latin typeface="Times New Roman" pitchFamily="18" charset="0"/>
                <a:cs typeface="Times New Roman" pitchFamily="18" charset="0"/>
              </a:rPr>
              <a:t> Introduction </a:t>
            </a:r>
          </a:p>
          <a:p>
            <a:pPr>
              <a:buFont typeface="Arial" pitchFamily="34" charset="0"/>
              <a:buChar char="•"/>
            </a:pPr>
            <a:r>
              <a:rPr lang="en-IN" sz="2000" b="1" dirty="0">
                <a:latin typeface="Times New Roman" pitchFamily="18" charset="0"/>
                <a:cs typeface="Times New Roman" pitchFamily="18" charset="0"/>
              </a:rPr>
              <a:t> Literature survey</a:t>
            </a:r>
          </a:p>
          <a:p>
            <a:pPr>
              <a:buFont typeface="Arial" pitchFamily="34" charset="0"/>
              <a:buChar char="•"/>
            </a:pPr>
            <a:r>
              <a:rPr lang="en-IN" sz="2000" b="1" dirty="0">
                <a:latin typeface="Times New Roman" pitchFamily="18" charset="0"/>
                <a:cs typeface="Times New Roman" pitchFamily="18" charset="0"/>
              </a:rPr>
              <a:t> Existing system</a:t>
            </a:r>
          </a:p>
          <a:p>
            <a:pPr>
              <a:buFont typeface="Arial" pitchFamily="34" charset="0"/>
              <a:buChar char="•"/>
            </a:pPr>
            <a:r>
              <a:rPr lang="en-IN" sz="2000" b="1" dirty="0">
                <a:latin typeface="Times New Roman" pitchFamily="18" charset="0"/>
                <a:cs typeface="Times New Roman" pitchFamily="18" charset="0"/>
              </a:rPr>
              <a:t> Research Objective of Presentation</a:t>
            </a:r>
          </a:p>
          <a:p>
            <a:pPr>
              <a:buFont typeface="Arial" pitchFamily="34" charset="0"/>
              <a:buChar char="•"/>
            </a:pPr>
            <a:r>
              <a:rPr lang="en-IN" sz="2000" b="1" dirty="0">
                <a:latin typeface="Times New Roman" pitchFamily="18" charset="0"/>
                <a:cs typeface="Times New Roman" pitchFamily="18" charset="0"/>
              </a:rPr>
              <a:t> Problem Definition</a:t>
            </a:r>
          </a:p>
          <a:p>
            <a:pPr>
              <a:buFont typeface="Arial" pitchFamily="34" charset="0"/>
              <a:buChar char="•"/>
            </a:pPr>
            <a:r>
              <a:rPr lang="en-IN" sz="2000" b="1" dirty="0">
                <a:latin typeface="Times New Roman" pitchFamily="18" charset="0"/>
                <a:cs typeface="Times New Roman" pitchFamily="18" charset="0"/>
              </a:rPr>
              <a:t> Proposed  system architecture</a:t>
            </a:r>
          </a:p>
          <a:p>
            <a:pPr>
              <a:buFont typeface="Arial" pitchFamily="34" charset="0"/>
              <a:buChar char="•"/>
            </a:pPr>
            <a:r>
              <a:rPr lang="en-IN" sz="2000" b="1" dirty="0">
                <a:latin typeface="Times New Roman" pitchFamily="18" charset="0"/>
                <a:cs typeface="Times New Roman" pitchFamily="18" charset="0"/>
              </a:rPr>
              <a:t>Proposed Methods</a:t>
            </a:r>
          </a:p>
          <a:p>
            <a:pPr>
              <a:buFont typeface="Arial" pitchFamily="34" charset="0"/>
              <a:buChar char="•"/>
            </a:pPr>
            <a:r>
              <a:rPr lang="en-IN" sz="2000" b="1" dirty="0">
                <a:latin typeface="Times New Roman" pitchFamily="18" charset="0"/>
                <a:cs typeface="Times New Roman" pitchFamily="18" charset="0"/>
              </a:rPr>
              <a:t> Performance Measure</a:t>
            </a:r>
          </a:p>
          <a:p>
            <a:pPr>
              <a:buFont typeface="Arial" pitchFamily="34" charset="0"/>
              <a:buChar char="•"/>
            </a:pPr>
            <a:r>
              <a:rPr lang="en-IN" sz="2000" b="1" dirty="0">
                <a:latin typeface="Times New Roman" pitchFamily="18" charset="0"/>
                <a:cs typeface="Times New Roman" pitchFamily="18" charset="0"/>
              </a:rPr>
              <a:t> Result Analysis	</a:t>
            </a:r>
          </a:p>
          <a:p>
            <a:pPr>
              <a:buFont typeface="Arial" pitchFamily="34" charset="0"/>
              <a:buChar char="•"/>
            </a:pPr>
            <a:r>
              <a:rPr lang="en-IN" sz="2000" b="1" dirty="0">
                <a:latin typeface="Times New Roman" pitchFamily="18" charset="0"/>
                <a:cs typeface="Times New Roman" pitchFamily="18" charset="0"/>
              </a:rPr>
              <a:t> Conclusion</a:t>
            </a:r>
          </a:p>
          <a:p>
            <a:pPr>
              <a:buFont typeface="Arial" pitchFamily="34" charset="0"/>
              <a:buChar char="•"/>
            </a:pPr>
            <a:r>
              <a:rPr lang="en-IN" sz="2000" b="1">
                <a:latin typeface="Times New Roman" pitchFamily="18" charset="0"/>
                <a:cs typeface="Times New Roman" pitchFamily="18" charset="0"/>
              </a:rPr>
              <a:t> References </a:t>
            </a:r>
            <a:endParaRPr lang="en-IN" sz="2000" b="1"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685800" y="1219200"/>
            <a:ext cx="8076600" cy="75600"/>
          </a:xfrm>
          <a:prstGeom prst="rect">
            <a:avLst/>
          </a:prstGeom>
          <a:solidFill>
            <a:srgbClr val="7030A0"/>
          </a:solidFill>
          <a:ln w="25560">
            <a:solidFill>
              <a:srgbClr val="3A5F8B"/>
            </a:solidFill>
            <a:round/>
          </a:ln>
        </p:spPr>
      </p:sp>
      <p:sp>
        <p:nvSpPr>
          <p:cNvPr id="83" name="CustomShape 2"/>
          <p:cNvSpPr/>
          <p:nvPr/>
        </p:nvSpPr>
        <p:spPr>
          <a:xfrm>
            <a:off x="609600" y="45720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
        <p:nvSpPr>
          <p:cNvPr id="5" name="TextBox 4"/>
          <p:cNvSpPr txBox="1"/>
          <p:nvPr/>
        </p:nvSpPr>
        <p:spPr>
          <a:xfrm>
            <a:off x="1219200" y="1447800"/>
            <a:ext cx="7010400" cy="4653646"/>
          </a:xfrm>
          <a:prstGeom prst="rect">
            <a:avLst/>
          </a:prstGeom>
          <a:noFill/>
        </p:spPr>
        <p:txBody>
          <a:bodyPr wrap="square" rtlCol="0">
            <a:spAutoFit/>
          </a:bodyPr>
          <a:lstStyle/>
          <a:p>
            <a:pPr algn="just">
              <a:lnSpc>
                <a:spcPct val="150000"/>
              </a:lnSpc>
            </a:pPr>
            <a:r>
              <a:rPr lang="en-US" sz="2000" dirty="0">
                <a:latin typeface="Times New Roman" pitchFamily="18" charset="0"/>
                <a:cs typeface="Times New Roman" pitchFamily="18" charset="0"/>
              </a:rPr>
              <a:t>The ultimate goal of the App is to explore the requirements of travelers in Telangana and our proposed and developed solution of android application including some basic guidance for the travelers in Telangana. Every year thousands of foreigners from diverse countries come to visit Telangana for different purposes. Most of them come for religious, study, and business purposes. Besides, tourists also visit different places of natural beauty and history of the country. However, being foreigners, the travelers face different types of problems including limited transportation information, problems in locating nearby hotels and so 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990600" y="1752600"/>
            <a:ext cx="7391400" cy="2345322"/>
          </a:xfrm>
          <a:prstGeom prst="rect">
            <a:avLst/>
          </a:prstGeom>
          <a:noFill/>
        </p:spPr>
        <p:txBody>
          <a:bodyPr wrap="square" rtlCol="0">
            <a:spAutoFit/>
          </a:bodyPr>
          <a:lstStyle/>
          <a:p>
            <a:pPr algn="just">
              <a:lnSpc>
                <a:spcPct val="150000"/>
              </a:lnSpc>
            </a:pPr>
            <a:r>
              <a:rPr lang="en-US" sz="2000" dirty="0">
                <a:latin typeface="Times New Roman" pitchFamily="18" charset="0"/>
                <a:cs typeface="Times New Roman" pitchFamily="18" charset="0"/>
              </a:rPr>
              <a:t>Based on travelers’ requirements, we have come up with our online mobile application which can solve their problem during visiting Hyderabad city of Telangana. The App illustrates the features, development method, result, and uses of our android application named “Tourist Guide”</a:t>
            </a:r>
          </a:p>
        </p:txBody>
      </p:sp>
      <p:sp>
        <p:nvSpPr>
          <p:cNvPr id="4" name="Rectangle 3"/>
          <p:cNvSpPr/>
          <p:nvPr/>
        </p:nvSpPr>
        <p:spPr>
          <a:xfrm>
            <a:off x="685800" y="1066800"/>
            <a:ext cx="7924800" cy="762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381000" y="1066800"/>
            <a:ext cx="8381520" cy="75480"/>
          </a:xfrm>
          <a:prstGeom prst="rect">
            <a:avLst/>
          </a:prstGeom>
          <a:solidFill>
            <a:srgbClr val="7030A0"/>
          </a:solidFill>
          <a:ln w="25560">
            <a:solidFill>
              <a:srgbClr val="3A5F8B"/>
            </a:solidFill>
            <a:round/>
          </a:ln>
        </p:spPr>
      </p:sp>
      <p:sp>
        <p:nvSpPr>
          <p:cNvPr id="47" name="CustomShape 2"/>
          <p:cNvSpPr/>
          <p:nvPr/>
        </p:nvSpPr>
        <p:spPr>
          <a:xfrm>
            <a:off x="-914400" y="2286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
        <p:nvSpPr>
          <p:cNvPr id="5" name="TextBox 4"/>
          <p:cNvSpPr txBox="1"/>
          <p:nvPr/>
        </p:nvSpPr>
        <p:spPr>
          <a:xfrm>
            <a:off x="1066800" y="1828800"/>
            <a:ext cx="6934200" cy="4191981"/>
          </a:xfrm>
          <a:prstGeom prst="rect">
            <a:avLst/>
          </a:prstGeom>
          <a:noFill/>
        </p:spPr>
        <p:txBody>
          <a:bodyPr wrap="square" rtlCol="0">
            <a:spAutoFit/>
          </a:bodyPr>
          <a:lstStyle/>
          <a:p>
            <a:pPr algn="just">
              <a:lnSpc>
                <a:spcPct val="150000"/>
              </a:lnSpc>
            </a:pPr>
            <a:r>
              <a:rPr lang="en-US" sz="2000" dirty="0">
                <a:latin typeface="Times New Roman" pitchFamily="18" charset="0"/>
                <a:cs typeface="Times New Roman" pitchFamily="18" charset="0"/>
              </a:rPr>
              <a:t>Besides, tourists also visit different places of natural beauty and history of the country. However, being foreigners, the travelers face different types of problems including limited transportation information, problems in locating nearby hotels and so on. Based on travelers’ requirements, we have come up with our online mobile application which can solve their problem during visiting Hyderabad city of Telangana. The App illustrates the features, development method, result, and uses of our android application named “Tourist Guide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ustomShape 1"/>
          <p:cNvSpPr/>
          <p:nvPr/>
        </p:nvSpPr>
        <p:spPr>
          <a:xfrm>
            <a:off x="609600" y="990600"/>
            <a:ext cx="8076600" cy="75600"/>
          </a:xfrm>
          <a:prstGeom prst="rect">
            <a:avLst/>
          </a:prstGeom>
          <a:solidFill>
            <a:srgbClr val="7030A0"/>
          </a:solidFill>
          <a:ln w="25560">
            <a:solidFill>
              <a:srgbClr val="3A5F8B"/>
            </a:solidFill>
            <a:round/>
          </a:ln>
        </p:spPr>
      </p:sp>
      <p:sp>
        <p:nvSpPr>
          <p:cNvPr id="62" name="CustomShape 2"/>
          <p:cNvSpPr/>
          <p:nvPr/>
        </p:nvSpPr>
        <p:spPr>
          <a:xfrm>
            <a:off x="304800" y="30480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Literature Survey</a:t>
            </a:r>
            <a:endParaRPr/>
          </a:p>
        </p:txBody>
      </p:sp>
      <p:sp>
        <p:nvSpPr>
          <p:cNvPr id="63"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
        <p:nvSpPr>
          <p:cNvPr id="5" name="TextBox 4"/>
          <p:cNvSpPr txBox="1"/>
          <p:nvPr/>
        </p:nvSpPr>
        <p:spPr>
          <a:xfrm>
            <a:off x="838200" y="1447800"/>
            <a:ext cx="7848600" cy="4653646"/>
          </a:xfrm>
          <a:prstGeom prst="rect">
            <a:avLst/>
          </a:prstGeom>
          <a:noFill/>
        </p:spPr>
        <p:txBody>
          <a:bodyPr wrap="square" rtlCol="0">
            <a:spAutoFit/>
          </a:bodyPr>
          <a:lstStyle/>
          <a:p>
            <a:pPr algn="just">
              <a:lnSpc>
                <a:spcPct val="150000"/>
              </a:lnSpc>
            </a:pPr>
            <a:r>
              <a:rPr lang="en-US" sz="2000" dirty="0">
                <a:latin typeface="Times New Roman" pitchFamily="18" charset="0"/>
                <a:cs typeface="Times New Roman" pitchFamily="18" charset="0"/>
              </a:rPr>
              <a:t>This research makes important contributions to the tourism management literature in various ways. The first contribution is the testing of the mediation effects of online tourists’ satisfaction on the relations (a) between online destination image and the motivation to visit (b) between online word of mouth and motivation to visit (c) between online vulnerability security and motivation to visit. Based on the theory of attitude or planned behavior in relations to conceptual research model and variables by Richard P.Bagozzi (1992) was used as a base to reach the inference that online destination image with credible reputation attracts and largely impact online tourists’ satisfaction hence motivation to visit.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CustomShape 1"/>
          <p:cNvSpPr/>
          <p:nvPr/>
        </p:nvSpPr>
        <p:spPr>
          <a:xfrm>
            <a:off x="457200" y="990600"/>
            <a:ext cx="8381160" cy="75600"/>
          </a:xfrm>
          <a:prstGeom prst="rect">
            <a:avLst/>
          </a:prstGeom>
          <a:solidFill>
            <a:srgbClr val="7030A0"/>
          </a:solidFill>
          <a:ln w="25560">
            <a:solidFill>
              <a:srgbClr val="3A5F8B"/>
            </a:solidFill>
            <a:round/>
          </a:ln>
        </p:spPr>
      </p:sp>
      <p:sp>
        <p:nvSpPr>
          <p:cNvPr id="65" name="CustomShape 2"/>
          <p:cNvSpPr/>
          <p:nvPr/>
        </p:nvSpPr>
        <p:spPr>
          <a:xfrm>
            <a:off x="457200" y="457200"/>
            <a:ext cx="8381160" cy="577440"/>
          </a:xfrm>
          <a:prstGeom prst="rect">
            <a:avLst/>
          </a:prstGeom>
        </p:spPr>
        <p:txBody>
          <a:bodyPr lIns="90000" tIns="45000" rIns="90000" bIns="45000"/>
          <a:lstStyle/>
          <a:p>
            <a:pPr>
              <a:lnSpc>
                <a:spcPct val="100000"/>
              </a:lnSpc>
            </a:pPr>
            <a:r>
              <a:rPr lang="en-US" sz="2400" b="1" dirty="0">
                <a:solidFill>
                  <a:srgbClr val="C00000"/>
                </a:solidFill>
              </a:rPr>
              <a:t>Existing system</a:t>
            </a:r>
            <a:endParaRPr sz="2400" b="1">
              <a:solidFill>
                <a:srgbClr val="C00000"/>
              </a:solidFill>
            </a:endParaRPr>
          </a:p>
        </p:txBody>
      </p:sp>
      <p:sp>
        <p:nvSpPr>
          <p:cNvPr id="5" name="TextBox 4"/>
          <p:cNvSpPr txBox="1"/>
          <p:nvPr/>
        </p:nvSpPr>
        <p:spPr>
          <a:xfrm>
            <a:off x="990600" y="1524000"/>
            <a:ext cx="6858000" cy="369332"/>
          </a:xfrm>
          <a:prstGeom prst="rect">
            <a:avLst/>
          </a:prstGeom>
          <a:noFill/>
        </p:spPr>
        <p:txBody>
          <a:bodyPr wrap="square" rtlCol="0">
            <a:spAutoFit/>
          </a:bodyPr>
          <a:lstStyle/>
          <a:p>
            <a:r>
              <a:rPr lang="en-US" dirty="0"/>
              <a:t> </a:t>
            </a:r>
          </a:p>
        </p:txBody>
      </p:sp>
      <p:pic>
        <p:nvPicPr>
          <p:cNvPr id="7" name="Picture 6">
            <a:extLst>
              <a:ext uri="{FF2B5EF4-FFF2-40B4-BE49-F238E27FC236}">
                <a16:creationId xmlns:a16="http://schemas.microsoft.com/office/drawing/2014/main" id="{C2F8E89B-A74D-4F01-A4F2-A27461794BCE}"/>
              </a:ext>
            </a:extLst>
          </p:cNvPr>
          <p:cNvPicPr>
            <a:picLocks noChangeAspect="1"/>
          </p:cNvPicPr>
          <p:nvPr/>
        </p:nvPicPr>
        <p:blipFill>
          <a:blip r:embed="rId3"/>
          <a:stretch>
            <a:fillRect/>
          </a:stretch>
        </p:blipFill>
        <p:spPr>
          <a:xfrm>
            <a:off x="5845" y="1337735"/>
            <a:ext cx="4569297" cy="2398881"/>
          </a:xfrm>
          <a:prstGeom prst="rect">
            <a:avLst/>
          </a:prstGeom>
        </p:spPr>
      </p:pic>
      <p:pic>
        <p:nvPicPr>
          <p:cNvPr id="8" name="Picture 7">
            <a:extLst>
              <a:ext uri="{FF2B5EF4-FFF2-40B4-BE49-F238E27FC236}">
                <a16:creationId xmlns:a16="http://schemas.microsoft.com/office/drawing/2014/main" id="{C2F8E89B-A74D-4F01-A4F2-A27461794BCE}"/>
              </a:ext>
            </a:extLst>
          </p:cNvPr>
          <p:cNvPicPr>
            <a:picLocks noChangeAspect="1"/>
          </p:cNvPicPr>
          <p:nvPr/>
        </p:nvPicPr>
        <p:blipFill>
          <a:blip r:embed="rId3"/>
          <a:stretch>
            <a:fillRect/>
          </a:stretch>
        </p:blipFill>
        <p:spPr>
          <a:xfrm>
            <a:off x="304800" y="1295400"/>
            <a:ext cx="4569297" cy="2398881"/>
          </a:xfrm>
          <a:prstGeom prst="rect">
            <a:avLst/>
          </a:prstGeom>
        </p:spPr>
      </p:pic>
      <p:sp>
        <p:nvSpPr>
          <p:cNvPr id="9" name="Rectangle 8"/>
          <p:cNvSpPr/>
          <p:nvPr/>
        </p:nvSpPr>
        <p:spPr>
          <a:xfrm>
            <a:off x="4648200" y="2286000"/>
            <a:ext cx="3860352" cy="400110"/>
          </a:xfrm>
          <a:prstGeom prst="rect">
            <a:avLst/>
          </a:prstGeom>
        </p:spPr>
        <p:txBody>
          <a:bodyPr wrap="none">
            <a:spAutoFit/>
          </a:bodyPr>
          <a:lstStyle/>
          <a:p>
            <a:r>
              <a:rPr lang="en-US" sz="2000" dirty="0">
                <a:latin typeface="Times New Roman" pitchFamily="18" charset="0"/>
                <a:cs typeface="Times New Roman" pitchFamily="18" charset="0"/>
              </a:rPr>
              <a:t>providing range of choice for hotels</a:t>
            </a:r>
            <a:endParaRPr lang="en-IN" sz="2000" dirty="0">
              <a:latin typeface="Times New Roman" pitchFamily="18" charset="0"/>
              <a:cs typeface="Times New Roman" pitchFamily="18" charset="0"/>
            </a:endParaRPr>
          </a:p>
        </p:txBody>
      </p:sp>
      <p:sp>
        <p:nvSpPr>
          <p:cNvPr id="10" name="Rectangle 9"/>
          <p:cNvSpPr/>
          <p:nvPr/>
        </p:nvSpPr>
        <p:spPr>
          <a:xfrm>
            <a:off x="533400" y="4876800"/>
            <a:ext cx="4572000" cy="960328"/>
          </a:xfrm>
          <a:prstGeom prst="rect">
            <a:avLst/>
          </a:prstGeom>
        </p:spPr>
        <p:txBody>
          <a:bodyPr>
            <a:spAutoFit/>
          </a:bodyPr>
          <a:lstStyle/>
          <a:p>
            <a:pPr>
              <a:lnSpc>
                <a:spcPct val="150000"/>
              </a:lnSpc>
            </a:pPr>
            <a:r>
              <a:rPr lang="en-US" sz="2000" dirty="0">
                <a:latin typeface="Times New Roman" pitchFamily="18" charset="0"/>
                <a:cs typeface="Times New Roman" pitchFamily="18" charset="0"/>
              </a:rPr>
              <a:t>Trusted source for finding a great restaurant</a:t>
            </a:r>
          </a:p>
        </p:txBody>
      </p:sp>
      <p:pic>
        <p:nvPicPr>
          <p:cNvPr id="16388" name="Picture 4" descr="Google India Is Ready To Dineout Too! - Dineout"/>
          <p:cNvPicPr>
            <a:picLocks noChangeAspect="1" noChangeArrowheads="1"/>
          </p:cNvPicPr>
          <p:nvPr/>
        </p:nvPicPr>
        <p:blipFill>
          <a:blip r:embed="rId4"/>
          <a:srcRect/>
          <a:stretch>
            <a:fillRect/>
          </a:stretch>
        </p:blipFill>
        <p:spPr bwMode="auto">
          <a:xfrm>
            <a:off x="4419600" y="3810000"/>
            <a:ext cx="4340225" cy="2170113"/>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609600" y="1295400"/>
            <a:ext cx="8076600" cy="75600"/>
          </a:xfrm>
          <a:prstGeom prst="rect">
            <a:avLst/>
          </a:prstGeom>
          <a:solidFill>
            <a:srgbClr val="7030A0"/>
          </a:solidFill>
          <a:ln w="25560">
            <a:solidFill>
              <a:srgbClr val="3A5F8B"/>
            </a:solidFill>
            <a:round/>
          </a:ln>
        </p:spPr>
      </p:sp>
      <p:sp>
        <p:nvSpPr>
          <p:cNvPr id="83" name="CustomShape 2"/>
          <p:cNvSpPr/>
          <p:nvPr/>
        </p:nvSpPr>
        <p:spPr>
          <a:xfrm>
            <a:off x="533400" y="457200"/>
            <a:ext cx="716280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a:latin typeface="Arial Black" pitchFamily="34" charset="0"/>
            </a:endParaRPr>
          </a:p>
        </p:txBody>
      </p:sp>
      <p:sp>
        <p:nvSpPr>
          <p:cNvPr id="84" name="CustomShape 3"/>
          <p:cNvSpPr/>
          <p:nvPr/>
        </p:nvSpPr>
        <p:spPr>
          <a:xfrm>
            <a:off x="4114800" y="2362200"/>
            <a:ext cx="7619400" cy="775800"/>
          </a:xfrm>
          <a:prstGeom prst="rect">
            <a:avLst/>
          </a:prstGeom>
        </p:spPr>
        <p:txBody>
          <a:bodyPr lIns="90000" tIns="45000" rIns="90000" bIns="45000"/>
          <a:lstStyle/>
          <a:p>
            <a:pPr>
              <a:lnSpc>
                <a:spcPct val="150000"/>
              </a:lnSpc>
            </a:pPr>
            <a:endParaRPr/>
          </a:p>
          <a:p>
            <a:pPr>
              <a:lnSpc>
                <a:spcPct val="100000"/>
              </a:lnSpc>
            </a:pPr>
            <a:endParaRPr/>
          </a:p>
        </p:txBody>
      </p:sp>
      <p:sp>
        <p:nvSpPr>
          <p:cNvPr id="7" name="TextBox 6"/>
          <p:cNvSpPr txBox="1"/>
          <p:nvPr/>
        </p:nvSpPr>
        <p:spPr>
          <a:xfrm>
            <a:off x="990600" y="1905000"/>
            <a:ext cx="7086600" cy="3323987"/>
          </a:xfrm>
          <a:prstGeom prst="rect">
            <a:avLst/>
          </a:prstGeom>
          <a:noFill/>
        </p:spPr>
        <p:txBody>
          <a:bodyPr wrap="square" rtlCol="0">
            <a:spAutoFit/>
          </a:bodyPr>
          <a:lstStyle/>
          <a:p>
            <a:pPr algn="just">
              <a:lnSpc>
                <a:spcPct val="150000"/>
              </a:lnSpc>
            </a:pPr>
            <a:r>
              <a:rPr lang="en-US" sz="2000" dirty="0">
                <a:latin typeface="Times New Roman" pitchFamily="18" charset="0"/>
                <a:cs typeface="Times New Roman" pitchFamily="18" charset="0"/>
              </a:rPr>
              <a:t>The aim of the project has been to develop an essential app for the tourists. The vision of our app is to help the travelers by increasing their efficiency to navigate around new places. The app also provides a few photos to offer a better experience. It also has an amazing feature which provides location based information like maps after reaching the desired destination, a user generally looking for a hotel, café or nearby place for relaxation.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sp>
      <p:sp>
        <p:nvSpPr>
          <p:cNvPr id="7" name="TextBox 6"/>
          <p:cNvSpPr txBox="1"/>
          <p:nvPr/>
        </p:nvSpPr>
        <p:spPr>
          <a:xfrm>
            <a:off x="304800" y="457200"/>
            <a:ext cx="3581400" cy="584775"/>
          </a:xfrm>
          <a:prstGeom prst="rect">
            <a:avLst/>
          </a:prstGeom>
          <a:noFill/>
        </p:spPr>
        <p:txBody>
          <a:bodyPr wrap="square" rtlCol="0">
            <a:spAutoFit/>
          </a:bodyPr>
          <a:lstStyle/>
          <a:p>
            <a:r>
              <a:rPr lang="en-US" sz="3200" b="1" dirty="0">
                <a:solidFill>
                  <a:srgbClr val="C00000"/>
                </a:solidFill>
                <a:latin typeface="Calibri" pitchFamily="34" charset="0"/>
              </a:rPr>
              <a:t>Research objective</a:t>
            </a:r>
          </a:p>
        </p:txBody>
      </p:sp>
      <p:sp>
        <p:nvSpPr>
          <p:cNvPr id="4" name="TextBox 3"/>
          <p:cNvSpPr txBox="1"/>
          <p:nvPr/>
        </p:nvSpPr>
        <p:spPr>
          <a:xfrm>
            <a:off x="457200" y="1752600"/>
            <a:ext cx="8001000" cy="3580467"/>
          </a:xfrm>
          <a:prstGeom prst="rect">
            <a:avLst/>
          </a:prstGeom>
          <a:noFill/>
        </p:spPr>
        <p:txBody>
          <a:bodyPr wrap="square" rtlCol="0">
            <a:spAutoFit/>
          </a:bodyPr>
          <a:lstStyle/>
          <a:p>
            <a:pPr marL="182880" lvl="0" indent="-182880" algn="just">
              <a:lnSpc>
                <a:spcPct val="150000"/>
              </a:lnSpc>
              <a:buSzPts val="2200"/>
              <a:buChar char="•"/>
            </a:pPr>
            <a:r>
              <a:rPr lang="en-US" sz="2000" dirty="0">
                <a:latin typeface="Times New Roman" panose="02020603050405020304" pitchFamily="18" charset="0"/>
                <a:cs typeface="Times New Roman" panose="02020603050405020304" pitchFamily="18" charset="0"/>
              </a:rPr>
              <a:t>Easy to design</a:t>
            </a:r>
          </a:p>
          <a:p>
            <a:pPr marL="182880" lvl="0" indent="-182880" algn="just">
              <a:lnSpc>
                <a:spcPct val="150000"/>
              </a:lnSpc>
              <a:spcBef>
                <a:spcPts val="1400"/>
              </a:spcBef>
              <a:buSzPts val="2200"/>
              <a:buChar char="•"/>
            </a:pPr>
            <a:r>
              <a:rPr lang="en-US" sz="2000" dirty="0">
                <a:latin typeface="Times New Roman" panose="02020603050405020304" pitchFamily="18" charset="0"/>
                <a:cs typeface="Times New Roman" panose="02020603050405020304" pitchFamily="18" charset="0"/>
              </a:rPr>
              <a:t>Higher demand compared to the existing solutions</a:t>
            </a:r>
          </a:p>
          <a:p>
            <a:pPr marL="182880" lvl="0" indent="-182880" algn="just">
              <a:lnSpc>
                <a:spcPct val="150000"/>
              </a:lnSpc>
              <a:spcBef>
                <a:spcPts val="1400"/>
              </a:spcBef>
              <a:buSzPts val="2200"/>
              <a:buChar char="•"/>
            </a:pPr>
            <a:r>
              <a:rPr lang="en-US" sz="2000" dirty="0">
                <a:latin typeface="Times New Roman" panose="02020603050405020304" pitchFamily="18" charset="0"/>
                <a:cs typeface="Times New Roman" panose="02020603050405020304" pitchFamily="18" charset="0"/>
              </a:rPr>
              <a:t>Performs good </a:t>
            </a:r>
          </a:p>
          <a:p>
            <a:pPr marL="182880" lvl="0" indent="-182880" algn="just">
              <a:lnSpc>
                <a:spcPct val="150000"/>
              </a:lnSpc>
              <a:spcBef>
                <a:spcPts val="1400"/>
              </a:spcBef>
              <a:buSzPts val="2200"/>
              <a:buChar char="•"/>
            </a:pPr>
            <a:r>
              <a:rPr lang="en-US" sz="2000" dirty="0">
                <a:latin typeface="Times New Roman" panose="02020603050405020304" pitchFamily="18" charset="0"/>
                <a:cs typeface="Times New Roman" panose="02020603050405020304" pitchFamily="18" charset="0"/>
              </a:rPr>
              <a:t>Easy access</a:t>
            </a:r>
          </a:p>
          <a:p>
            <a:pPr marL="182880" lvl="0" indent="-182880" algn="just">
              <a:lnSpc>
                <a:spcPct val="150000"/>
              </a:lnSpc>
              <a:spcBef>
                <a:spcPts val="1400"/>
              </a:spcBef>
              <a:buSzPts val="2200"/>
              <a:buChar char="•"/>
            </a:pPr>
            <a:r>
              <a:rPr lang="en-US" sz="2000" dirty="0">
                <a:latin typeface="Times New Roman" panose="02020603050405020304" pitchFamily="18" charset="0"/>
                <a:cs typeface="Times New Roman" panose="02020603050405020304" pitchFamily="18" charset="0"/>
              </a:rPr>
              <a:t>Low cost</a:t>
            </a:r>
          </a:p>
          <a:p>
            <a:pPr algn="just">
              <a:lnSpc>
                <a:spcPct val="150000"/>
              </a:lnSpc>
            </a:pPr>
            <a:r>
              <a:rPr lang="en-US" sz="2000" dirty="0">
                <a:latin typeface="Times New Roman" panose="02020603050405020304" pitchFamily="18" charset="0"/>
                <a:cs typeface="Times New Roman" panose="02020603050405020304" pitchFamily="18" charset="0"/>
              </a:rPr>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10736</TotalTime>
  <Words>1275</Words>
  <Application>Microsoft Office PowerPoint</Application>
  <PresentationFormat>On-screen Show (4:3)</PresentationFormat>
  <Paragraphs>126</Paragraphs>
  <Slides>17</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Black</vt:lpstr>
      <vt:lpstr>Bookman Old Style</vt:lpstr>
      <vt:lpstr>Calibri</vt:lpstr>
      <vt:lpstr>StarSymbol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nithin kasturi</cp:lastModifiedBy>
  <cp:revision>789</cp:revision>
  <dcterms:modified xsi:type="dcterms:W3CDTF">2022-11-05T07:41:58Z</dcterms:modified>
</cp:coreProperties>
</file>