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71" r:id="rId2"/>
  </p:sldMasterIdLst>
  <p:notesMasterIdLst>
    <p:notesMasterId r:id="rId57"/>
  </p:notesMasterIdLst>
  <p:handoutMasterIdLst>
    <p:handoutMasterId r:id="rId58"/>
  </p:handoutMasterIdLst>
  <p:sldIdLst>
    <p:sldId id="1239" r:id="rId3"/>
    <p:sldId id="1334" r:id="rId4"/>
    <p:sldId id="1359" r:id="rId5"/>
    <p:sldId id="1360" r:id="rId6"/>
    <p:sldId id="1301" r:id="rId7"/>
    <p:sldId id="1335" r:id="rId8"/>
    <p:sldId id="1354" r:id="rId9"/>
    <p:sldId id="1355" r:id="rId10"/>
    <p:sldId id="1356" r:id="rId11"/>
    <p:sldId id="1357" r:id="rId12"/>
    <p:sldId id="1358" r:id="rId13"/>
    <p:sldId id="1337" r:id="rId14"/>
    <p:sldId id="1374" r:id="rId15"/>
    <p:sldId id="1375" r:id="rId16"/>
    <p:sldId id="1376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  <p:sldId id="1388" r:id="rId29"/>
    <p:sldId id="1342" r:id="rId30"/>
    <p:sldId id="1361" r:id="rId31"/>
    <p:sldId id="1362" r:id="rId32"/>
    <p:sldId id="1363" r:id="rId33"/>
    <p:sldId id="1364" r:id="rId34"/>
    <p:sldId id="1365" r:id="rId35"/>
    <p:sldId id="1339" r:id="rId36"/>
    <p:sldId id="1353" r:id="rId37"/>
    <p:sldId id="1329" r:id="rId38"/>
    <p:sldId id="1351" r:id="rId39"/>
    <p:sldId id="1352" r:id="rId40"/>
    <p:sldId id="1350" r:id="rId41"/>
    <p:sldId id="1349" r:id="rId42"/>
    <p:sldId id="1366" r:id="rId43"/>
    <p:sldId id="1367" r:id="rId44"/>
    <p:sldId id="1368" r:id="rId45"/>
    <p:sldId id="1369" r:id="rId46"/>
    <p:sldId id="1370" r:id="rId47"/>
    <p:sldId id="1371" r:id="rId48"/>
    <p:sldId id="1372" r:id="rId49"/>
    <p:sldId id="1373" r:id="rId50"/>
    <p:sldId id="1344" r:id="rId51"/>
    <p:sldId id="1346" r:id="rId52"/>
    <p:sldId id="1347" r:id="rId53"/>
    <p:sldId id="1348" r:id="rId54"/>
    <p:sldId id="1345" r:id="rId55"/>
    <p:sldId id="1325" r:id="rId56"/>
  </p:sldIdLst>
  <p:sldSz cx="9144000" cy="6858000" type="screen4x3"/>
  <p:notesSz cx="7559675" cy="10691813"/>
  <p:defaultTextStyle>
    <a:defPPr>
      <a:defRPr lang="en-GB"/>
    </a:defPPr>
    <a:lvl1pPr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1pPr>
    <a:lvl2pPr marL="749592" indent="-288305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2pPr>
    <a:lvl3pPr marL="1153218" indent="-230642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3pPr>
    <a:lvl4pPr marL="1614504" indent="-230642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4pPr>
    <a:lvl5pPr marL="2075791" indent="-230642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5pPr>
    <a:lvl6pPr marL="2306435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6pPr>
    <a:lvl7pPr marL="2767724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7pPr>
    <a:lvl8pPr marL="3229010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8pPr>
    <a:lvl9pPr marL="3690298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84D1"/>
    <a:srgbClr val="004586"/>
    <a:srgbClr val="999999"/>
    <a:srgbClr val="8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eskmine laad 2 – rõh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6" autoAdjust="0"/>
    <p:restoredTop sz="74280" autoAdjust="0"/>
  </p:normalViewPr>
  <p:slideViewPr>
    <p:cSldViewPr snapToObjects="1">
      <p:cViewPr varScale="1">
        <p:scale>
          <a:sx n="49" d="100"/>
          <a:sy n="49" d="100"/>
        </p:scale>
        <p:origin x="-2016" y="-102"/>
      </p:cViewPr>
      <p:guideLst>
        <p:guide orient="horz" pos="2159"/>
        <p:guide pos="2879"/>
      </p:guideLst>
    </p:cSldViewPr>
  </p:slideViewPr>
  <p:outlineViewPr>
    <p:cViewPr varScale="1">
      <p:scale>
        <a:sx n="170" d="200"/>
        <a:sy n="170" d="200"/>
      </p:scale>
      <p:origin x="0" y="176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322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DE50-250F-4C97-99C7-4DF4C62BCC47}" type="datetimeFigureOut">
              <a:rPr lang="et-EE" smtClean="0"/>
              <a:t>2.05.2017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6DDF8-FE0E-40A9-AA96-C481FB31010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6074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03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 smtClean="0"/>
              <a:pPr/>
              <a:t>‹#›</a:t>
            </a:fld>
            <a:endParaRPr lang="et-EE" altLang="en-US" dirty="0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1pPr>
    <a:lvl2pPr marL="749592" indent="-288305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53218" indent="-230642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14504" indent="-230642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75791" indent="-230642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306435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7724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9010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0298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1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Miks projekt? Panna 4-le slaidile</a:t>
            </a:r>
          </a:p>
          <a:p>
            <a:r>
              <a:rPr lang="et-EE" dirty="0" smtClean="0"/>
              <a:t>Miks hajus?</a:t>
            </a:r>
          </a:p>
          <a:p>
            <a:r>
              <a:rPr lang="et-EE" dirty="0" smtClean="0"/>
              <a:t>Esmamulje</a:t>
            </a:r>
            <a:r>
              <a:rPr lang="et-EE" baseline="0" dirty="0" smtClean="0"/>
              <a:t> ja tegelikkus?</a:t>
            </a:r>
          </a:p>
          <a:p>
            <a:r>
              <a:rPr lang="et-EE" baseline="0" dirty="0" smtClean="0"/>
              <a:t>Töö vs tegelikkus? Panna tabelisse</a:t>
            </a:r>
          </a:p>
          <a:p>
            <a:r>
              <a:rPr lang="et-EE" baseline="0" dirty="0" smtClean="0"/>
              <a:t>Suhtlemine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6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Protokolli</a:t>
            </a:r>
            <a:r>
              <a:rPr lang="et-EE" baseline="0" dirty="0" smtClean="0"/>
              <a:t> omadused, mis teevad turvaliseks, kiirus ja kohaletoimetamine</a:t>
            </a:r>
          </a:p>
          <a:p>
            <a:r>
              <a:rPr lang="et-EE" baseline="0" dirty="0" smtClean="0"/>
              <a:t>Skeemid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12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X-tee turvaomadused</a:t>
            </a:r>
            <a:r>
              <a:rPr lang="et-EE" baseline="0" dirty="0" smtClean="0"/>
              <a:t> v6-le üleminekul</a:t>
            </a:r>
          </a:p>
          <a:p>
            <a:r>
              <a:rPr lang="et-EE" baseline="0" dirty="0" smtClean="0"/>
              <a:t>X-tee org ülesehitus, liikmed, kihid jne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28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34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49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1805134"/>
            <a:ext cx="9144000" cy="5052866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259" tIns="46126" rIns="92259" bIns="4612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3281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noFill/>
              <a:effectLst/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6537" y="2454249"/>
            <a:ext cx="7315576" cy="1804595"/>
          </a:xfrm>
        </p:spPr>
        <p:txBody>
          <a:bodyPr tIns="87172" anchor="t" anchorCtr="0"/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Esitlusslaidide</a:t>
            </a:r>
            <a:r>
              <a:rPr lang="en-US" dirty="0" smtClean="0"/>
              <a:t> </a:t>
            </a:r>
            <a:r>
              <a:rPr lang="en-US" dirty="0" err="1" smtClean="0"/>
              <a:t>kujundusest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6537" y="4536764"/>
            <a:ext cx="7315576" cy="1732411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>
                <a:solidFill>
                  <a:schemeClr val="bg1"/>
                </a:solidFill>
              </a:defRPr>
            </a:lvl1pPr>
            <a:lvl2pPr marL="461285" indent="0" algn="ctr">
              <a:buNone/>
              <a:defRPr sz="2000"/>
            </a:lvl2pPr>
            <a:lvl3pPr marL="922575" indent="0" algn="ctr">
              <a:buNone/>
              <a:defRPr sz="1800"/>
            </a:lvl3pPr>
            <a:lvl4pPr marL="1383860" indent="0" algn="ctr">
              <a:buNone/>
              <a:defRPr sz="1600"/>
            </a:lvl4pPr>
            <a:lvl5pPr marL="1845151" indent="0" algn="ctr">
              <a:buNone/>
              <a:defRPr sz="1600"/>
            </a:lvl5pPr>
            <a:lvl6pPr marL="2306435" indent="0" algn="ctr">
              <a:buNone/>
              <a:defRPr sz="1600"/>
            </a:lvl6pPr>
            <a:lvl7pPr marL="2767724" indent="0" algn="ctr">
              <a:buNone/>
              <a:defRPr sz="1600"/>
            </a:lvl7pPr>
            <a:lvl8pPr marL="3229010" indent="0" algn="ctr">
              <a:buNone/>
              <a:defRPr sz="1600"/>
            </a:lvl8pPr>
            <a:lvl9pPr marL="3690298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Riigi Infosüsteemi Amet / ametinimetus</a:t>
            </a:r>
          </a:p>
          <a:p>
            <a:endParaRPr lang="et-EE" dirty="0" smtClean="0"/>
          </a:p>
          <a:p>
            <a:r>
              <a:rPr lang="et-EE" dirty="0" smtClean="0"/>
              <a:t>01.01.2017</a:t>
            </a:r>
            <a:endParaRPr lang="en-US" dirty="0"/>
          </a:p>
        </p:txBody>
      </p:sp>
      <p:pic>
        <p:nvPicPr>
          <p:cNvPr id="7" name="Pil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7" y="216551"/>
            <a:ext cx="3523164" cy="13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3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0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0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6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75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29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315" y="541378"/>
            <a:ext cx="8047133" cy="1082757"/>
          </a:xfrm>
        </p:spPr>
        <p:txBody>
          <a:bodyPr tIns="54484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1317" y="1772997"/>
            <a:ext cx="8047133" cy="4524784"/>
          </a:xfrm>
        </p:spPr>
        <p:txBody>
          <a:bodyPr/>
          <a:lstStyle>
            <a:lvl1pPr marL="435862" indent="-326896">
              <a:spcAft>
                <a:spcPts val="808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1008000" indent="-360000">
              <a:spcAft>
                <a:spcPts val="0"/>
              </a:spcAft>
              <a:buClr>
                <a:srgbClr val="0084D1"/>
              </a:buClr>
              <a:buFont typeface="Arial Narrow" panose="020B0606020202030204" pitchFamily="34" charset="0"/>
              <a:buChar char="•"/>
              <a:defRPr baseline="0"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t-EE" dirty="0" smtClean="0"/>
              <a:t>Lisa teksti</a:t>
            </a:r>
          </a:p>
          <a:p>
            <a:pPr lvl="1"/>
            <a:r>
              <a:rPr lang="et-EE" dirty="0" smtClean="0"/>
              <a:t>Lisa teksti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67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09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315" y="541378"/>
            <a:ext cx="8047133" cy="1082757"/>
          </a:xfrm>
        </p:spPr>
        <p:txBody>
          <a:bodyPr tIns="54551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</p:spTree>
    <p:extLst>
      <p:ext uri="{BB962C8B-B14F-4D97-AF65-F5344CB8AC3E}">
        <p14:creationId xmlns:p14="http://schemas.microsoft.com/office/powerpoint/2010/main" val="51835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05134"/>
            <a:ext cx="9144000" cy="5052866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259" tIns="46126" rIns="92259" bIns="4612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3281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noFill/>
              <a:effectLst/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26537" y="2454262"/>
            <a:ext cx="7315576" cy="974751"/>
          </a:xfrm>
        </p:spPr>
        <p:txBody>
          <a:bodyPr tIns="87172" anchor="t" anchorCtr="0"/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t-EE" dirty="0" smtClean="0"/>
              <a:t>Tänan kuulamast!</a:t>
            </a:r>
            <a:br>
              <a:rPr lang="et-EE" dirty="0" smtClean="0"/>
            </a:br>
            <a:r>
              <a:rPr lang="et-EE" dirty="0" smtClean="0"/>
              <a:t>Tekkis küsimusi?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6537" y="4584262"/>
            <a:ext cx="7315576" cy="1732411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 u="none">
                <a:solidFill>
                  <a:schemeClr val="bg1"/>
                </a:solidFill>
              </a:defRPr>
            </a:lvl1pPr>
            <a:lvl2pPr marL="461285" indent="0" algn="ctr">
              <a:buNone/>
              <a:defRPr sz="2000"/>
            </a:lvl2pPr>
            <a:lvl3pPr marL="922575" indent="0" algn="ctr">
              <a:buNone/>
              <a:defRPr sz="1800"/>
            </a:lvl3pPr>
            <a:lvl4pPr marL="1383860" indent="0" algn="ctr">
              <a:buNone/>
              <a:defRPr sz="1600"/>
            </a:lvl4pPr>
            <a:lvl5pPr marL="1845151" indent="0" algn="ctr">
              <a:buNone/>
              <a:defRPr sz="1600"/>
            </a:lvl5pPr>
            <a:lvl6pPr marL="2306435" indent="0" algn="ctr">
              <a:buNone/>
              <a:defRPr sz="1600"/>
            </a:lvl6pPr>
            <a:lvl7pPr marL="2767724" indent="0" algn="ctr">
              <a:buNone/>
              <a:defRPr sz="1600"/>
            </a:lvl7pPr>
            <a:lvl8pPr marL="3229010" indent="0" algn="ctr">
              <a:buNone/>
              <a:defRPr sz="1600"/>
            </a:lvl8pPr>
            <a:lvl9pPr marL="3690298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eesnimi.perenimi@ria.ee</a:t>
            </a:r>
          </a:p>
        </p:txBody>
      </p:sp>
      <p:pic>
        <p:nvPicPr>
          <p:cNvPr id="9" name="Pilt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7" y="216551"/>
            <a:ext cx="3523164" cy="13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4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2.05.2017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11329" y="302407"/>
            <a:ext cx="9214970" cy="126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329" y="1772997"/>
            <a:ext cx="9214970" cy="452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outline text format</a:t>
            </a:r>
          </a:p>
          <a:p>
            <a:pPr lvl="1"/>
            <a:r>
              <a:rPr lang="en-GB" altLang="en-US" dirty="0" smtClean="0"/>
              <a:t>Second Outline Level</a:t>
            </a:r>
          </a:p>
          <a:p>
            <a:pPr lvl="2"/>
            <a:r>
              <a:rPr lang="en-GB" altLang="en-US" dirty="0" smtClean="0"/>
              <a:t>Third Outline Level</a:t>
            </a:r>
          </a:p>
          <a:p>
            <a:pPr lvl="3"/>
            <a:r>
              <a:rPr lang="en-GB" altLang="en-US" dirty="0" smtClean="0"/>
              <a:t>Fourth Outline Level</a:t>
            </a:r>
          </a:p>
          <a:p>
            <a:pPr lvl="4"/>
            <a:r>
              <a:rPr lang="en-GB" altLang="en-US" dirty="0" smtClean="0"/>
              <a:t>Fifth Outline Level</a:t>
            </a:r>
          </a:p>
          <a:p>
            <a:pPr lvl="4"/>
            <a:r>
              <a:rPr lang="en-GB" altLang="en-US" dirty="0" smtClean="0"/>
              <a:t>Sixth Outline Level</a:t>
            </a:r>
          </a:p>
          <a:p>
            <a:pPr lvl="4"/>
            <a:r>
              <a:rPr lang="en-GB" altLang="en-US" dirty="0" smtClean="0"/>
              <a:t>Seventh Outline Level</a:t>
            </a:r>
          </a:p>
          <a:p>
            <a:pPr lvl="4"/>
            <a:r>
              <a:rPr lang="en-GB" altLang="en-US" dirty="0" smtClean="0"/>
              <a:t>Eighth Outline Level</a:t>
            </a:r>
          </a:p>
          <a:p>
            <a:pPr lvl="4"/>
            <a:r>
              <a:rPr lang="en-GB" altLang="en-US" dirty="0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11329" y="6904155"/>
            <a:ext cx="2383989" cy="5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30371" algn="l"/>
                <a:tab pos="1460742" algn="l"/>
                <a:tab pos="2191114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03409" y="6904155"/>
            <a:ext cx="3245321" cy="5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30371" algn="l"/>
                <a:tab pos="1460742" algn="l"/>
                <a:tab pos="2191114" algn="l"/>
                <a:tab pos="2921486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43924" y="6904155"/>
            <a:ext cx="2383989" cy="5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30371" algn="l"/>
                <a:tab pos="1460742" algn="l"/>
                <a:tab pos="2191114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55" r:id="rId4"/>
    <p:sldLayoutId id="2147483663" r:id="rId5"/>
  </p:sldLayoutIdLst>
  <p:timing>
    <p:tnLst>
      <p:par>
        <p:cTn id="1" dur="indefinite" restart="never" nodeType="tmRoot"/>
      </p:par>
    </p:tnLst>
  </p:timing>
  <p:txStyles>
    <p:titleStyle>
      <a:lvl1pPr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500" kern="1200">
          <a:solidFill>
            <a:srgbClr val="000000"/>
          </a:solidFill>
          <a:latin typeface="Arial Narrow" panose="020B0606020202030204" pitchFamily="34" charset="0"/>
          <a:ea typeface="+mj-ea"/>
          <a:cs typeface="Arial" panose="020B0604020202020204" pitchFamily="34" charset="0"/>
        </a:defRPr>
      </a:lvl1pPr>
      <a:lvl2pPr marL="749592" indent="-288305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2pPr>
      <a:lvl3pPr marL="1153218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3pPr>
      <a:lvl4pPr marL="1614504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4pPr>
      <a:lvl5pPr marL="2075791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5pPr>
      <a:lvl6pPr marL="2537080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6pPr>
      <a:lvl7pPr marL="2998366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7pPr>
      <a:lvl8pPr marL="3459653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8pPr>
      <a:lvl9pPr marL="3920941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9pPr>
    </p:titleStyle>
    <p:bodyStyle>
      <a:lvl1pPr marL="345965" indent="-345965" algn="l" defTabSz="453281" rtl="0" fontAlgn="base" hangingPunct="0">
        <a:lnSpc>
          <a:spcPct val="110000"/>
        </a:lnSpc>
        <a:spcBef>
          <a:spcPct val="0"/>
        </a:spcBef>
        <a:spcAft>
          <a:spcPts val="1421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1pPr>
      <a:lvl2pPr marL="749592" indent="-288305" algn="l" defTabSz="453281" rtl="0" fontAlgn="base" hangingPunct="0">
        <a:lnSpc>
          <a:spcPct val="110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2pPr>
      <a:lvl3pPr marL="1153218" indent="-230642" algn="l" defTabSz="453281" rtl="0" fontAlgn="base" hangingPunct="0">
        <a:lnSpc>
          <a:spcPct val="110000"/>
        </a:lnSpc>
        <a:spcBef>
          <a:spcPct val="0"/>
        </a:spcBef>
        <a:spcAft>
          <a:spcPts val="859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3pPr>
      <a:lvl4pPr marL="1614504" indent="-230642" algn="l" defTabSz="453281" rtl="0" fontAlgn="base" hangingPunct="0">
        <a:lnSpc>
          <a:spcPct val="110000"/>
        </a:lnSpc>
        <a:spcBef>
          <a:spcPct val="0"/>
        </a:spcBef>
        <a:spcAft>
          <a:spcPts val="581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4pPr>
      <a:lvl5pPr marL="2075791" indent="-230642" algn="l" defTabSz="453281" rtl="0" fontAlgn="base" hangingPunct="0">
        <a:lnSpc>
          <a:spcPct val="110000"/>
        </a:lnSpc>
        <a:spcBef>
          <a:spcPct val="0"/>
        </a:spcBef>
        <a:spcAft>
          <a:spcPts val="291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5pPr>
      <a:lvl6pPr marL="2537080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366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59653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941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285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2575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3860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151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6435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7724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9010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0298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  <a:latin typeface="Trebuchet MS" panose="020B0603020202020204"/>
                <a:ea typeface="+mn-ea"/>
              </a:rPr>
              <a:pPr defTabSz="4572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2.05.2017</a:t>
            </a:fld>
            <a:endParaRPr lang="et-EE">
              <a:solidFill>
                <a:prstClr val="black">
                  <a:tint val="75000"/>
                </a:prstClr>
              </a:solidFill>
              <a:latin typeface="Trebuchet MS" panose="020B060302020202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t-EE">
              <a:solidFill>
                <a:prstClr val="black">
                  <a:tint val="75000"/>
                </a:prstClr>
              </a:solidFill>
              <a:latin typeface="Trebuchet MS" panose="020B060302020202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B101923-3958-4FF4-8029-1F6BF383576A}" type="slidenum">
              <a:rPr lang="et-EE" smtClean="0">
                <a:solidFill>
                  <a:srgbClr val="90C226"/>
                </a:solidFill>
                <a:latin typeface="Trebuchet MS" panose="020B0603020202020204"/>
                <a:ea typeface="+mn-ea"/>
              </a:rPr>
              <a:pPr defTabSz="4572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t-EE">
              <a:solidFill>
                <a:srgbClr val="90C226"/>
              </a:solidFill>
              <a:latin typeface="Trebuchet MS" panose="020B0603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7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a.ee/public/x_tee/X-tee_v5_ja_v6_erisused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ia.ee/public/x_tee/X-tee_sonumi_protokolli_muudatused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x-road.eu/allmethods/allmethods_EE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-gov/DHX/blob/master/CONTRIBUTING.m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rvaplan.ee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nevel.paju@emovl.ee" TargetMode="External"/><Relationship Id="rId2" Type="http://schemas.openxmlformats.org/officeDocument/2006/relationships/hyperlink" Target="mailto:henri.pook@emovl.e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kovit.ee/" TargetMode="External"/><Relationship Id="rId4" Type="http://schemas.openxmlformats.org/officeDocument/2006/relationships/hyperlink" Target="http://www.emovl.ee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DHX </a:t>
            </a:r>
            <a:r>
              <a:rPr lang="et-EE" dirty="0" smtClean="0"/>
              <a:t>infopäev</a:t>
            </a:r>
            <a:br>
              <a:rPr lang="et-EE" dirty="0" smtClean="0"/>
            </a:br>
            <a:r>
              <a:rPr lang="et-EE" sz="4400" dirty="0"/>
              <a:t>Üleminek hajusale dokumendivahetusele</a:t>
            </a:r>
            <a:endParaRPr lang="et-EE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sz="2400" dirty="0" smtClean="0"/>
          </a:p>
          <a:p>
            <a:r>
              <a:rPr lang="et-EE" altLang="en-US" sz="2400" dirty="0" smtClean="0"/>
              <a:t>Hannes Kiivet</a:t>
            </a:r>
          </a:p>
          <a:p>
            <a:r>
              <a:rPr lang="et-EE" altLang="en-US" sz="2400" dirty="0" smtClean="0"/>
              <a:t>Riigi Infosüsteemi Amet / DVK valdkonnajuht</a:t>
            </a:r>
          </a:p>
          <a:p>
            <a:endParaRPr lang="et-EE" altLang="en-US" sz="2400" dirty="0" smtClean="0"/>
          </a:p>
          <a:p>
            <a:r>
              <a:rPr lang="et-EE" altLang="en-US" sz="2400" dirty="0" smtClean="0"/>
              <a:t>06.04.2017 / infopäeva </a:t>
            </a:r>
            <a:r>
              <a:rPr lang="et-EE" sz="2400" dirty="0" smtClean="0"/>
              <a:t>rahastab </a:t>
            </a:r>
            <a:r>
              <a:rPr lang="et-EE" sz="2400" dirty="0"/>
              <a:t>Euroopa </a:t>
            </a:r>
            <a:r>
              <a:rPr lang="et-EE" sz="2400" dirty="0" smtClean="0"/>
              <a:t>Sotsiaalfond</a:t>
            </a:r>
            <a:r>
              <a:rPr lang="et-EE" sz="2400" dirty="0"/>
              <a:t>.</a:t>
            </a:r>
            <a:endParaRPr lang="et-EE" altLang="en-US" sz="2400" dirty="0"/>
          </a:p>
        </p:txBody>
      </p:sp>
      <p:pic>
        <p:nvPicPr>
          <p:cNvPr id="1026" name="Picture 2" descr="Euroopa Regionaalarengu Fo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233645"/>
            <a:ext cx="2321750" cy="13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Ideest teostuseni – plaan vs töö</a:t>
            </a:r>
            <a:endParaRPr lang="et-EE" dirty="0"/>
          </a:p>
        </p:txBody>
      </p:sp>
      <p:graphicFrame>
        <p:nvGraphicFramePr>
          <p:cNvPr id="5" name="Sisu kohatäid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215196"/>
              </p:ext>
            </p:extLst>
          </p:nvPr>
        </p:nvGraphicFramePr>
        <p:xfrm>
          <a:off x="511175" y="1773238"/>
          <a:ext cx="846094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0"/>
                <a:gridCol w="4230470"/>
              </a:tblGrid>
              <a:tr h="370840">
                <a:tc>
                  <a:txBody>
                    <a:bodyPr/>
                    <a:lstStyle/>
                    <a:p>
                      <a:r>
                        <a:rPr lang="et-EE" sz="1800" b="1" dirty="0" smtClean="0"/>
                        <a:t>Esialgne nägemus protokollist ja üleminekust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225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 smtClean="0"/>
                        <a:t>Väljatöötamisel selgunud reaalsus</a:t>
                      </a:r>
                      <a:r>
                        <a:rPr lang="et-EE" sz="1800" b="1" baseline="0" dirty="0" smtClean="0"/>
                        <a:t>            </a:t>
                      </a:r>
                      <a:endParaRPr lang="et-EE" sz="1800" b="1" dirty="0" smtClean="0"/>
                    </a:p>
                    <a:p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smtClean="0"/>
                        <a:t>Lihtne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Ei ole nii lihtne (vahendajate vajaduse sissetoomine)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smtClean="0"/>
                        <a:t>Üks teenus (</a:t>
                      </a:r>
                      <a:r>
                        <a:rPr lang="et-EE" dirty="0" err="1" smtClean="0"/>
                        <a:t>sendDocument</a:t>
                      </a:r>
                      <a:r>
                        <a:rPr lang="et-EE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On kaks teenust (</a:t>
                      </a:r>
                      <a:r>
                        <a:rPr lang="et-EE" sz="1800" dirty="0" err="1" smtClean="0"/>
                        <a:t>sendDocument</a:t>
                      </a:r>
                      <a:r>
                        <a:rPr lang="et-EE" sz="1800" dirty="0" smtClean="0"/>
                        <a:t>; </a:t>
                      </a:r>
                      <a:r>
                        <a:rPr lang="et-EE" sz="1800" dirty="0" err="1" smtClean="0"/>
                        <a:t>representationList</a:t>
                      </a:r>
                      <a:r>
                        <a:rPr lang="et-EE" sz="1800" dirty="0" smtClean="0"/>
                        <a:t>)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Üks nimemuster DHX (igal asutusel on üks </a:t>
                      </a:r>
                      <a:r>
                        <a:rPr lang="et-EE" sz="1800" dirty="0" err="1" smtClean="0"/>
                        <a:t>dhx</a:t>
                      </a:r>
                      <a:r>
                        <a:rPr lang="et-EE" sz="1800" dirty="0" smtClean="0"/>
                        <a:t> teenus)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On kaks nimemustrit, sest asutustel võib-olla mitu infosüsteemi</a:t>
                      </a:r>
                      <a:r>
                        <a:rPr lang="et-EE" sz="1800" baseline="0" dirty="0" smtClean="0"/>
                        <a:t> </a:t>
                      </a:r>
                      <a:r>
                        <a:rPr lang="et-EE" sz="1800" baseline="0" dirty="0" err="1" smtClean="0"/>
                        <a:t>DHX-il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Universaalne, erisustest vaba, kõik toimib nagu DVK-s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Selgus, et DVK-s on erisused väga sage nähtus </a:t>
                      </a:r>
                      <a:r>
                        <a:rPr lang="et-EE" sz="1800" dirty="0" smtClean="0">
                          <a:sym typeface="Wingdings" panose="05000000000000000000" pitchFamily="2" charset="2"/>
                        </a:rPr>
                        <a:t>, mis vajab arvestamist ka üleminekuperioodil </a:t>
                      </a:r>
                      <a:endParaRPr lang="et-E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Ajutine etalonteostus protokolli</a:t>
                      </a:r>
                      <a:r>
                        <a:rPr lang="et-EE" sz="1800" baseline="0" dirty="0" smtClean="0"/>
                        <a:t> </a:t>
                      </a:r>
                      <a:r>
                        <a:rPr lang="et-EE" sz="1800" dirty="0" smtClean="0"/>
                        <a:t>verifitseerimiseks ja</a:t>
                      </a:r>
                      <a:r>
                        <a:rPr lang="et-EE" sz="1800" baseline="0" dirty="0" smtClean="0"/>
                        <a:t> </a:t>
                      </a:r>
                      <a:r>
                        <a:rPr lang="et-EE" sz="1800" dirty="0" smtClean="0"/>
                        <a:t>ainult RIA</a:t>
                      </a:r>
                      <a:r>
                        <a:rPr lang="et-EE" sz="1800" baseline="0" dirty="0" smtClean="0"/>
                        <a:t> siseseks kasutamiseks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 </a:t>
                      </a:r>
                      <a:r>
                        <a:rPr lang="et-EE" sz="1800" dirty="0" smtClean="0">
                          <a:sym typeface="Wingdings" panose="05000000000000000000" pitchFamily="2" charset="2"/>
                        </a:rPr>
                        <a:t>Etalonteostusest kasvas välja ulatuslik testteenus nii RIA-le, arendajatele kui asutustele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Protokolli valmimise hetkeks on</a:t>
                      </a:r>
                      <a:r>
                        <a:rPr lang="et-EE" sz="1800" baseline="0" dirty="0" smtClean="0"/>
                        <a:t> kõik eeldused täidetud -</a:t>
                      </a:r>
                      <a:r>
                        <a:rPr lang="et-EE" sz="1800" dirty="0" smtClean="0"/>
                        <a:t> kõikides DHS-ides kasutusel X-tee v6 ja kapsliversioon 2.1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Asutused</a:t>
                      </a:r>
                      <a:r>
                        <a:rPr lang="fi-FI" dirty="0" smtClean="0"/>
                        <a:t> ei ole</a:t>
                      </a:r>
                      <a:r>
                        <a:rPr lang="et-EE" dirty="0" smtClean="0"/>
                        <a:t> kõik veel</a:t>
                      </a:r>
                      <a:r>
                        <a:rPr lang="fi-FI" dirty="0" smtClean="0"/>
                        <a:t> V6-l, </a:t>
                      </a:r>
                      <a:r>
                        <a:rPr lang="fi-FI" dirty="0" err="1" smtClean="0"/>
                        <a:t>kapsliversiooni</a:t>
                      </a:r>
                      <a:r>
                        <a:rPr lang="fi-FI" dirty="0" smtClean="0"/>
                        <a:t> 2.1 </a:t>
                      </a:r>
                      <a:r>
                        <a:rPr lang="fi-FI" dirty="0" err="1" smtClean="0"/>
                        <a:t>kasutab</a:t>
                      </a:r>
                      <a:r>
                        <a:rPr lang="fi-FI" dirty="0" smtClean="0"/>
                        <a:t> 93% </a:t>
                      </a:r>
                      <a:r>
                        <a:rPr lang="fi-FI" dirty="0" err="1" smtClean="0"/>
                        <a:t>asutustest</a:t>
                      </a:r>
                      <a:endParaRPr lang="fi-FI" dirty="0" smtClean="0"/>
                    </a:p>
                    <a:p>
                      <a:endParaRPr lang="et-E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filee\home\enelij\Desktop\pus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6" y="994501"/>
            <a:ext cx="2700300" cy="24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Ideest teostuseni - suhtlemine kui  teostuse alustala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3428999"/>
            <a:ext cx="8047133" cy="3330371"/>
          </a:xfrm>
        </p:spPr>
        <p:txBody>
          <a:bodyPr>
            <a:normAutofit fontScale="85000" lnSpcReduction="20000"/>
          </a:bodyPr>
          <a:lstStyle/>
          <a:p>
            <a:r>
              <a:rPr lang="et-EE" dirty="0" smtClean="0"/>
              <a:t>Mida meie tegime hästi, et see projekt oleks edukas</a:t>
            </a:r>
            <a:endParaRPr lang="et-EE" dirty="0"/>
          </a:p>
          <a:p>
            <a:pPr lvl="1"/>
            <a:r>
              <a:rPr lang="et-EE" dirty="0" smtClean="0"/>
              <a:t>vahetu suhtlus erinevate osapooltega, tihe meeskonnatöö</a:t>
            </a:r>
            <a:endParaRPr lang="et-EE" dirty="0"/>
          </a:p>
          <a:p>
            <a:pPr lvl="1"/>
            <a:r>
              <a:rPr lang="et-EE" dirty="0" smtClean="0"/>
              <a:t>paindlikkus arendustöödes</a:t>
            </a:r>
            <a:endParaRPr lang="et-EE" dirty="0"/>
          </a:p>
          <a:p>
            <a:pPr lvl="1"/>
            <a:r>
              <a:rPr lang="et-EE" dirty="0" smtClean="0"/>
              <a:t>soov mõelda kasutajate vajadustele</a:t>
            </a:r>
            <a:endParaRPr lang="et-EE" dirty="0"/>
          </a:p>
          <a:p>
            <a:pPr lvl="1"/>
            <a:r>
              <a:rPr lang="et-EE" dirty="0" smtClean="0"/>
              <a:t>soov mõelda arendajate tegevustele</a:t>
            </a:r>
          </a:p>
          <a:p>
            <a:r>
              <a:rPr lang="et-EE" dirty="0" smtClean="0"/>
              <a:t>Mida teie tegite hästi, et see projekt oleks edukas</a:t>
            </a:r>
            <a:endParaRPr lang="et-EE" dirty="0"/>
          </a:p>
          <a:p>
            <a:pPr lvl="1"/>
            <a:r>
              <a:rPr lang="et-EE" dirty="0" smtClean="0"/>
              <a:t>osapoolte avatus ja koostöövalmidus</a:t>
            </a:r>
            <a:endParaRPr lang="et-EE" dirty="0"/>
          </a:p>
          <a:p>
            <a:pPr lvl="1"/>
            <a:r>
              <a:rPr lang="et-EE" dirty="0" smtClean="0"/>
              <a:t>analüüsietapis kaasamõtlemine, intervjuudes osalemine</a:t>
            </a:r>
            <a:endParaRPr lang="et-EE" dirty="0"/>
          </a:p>
          <a:p>
            <a:pPr lvl="1"/>
            <a:r>
              <a:rPr lang="et-EE" dirty="0" smtClean="0"/>
              <a:t>testimistes osalemine, ettepanekute tegemine</a:t>
            </a:r>
          </a:p>
          <a:p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5041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Mis on DHX?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altLang="en-US" dirty="0" smtClean="0"/>
              <a:t>Priit </a:t>
            </a:r>
            <a:r>
              <a:rPr lang="et-EE" altLang="en-US" dirty="0" err="1" smtClean="0"/>
              <a:t>Parmakson</a:t>
            </a:r>
            <a:endParaRPr lang="et-EE" altLang="en-US" dirty="0" smtClean="0"/>
          </a:p>
          <a:p>
            <a:r>
              <a:rPr lang="et-EE" altLang="en-US" dirty="0" smtClean="0"/>
              <a:t>Riigi Infosüsteemi Amet / arhitekt</a:t>
            </a:r>
          </a:p>
        </p:txBody>
      </p:sp>
    </p:spTree>
    <p:extLst>
      <p:ext uri="{BB962C8B-B14F-4D97-AF65-F5344CB8AC3E}">
        <p14:creationId xmlns:p14="http://schemas.microsoft.com/office/powerpoint/2010/main" val="3490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DHX on: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538790"/>
            <a:ext cx="8047133" cy="4758991"/>
          </a:xfrm>
        </p:spPr>
        <p:txBody>
          <a:bodyPr/>
          <a:lstStyle/>
          <a:p>
            <a:pPr marL="623316" indent="-514350">
              <a:buFont typeface="+mj-lt"/>
              <a:buAutoNum type="arabicPeriod"/>
            </a:pPr>
            <a:r>
              <a:rPr lang="et-EE" dirty="0" smtClean="0"/>
              <a:t>universaalne, kiire ja turvaline dokumendivahetuslahendus Eesti avalikule sektorile</a:t>
            </a:r>
          </a:p>
          <a:p>
            <a:pPr marL="623316" indent="-514350">
              <a:buFont typeface="+mj-lt"/>
              <a:buAutoNum type="arabicPeriod"/>
            </a:pPr>
            <a:r>
              <a:rPr lang="et-EE" dirty="0" smtClean="0"/>
              <a:t>andmevahetusprotokoll, millel on rida unikaalseid tehnilisi omadusi</a:t>
            </a:r>
          </a:p>
          <a:p>
            <a:pPr marL="623316" indent="-514350">
              <a:buFont typeface="+mj-lt"/>
              <a:buAutoNum type="arabicPeriod"/>
            </a:pPr>
            <a:r>
              <a:rPr lang="et-EE" dirty="0" smtClean="0"/>
              <a:t>üks näide IT eduka standardimise võimalikkusest avalikus sektoris</a:t>
            </a:r>
          </a:p>
          <a:p>
            <a:pPr marL="623316" indent="-514350">
              <a:buFont typeface="+mj-lt"/>
              <a:buAutoNum type="arabicPeriod"/>
            </a:pPr>
            <a:r>
              <a:rPr lang="et-EE" dirty="0" smtClean="0"/>
              <a:t>eeskuju samalaadsetele lahendustele nii era- kui ka avalikus sektoris, sh Euroopa Liidu tasandil.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77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DHX on standardse nimemustri ja töötlusloogikaga X-tee teenuste kogum</a:t>
            </a:r>
            <a:endParaRPr lang="et-EE" dirty="0"/>
          </a:p>
        </p:txBody>
      </p:sp>
      <p:pic>
        <p:nvPicPr>
          <p:cNvPr id="6" name="Picture 4" descr="C:\TÖÖS\Dokumendivahetusprotokoll DHX\PILDID- Mis on DHX\DHX-Sihtoluko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0" y="2213865"/>
            <a:ext cx="8117948" cy="36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DHX toetab dokumendivahetusteenuste osutamist (vahendamist</a:t>
            </a:r>
            <a:r>
              <a:rPr lang="et-EE" dirty="0" smtClean="0"/>
              <a:t>)</a:t>
            </a:r>
            <a:endParaRPr lang="et-EE" dirty="0"/>
          </a:p>
        </p:txBody>
      </p:sp>
      <p:pic>
        <p:nvPicPr>
          <p:cNvPr id="6" name="Picture 2" descr="C:\TÖÖS\Dokumendivahetusprotokoll DHX\PILDID- Mis on DHX\DHX-Vahendamine0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2"/>
          <a:stretch/>
        </p:blipFill>
        <p:spPr bwMode="auto">
          <a:xfrm>
            <a:off x="345223" y="1808821"/>
            <a:ext cx="8378942" cy="445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DHX kasutab X-tee (v6) adresseerimis-, identiteedi- ja </a:t>
            </a:r>
            <a:r>
              <a:rPr lang="et-EE" dirty="0" smtClean="0"/>
              <a:t>turvasüsteemi</a:t>
            </a:r>
            <a:endParaRPr lang="et-EE" dirty="0"/>
          </a:p>
        </p:txBody>
      </p:sp>
      <p:pic>
        <p:nvPicPr>
          <p:cNvPr id="2050" name="Picture 2" descr="C:\TÖÖS\Dokumendivahetusprotokoll DHX\PILDID- Mis on DHX\DHX-Vahendamine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" b="46196"/>
          <a:stretch/>
        </p:blipFill>
        <p:spPr bwMode="auto">
          <a:xfrm>
            <a:off x="227042" y="1808784"/>
            <a:ext cx="8735266" cy="43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DHX on rajaneb teistele </a:t>
            </a:r>
            <a:r>
              <a:rPr lang="et-EE" dirty="0" err="1"/>
              <a:t>taristukihtidele</a:t>
            </a:r>
            <a:r>
              <a:rPr lang="et-EE" dirty="0"/>
              <a:t/>
            </a:r>
            <a:br>
              <a:rPr lang="et-EE" dirty="0"/>
            </a:br>
            <a:endParaRPr lang="et-EE" dirty="0"/>
          </a:p>
        </p:txBody>
      </p:sp>
      <p:pic>
        <p:nvPicPr>
          <p:cNvPr id="6" name="Picture 3" descr="C:\TÖÖS\Dokumendivahetusprotokoll DHX\PILDID- Mis on DHX\Pinu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1" y="1403776"/>
            <a:ext cx="7677226" cy="52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TÖÖS\Dokumendivahetusprotokoll DHX\PILDID- Mis on DHX\Kuva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" y="1804780"/>
            <a:ext cx="3621338" cy="36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176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1772997"/>
            <a:ext cx="4690753" cy="4524784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Kirja kohalejõudmist</a:t>
            </a:r>
          </a:p>
          <a:p>
            <a:pPr marL="400050" lvl="1" indent="0">
              <a:buNone/>
            </a:pPr>
            <a:r>
              <a:rPr lang="et-EE" i="1" dirty="0" smtClean="0">
                <a:latin typeface="Arial Narrow" panose="020B0606020202030204" pitchFamily="34" charset="0"/>
              </a:rPr>
              <a:t>Pole probleem? Postiljoni kotist ikka vahel pudeneb  kirju.</a:t>
            </a:r>
          </a:p>
          <a:p>
            <a:pPr>
              <a:spcBef>
                <a:spcPts val="2400"/>
              </a:spcBef>
            </a:pPr>
            <a:r>
              <a:rPr lang="et-EE" dirty="0">
                <a:latin typeface="Arial Narrow" panose="020B0606020202030204" pitchFamily="34" charset="0"/>
              </a:rPr>
              <a:t>Kirja kiiret </a:t>
            </a:r>
            <a:r>
              <a:rPr lang="et-EE" dirty="0" smtClean="0">
                <a:latin typeface="Arial Narrow" panose="020B0606020202030204" pitchFamily="34" charset="0"/>
              </a:rPr>
              <a:t>kohaletoimetamist</a:t>
            </a:r>
          </a:p>
          <a:p>
            <a:pPr marL="400050" lvl="1" indent="0">
              <a:buNone/>
            </a:pPr>
            <a:r>
              <a:rPr lang="et-EE" i="1" dirty="0" smtClean="0">
                <a:latin typeface="Arial Narrow" panose="020B0606020202030204" pitchFamily="34" charset="0"/>
              </a:rPr>
              <a:t>Pole probleem? Postiljon on mõnikord natuke hajameelne.</a:t>
            </a:r>
            <a:endParaRPr lang="et-EE" i="1" dirty="0">
              <a:latin typeface="Arial Narrow" panose="020B0606020202030204" pitchFamily="34" charset="0"/>
            </a:endParaRPr>
          </a:p>
          <a:p>
            <a:endParaRPr lang="et-EE" dirty="0" smtClean="0">
              <a:latin typeface="Arial Narrow" panose="020B0606020202030204" pitchFamily="34" charset="0"/>
            </a:endParaRP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Päevakava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624134"/>
            <a:ext cx="8246148" cy="5045225"/>
          </a:xfrm>
        </p:spPr>
        <p:txBody>
          <a:bodyPr>
            <a:normAutofit fontScale="77500" lnSpcReduction="20000"/>
          </a:bodyPr>
          <a:lstStyle/>
          <a:p>
            <a:r>
              <a:rPr lang="et-EE" dirty="0" smtClean="0"/>
              <a:t>14:30 Avasõnad </a:t>
            </a:r>
            <a:r>
              <a:rPr lang="et-EE" dirty="0"/>
              <a:t>- Hannes Kiivet (RIA)</a:t>
            </a:r>
          </a:p>
          <a:p>
            <a:r>
              <a:rPr lang="et-EE" dirty="0"/>
              <a:t>14:40 </a:t>
            </a:r>
            <a:r>
              <a:rPr lang="et-EE" dirty="0" smtClean="0"/>
              <a:t>Miks </a:t>
            </a:r>
            <a:r>
              <a:rPr lang="et-EE" dirty="0"/>
              <a:t>hajus? - Eneli Järve (RIA)</a:t>
            </a:r>
          </a:p>
          <a:p>
            <a:r>
              <a:rPr lang="et-EE" dirty="0"/>
              <a:t>15:00 </a:t>
            </a:r>
            <a:r>
              <a:rPr lang="et-EE" dirty="0" smtClean="0"/>
              <a:t>Mis </a:t>
            </a:r>
            <a:r>
              <a:rPr lang="et-EE" dirty="0"/>
              <a:t>on DHX? - Priit </a:t>
            </a:r>
            <a:r>
              <a:rPr lang="et-EE" dirty="0" err="1"/>
              <a:t>Parmakson</a:t>
            </a:r>
            <a:r>
              <a:rPr lang="et-EE" dirty="0"/>
              <a:t> (RIA)</a:t>
            </a:r>
          </a:p>
          <a:p>
            <a:r>
              <a:rPr lang="et-EE" dirty="0"/>
              <a:t>15:30 </a:t>
            </a:r>
            <a:r>
              <a:rPr lang="et-EE" dirty="0" smtClean="0"/>
              <a:t>Kohvipaus</a:t>
            </a:r>
            <a:endParaRPr lang="et-EE" dirty="0"/>
          </a:p>
          <a:p>
            <a:r>
              <a:rPr lang="et-EE" dirty="0"/>
              <a:t>15:50 </a:t>
            </a:r>
            <a:r>
              <a:rPr lang="et-EE" dirty="0" smtClean="0"/>
              <a:t>Millal </a:t>
            </a:r>
            <a:r>
              <a:rPr lang="et-EE" dirty="0"/>
              <a:t>mida toimub? - Hannes Kiivet (</a:t>
            </a:r>
            <a:r>
              <a:rPr lang="et-EE" dirty="0" smtClean="0"/>
              <a:t>RIA)</a:t>
            </a:r>
          </a:p>
          <a:p>
            <a:r>
              <a:rPr lang="et-EE" dirty="0" smtClean="0"/>
              <a:t>16:10 Toest </a:t>
            </a:r>
            <a:r>
              <a:rPr lang="et-EE" dirty="0"/>
              <a:t>kohalikele omavalitsustele - Henri Pook (Eesti Maaomavalitsuste Liit / Eesti Linnade Liit)</a:t>
            </a:r>
          </a:p>
          <a:p>
            <a:r>
              <a:rPr lang="et-EE" dirty="0"/>
              <a:t>16:30 </a:t>
            </a:r>
            <a:r>
              <a:rPr lang="et-EE" dirty="0" smtClean="0"/>
              <a:t>Seos </a:t>
            </a:r>
            <a:r>
              <a:rPr lang="et-EE" dirty="0"/>
              <a:t>X-teega ja edasine areng - </a:t>
            </a:r>
            <a:r>
              <a:rPr lang="et-EE" dirty="0" err="1"/>
              <a:t>Heiko</a:t>
            </a:r>
            <a:r>
              <a:rPr lang="et-EE" dirty="0"/>
              <a:t> </a:t>
            </a:r>
            <a:r>
              <a:rPr lang="et-EE" dirty="0" err="1"/>
              <a:t>Vainsalu</a:t>
            </a:r>
            <a:r>
              <a:rPr lang="et-EE" dirty="0"/>
              <a:t> (RIA)</a:t>
            </a:r>
          </a:p>
          <a:p>
            <a:r>
              <a:rPr lang="et-EE" dirty="0"/>
              <a:t>16:50 </a:t>
            </a:r>
            <a:r>
              <a:rPr lang="et-EE" dirty="0" smtClean="0"/>
              <a:t>Lõppsõnad </a:t>
            </a:r>
            <a:r>
              <a:rPr lang="et-EE" dirty="0"/>
              <a:t>- Hannes Kiivet (RIA)</a:t>
            </a:r>
          </a:p>
          <a:p>
            <a:r>
              <a:rPr lang="et-EE" dirty="0"/>
              <a:t>17:00 </a:t>
            </a:r>
            <a:r>
              <a:rPr lang="et-EE" dirty="0" smtClean="0"/>
              <a:t>Õhtusöök</a:t>
            </a:r>
            <a:endParaRPr lang="et-EE" dirty="0"/>
          </a:p>
          <a:p>
            <a:r>
              <a:rPr lang="et-EE" dirty="0"/>
              <a:t>~18:00 </a:t>
            </a:r>
            <a:r>
              <a:rPr lang="et-EE" dirty="0" smtClean="0"/>
              <a:t>Aruteluring </a:t>
            </a:r>
            <a:r>
              <a:rPr lang="et-EE" dirty="0"/>
              <a:t>(ruumis </a:t>
            </a:r>
            <a:r>
              <a:rPr lang="et-EE" dirty="0" err="1"/>
              <a:t>Amarillo</a:t>
            </a:r>
            <a:r>
              <a:rPr lang="et-EE" dirty="0"/>
              <a:t>)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38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1772997"/>
            <a:ext cx="4690753" cy="4524784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Kirjavahetuse saladust</a:t>
            </a:r>
          </a:p>
          <a:p>
            <a:pPr marL="400050" lvl="1" indent="0">
              <a:buNone/>
            </a:pPr>
            <a:r>
              <a:rPr lang="et-EE" i="1" dirty="0" smtClean="0">
                <a:latin typeface="Arial Narrow" panose="020B0606020202030204" pitchFamily="34" charset="0"/>
              </a:rPr>
              <a:t>Pole probleem? Postiljon armastab kirju lugeda.</a:t>
            </a:r>
          </a:p>
          <a:p>
            <a:pPr>
              <a:spcBef>
                <a:spcPts val="1200"/>
              </a:spcBef>
            </a:pPr>
            <a:r>
              <a:rPr lang="et-EE" dirty="0">
                <a:latin typeface="Arial Narrow" panose="020B0606020202030204" pitchFamily="34" charset="0"/>
              </a:rPr>
              <a:t>Kohaletoimetamist muutumatul </a:t>
            </a:r>
            <a:r>
              <a:rPr lang="et-EE" dirty="0" smtClean="0">
                <a:latin typeface="Arial Narrow" panose="020B0606020202030204" pitchFamily="34" charset="0"/>
              </a:rPr>
              <a:t>kujul</a:t>
            </a:r>
          </a:p>
          <a:p>
            <a:pPr marL="400050" lvl="1" indent="0">
              <a:buNone/>
            </a:pPr>
            <a:r>
              <a:rPr lang="et-EE" i="1" dirty="0">
                <a:latin typeface="Arial Narrow" panose="020B0606020202030204" pitchFamily="34" charset="0"/>
              </a:rPr>
              <a:t>Pole </a:t>
            </a:r>
            <a:r>
              <a:rPr lang="et-EE" i="1" dirty="0" smtClean="0">
                <a:latin typeface="Arial Narrow" panose="020B0606020202030204" pitchFamily="34" charset="0"/>
              </a:rPr>
              <a:t>probleem? </a:t>
            </a:r>
            <a:r>
              <a:rPr lang="et-EE" i="1" dirty="0">
                <a:latin typeface="Arial Narrow" panose="020B0606020202030204" pitchFamily="34" charset="0"/>
              </a:rPr>
              <a:t>Postiljon natuke korrigeerib, lisab ja </a:t>
            </a:r>
            <a:r>
              <a:rPr lang="et-EE" i="1" dirty="0" smtClean="0">
                <a:latin typeface="Arial Narrow" panose="020B0606020202030204" pitchFamily="34" charset="0"/>
              </a:rPr>
              <a:t>eemaldab.</a:t>
            </a:r>
            <a:endParaRPr lang="et-EE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8" y="1772997"/>
            <a:ext cx="4555738" cy="4524784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Ma ei taha ise postkontoris paki järel käia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Postiljon teab, kuhu aadressi alusel kiri viia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Kiri ei satu valesse postkasti</a:t>
            </a: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Euroopa Liit 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ootab </a:t>
            </a: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elektrooniliselt dokumendivahetuselt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REQ1 Sõnumi terviklus </a:t>
            </a:r>
            <a:r>
              <a:rPr lang="et-EE" i="1" dirty="0" smtClean="0">
                <a:latin typeface="Arial Narrow" panose="020B0606020202030204" pitchFamily="34" charset="0"/>
              </a:rPr>
              <a:t>(Message Integrity)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REQ2 Sõnumi konfidentsiaalsus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REQ3 Saatja tuvastamine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REQ4 Vastuvõtja/adressaadi tuvastamine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REQ5 Ajaga seotus – ajatempel saatmise ja vastuvõtmise kohta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t-EE" dirty="0" smtClean="0">
                <a:latin typeface="Arial Narrow" panose="020B0606020202030204" pitchFamily="34" charset="0"/>
              </a:rPr>
              <a:t>REQ6 Saatmise/vastuvõtmise tõendatus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t-EE" sz="2800" i="1" dirty="0">
                <a:latin typeface="Arial Narrow" panose="020B0606020202030204" pitchFamily="34" charset="0"/>
              </a:rPr>
              <a:t>– </a:t>
            </a:r>
            <a:r>
              <a:rPr lang="et-EE" sz="2800" i="1" dirty="0" smtClean="0">
                <a:latin typeface="Arial Narrow" panose="020B0606020202030204" pitchFamily="34" charset="0"/>
              </a:rPr>
              <a:t>eIDAS </a:t>
            </a:r>
            <a:r>
              <a:rPr lang="et-EE" sz="2800" i="1" dirty="0">
                <a:latin typeface="Arial Narrow" panose="020B0606020202030204" pitchFamily="34" charset="0"/>
              </a:rPr>
              <a:t>nõuded eDelivery </a:t>
            </a:r>
            <a:r>
              <a:rPr lang="et-EE" sz="2800" i="1" dirty="0" smtClean="0">
                <a:latin typeface="Arial Narrow" panose="020B0606020202030204" pitchFamily="34" charset="0"/>
              </a:rPr>
              <a:t>lahendustele, 2017</a:t>
            </a: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Universaalne postiteenus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8" y="1772997"/>
            <a:ext cx="4465728" cy="45247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4800"/>
              </a:spcAft>
              <a:buNone/>
            </a:pPr>
            <a:r>
              <a:rPr lang="et-EE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Roboto Slab" pitchFamily="2" charset="0"/>
                <a:cs typeface="Times New Roman" panose="02020603050405020304" pitchFamily="18" charset="0"/>
              </a:rPr>
              <a:t>See võib tunduda </a:t>
            </a:r>
            <a:r>
              <a:rPr lang="et-EE" sz="3600" dirty="0" smtClean="0">
                <a:latin typeface="Arial Narrow" panose="020B0606020202030204" pitchFamily="34" charset="0"/>
                <a:ea typeface="Roboto Slab" pitchFamily="2" charset="0"/>
                <a:cs typeface="Times New Roman" panose="02020603050405020304" pitchFamily="18" charset="0"/>
              </a:rPr>
              <a:t>iseenesestmõistetav, kuid kindlat, kiiret ja odavat süsteemi polegi nii lihtne ehitada. Hea süsteem peab rahuldama hulka nõudeid.</a:t>
            </a:r>
            <a:endParaRPr lang="et-EE" sz="3600" dirty="0">
              <a:latin typeface="Arial Narrow" panose="020B0606020202030204" pitchFamily="34" charset="0"/>
              <a:ea typeface="Roboto Slab" pitchFamily="2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800"/>
              </a:spcAft>
              <a:buNone/>
            </a:pPr>
            <a:endParaRPr lang="et-EE" sz="3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Roboto Slab" pitchFamily="2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800"/>
              </a:spcAft>
              <a:buNone/>
            </a:pPr>
            <a:endParaRPr lang="et-EE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Roboto Slab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DHX tagab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1772997"/>
            <a:ext cx="4645747" cy="4761348"/>
          </a:xfrm>
        </p:spPr>
        <p:txBody>
          <a:bodyPr>
            <a:normAutofit lnSpcReduction="10000"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Adresseeritavuse – </a:t>
            </a:r>
            <a:r>
              <a:rPr lang="et-EE" sz="2800" i="1" dirty="0" smtClean="0">
                <a:latin typeface="Arial Narrow" panose="020B0606020202030204" pitchFamily="34" charset="0"/>
              </a:rPr>
              <a:t>saatjal piisab adressaadi registrikoodi teadmisest, et kiri teele panna.</a:t>
            </a:r>
          </a:p>
          <a:p>
            <a:pPr>
              <a:spcBef>
                <a:spcPts val="2400"/>
              </a:spcBef>
            </a:pPr>
            <a:r>
              <a:rPr lang="et-EE" dirty="0"/>
              <a:t>Kohaletoimetatavuse </a:t>
            </a:r>
            <a:r>
              <a:rPr lang="et-EE" dirty="0" smtClean="0"/>
              <a:t>– </a:t>
            </a:r>
            <a:r>
              <a:rPr lang="et-EE" sz="2800" i="1" dirty="0" smtClean="0">
                <a:latin typeface="Arial Narrow" panose="020B0606020202030204" pitchFamily="34" charset="0"/>
              </a:rPr>
              <a:t>võimalik </a:t>
            </a:r>
            <a:r>
              <a:rPr lang="et-EE" sz="2800" i="1" dirty="0">
                <a:latin typeface="Arial Narrow" panose="020B0606020202030204" pitchFamily="34" charset="0"/>
              </a:rPr>
              <a:t>dokumente garanteeritult kätte toimetada kõigile X-teega liitunud asutustele, kes DHX-i kasutusele </a:t>
            </a:r>
            <a:r>
              <a:rPr lang="et-EE" sz="2800" i="1" dirty="0" smtClean="0">
                <a:latin typeface="Arial Narrow" panose="020B0606020202030204" pitchFamily="34" charset="0"/>
              </a:rPr>
              <a:t>võtavad.</a:t>
            </a:r>
            <a:endParaRPr lang="et-EE" sz="2800" i="1" dirty="0">
              <a:latin typeface="Arial Narrow" panose="020B0606020202030204" pitchFamily="34" charset="0"/>
            </a:endParaRP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548680"/>
            <a:ext cx="4690753" cy="6309320"/>
          </a:xfrm>
        </p:spPr>
        <p:txBody>
          <a:bodyPr>
            <a:norm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konfidentsiaalsuse – </a:t>
            </a:r>
            <a:r>
              <a:rPr lang="et-EE" sz="2800" i="1" dirty="0" smtClean="0">
                <a:latin typeface="Arial Narrow" panose="020B0606020202030204" pitchFamily="34" charset="0"/>
              </a:rPr>
              <a:t>dokument jõuab ainult adressaadini.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kiiruse – </a:t>
            </a:r>
            <a:r>
              <a:rPr lang="et-EE" sz="2800" i="1" dirty="0">
                <a:latin typeface="Arial Narrow" panose="020B0606020202030204" pitchFamily="34" charset="0"/>
              </a:rPr>
              <a:t>dokument edastatakse viivituseta ega jää teel „toppama</a:t>
            </a:r>
            <a:r>
              <a:rPr lang="et-EE" sz="2800" i="1" dirty="0" smtClean="0">
                <a:latin typeface="Arial Narrow" panose="020B0606020202030204" pitchFamily="34" charset="0"/>
              </a:rPr>
              <a:t>“.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õiguspärasuse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 smtClean="0">
                <a:latin typeface="Arial Narrow" panose="020B0606020202030204" pitchFamily="34" charset="0"/>
              </a:rPr>
              <a:t>teelolev dokument ei kaota oma õigusjõus.</a:t>
            </a:r>
            <a:endParaRPr lang="et-EE" sz="2800" i="1" dirty="0">
              <a:latin typeface="Arial Narrow" panose="020B0606020202030204" pitchFamily="34" charset="0"/>
            </a:endParaRPr>
          </a:p>
          <a:p>
            <a:r>
              <a:rPr lang="et-EE" dirty="0" smtClean="0">
                <a:latin typeface="Arial Narrow" panose="020B0606020202030204" pitchFamily="34" charset="0"/>
              </a:rPr>
              <a:t>jälje maha jäämise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nii saatmisest kui ka </a:t>
            </a:r>
            <a:r>
              <a:rPr lang="et-EE" sz="2800" i="1" dirty="0" smtClean="0">
                <a:latin typeface="Arial Narrow" panose="020B0606020202030204" pitchFamily="34" charset="0"/>
              </a:rPr>
              <a:t>vastuvõtmisest (tõendusväärtusega logis).</a:t>
            </a: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8" y="593685"/>
            <a:ext cx="4555738" cy="5704096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lihtsa teostatavuse – </a:t>
            </a:r>
            <a:r>
              <a:rPr lang="et-EE" sz="2800" i="1" dirty="0" smtClean="0">
                <a:latin typeface="Arial Narrow" panose="020B0606020202030204" pitchFamily="34" charset="0"/>
              </a:rPr>
              <a:t>suhtlevates süsteemides pole vaja suuri arendusi.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väikese käitluskulu – </a:t>
            </a:r>
            <a:r>
              <a:rPr lang="et-EE" sz="2800" i="1" dirty="0" smtClean="0">
                <a:latin typeface="Arial Narrow" panose="020B0606020202030204" pitchFamily="34" charset="0"/>
              </a:rPr>
              <a:t>süsteemihaldamise koormust ei lisandu.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sujuva ülemineku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asutused võivad liituda eri aegadel; üleminekuperioodil DVK tegutseb </a:t>
            </a:r>
            <a:r>
              <a:rPr lang="et-EE" sz="2800" i="1" dirty="0" smtClean="0">
                <a:latin typeface="Arial Narrow" panose="020B0606020202030204" pitchFamily="34" charset="0"/>
              </a:rPr>
              <a:t>vana </a:t>
            </a:r>
            <a:r>
              <a:rPr lang="et-EE" sz="2800" i="1" dirty="0">
                <a:latin typeface="Arial Narrow" panose="020B0606020202030204" pitchFamily="34" charset="0"/>
              </a:rPr>
              <a:t>ja uue protokolli </a:t>
            </a:r>
            <a:r>
              <a:rPr lang="et-EE" sz="2800" i="1" dirty="0" smtClean="0">
                <a:latin typeface="Arial Narrow" panose="020B0606020202030204" pitchFamily="34" charset="0"/>
              </a:rPr>
              <a:t>tõlgina.</a:t>
            </a: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548680"/>
            <a:ext cx="4510733" cy="5749101"/>
          </a:xfrm>
        </p:spPr>
        <p:txBody>
          <a:bodyPr>
            <a:noAutofit/>
          </a:bodyPr>
          <a:lstStyle/>
          <a:p>
            <a:r>
              <a:rPr lang="et-EE" dirty="0" err="1" smtClean="0">
                <a:latin typeface="Arial Narrow" panose="020B0606020202030204" pitchFamily="34" charset="0"/>
              </a:rPr>
              <a:t>agnostilisuse</a:t>
            </a:r>
            <a:r>
              <a:rPr lang="et-EE" dirty="0" smtClean="0">
                <a:latin typeface="Arial Narrow" panose="020B0606020202030204" pitchFamily="34" charset="0"/>
              </a:rPr>
              <a:t> dokumenditüübi suhtes – </a:t>
            </a:r>
            <a:r>
              <a:rPr lang="et-EE" sz="2800" i="1" dirty="0">
                <a:latin typeface="Arial Narrow" panose="020B0606020202030204" pitchFamily="34" charset="0"/>
              </a:rPr>
              <a:t>pole </a:t>
            </a:r>
            <a:r>
              <a:rPr lang="et-EE" sz="2800" i="1" dirty="0" smtClean="0">
                <a:latin typeface="Arial Narrow" panose="020B0606020202030204" pitchFamily="34" charset="0"/>
              </a:rPr>
              <a:t>piiranguid kapsli sisule.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minimaalsuse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edastab dokumendi ja </a:t>
            </a:r>
            <a:r>
              <a:rPr lang="et-EE" sz="2800" i="1" dirty="0" smtClean="0">
                <a:latin typeface="Arial Narrow" panose="020B0606020202030204" pitchFamily="34" charset="0"/>
              </a:rPr>
              <a:t>punkt.</a:t>
            </a:r>
            <a:endParaRPr lang="et-EE" sz="2800" i="1" dirty="0">
              <a:latin typeface="Arial Narrow" panose="020B0606020202030204" pitchFamily="34" charset="0"/>
            </a:endParaRPr>
          </a:p>
          <a:p>
            <a:r>
              <a:rPr lang="et-EE" dirty="0" smtClean="0">
                <a:latin typeface="Arial Narrow" panose="020B0606020202030204" pitchFamily="34" charset="0"/>
              </a:rPr>
              <a:t>aluskihina toimimise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protokollile saab </a:t>
            </a:r>
            <a:r>
              <a:rPr lang="et-EE" sz="2800" i="1" dirty="0" smtClean="0">
                <a:latin typeface="Arial Narrow" panose="020B0606020202030204" pitchFamily="34" charset="0"/>
              </a:rPr>
              <a:t>rajada </a:t>
            </a:r>
            <a:r>
              <a:rPr lang="et-EE" sz="2800" i="1" dirty="0">
                <a:latin typeface="Arial Narrow" panose="020B0606020202030204" pitchFamily="34" charset="0"/>
              </a:rPr>
              <a:t>edasisi </a:t>
            </a:r>
            <a:r>
              <a:rPr lang="et-EE" sz="2800" i="1" dirty="0" smtClean="0">
                <a:latin typeface="Arial Narrow" panose="020B0606020202030204" pitchFamily="34" charset="0"/>
              </a:rPr>
              <a:t>kokkuleppeid.</a:t>
            </a:r>
            <a:endParaRPr lang="et-EE" sz="2800" i="1" dirty="0">
              <a:latin typeface="Arial Narrow" panose="020B0606020202030204" pitchFamily="34" charset="0"/>
            </a:endParaRPr>
          </a:p>
          <a:p>
            <a:r>
              <a:rPr lang="et-EE" dirty="0" smtClean="0">
                <a:latin typeface="Arial Narrow" panose="020B0606020202030204" pitchFamily="34" charset="0"/>
              </a:rPr>
              <a:t>statistika – </a:t>
            </a:r>
            <a:r>
              <a:rPr lang="et-EE" sz="2800" i="1" dirty="0" smtClean="0">
                <a:latin typeface="Arial Narrow" panose="020B0606020202030204" pitchFamily="34" charset="0"/>
              </a:rPr>
              <a:t>X-tee monitooringulahenduse abil.</a:t>
            </a: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Seos </a:t>
            </a:r>
            <a:r>
              <a:rPr lang="fi-FI" dirty="0" err="1"/>
              <a:t>X-teega</a:t>
            </a:r>
            <a:r>
              <a:rPr lang="fi-FI" dirty="0"/>
              <a:t> ja </a:t>
            </a:r>
            <a:r>
              <a:rPr lang="fi-FI" dirty="0" err="1"/>
              <a:t>edasine</a:t>
            </a:r>
            <a:r>
              <a:rPr lang="fi-FI" dirty="0"/>
              <a:t> </a:t>
            </a:r>
            <a:r>
              <a:rPr lang="fi-FI" dirty="0" err="1"/>
              <a:t>areng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dirty="0" err="1" smtClean="0"/>
              <a:t>Heiko</a:t>
            </a:r>
            <a:r>
              <a:rPr lang="et-EE" dirty="0" smtClean="0"/>
              <a:t> </a:t>
            </a:r>
            <a:r>
              <a:rPr lang="et-EE" dirty="0" err="1" smtClean="0"/>
              <a:t>Vainsalu</a:t>
            </a:r>
            <a:endParaRPr lang="et-EE" dirty="0" smtClean="0"/>
          </a:p>
          <a:p>
            <a:r>
              <a:rPr lang="et-EE" dirty="0" smtClean="0"/>
              <a:t>Riigi Infosüsteemi Amet / X-tee valdkonnajuht</a:t>
            </a:r>
            <a:endParaRPr lang="et-E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omadused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966" indent="0">
              <a:buNone/>
            </a:pPr>
            <a:r>
              <a:rPr lang="et-EE" dirty="0" smtClean="0">
                <a:sym typeface="Helvetica Neue"/>
              </a:rPr>
              <a:t>Ülesanne:</a:t>
            </a:r>
          </a:p>
          <a:p>
            <a:r>
              <a:rPr lang="et-EE" dirty="0" smtClean="0">
                <a:sym typeface="Helvetica Neue"/>
              </a:rPr>
              <a:t>andmete vahetamiseks</a:t>
            </a:r>
          </a:p>
          <a:p>
            <a:r>
              <a:rPr lang="et-EE" dirty="0" smtClean="0">
                <a:sym typeface="Helvetica Neue"/>
              </a:rPr>
              <a:t>infosüsteemide vahel </a:t>
            </a:r>
            <a:br>
              <a:rPr lang="et-EE" dirty="0" smtClean="0">
                <a:sym typeface="Helvetica Neue"/>
              </a:rPr>
            </a:br>
            <a:r>
              <a:rPr lang="et-EE" dirty="0" smtClean="0">
                <a:sym typeface="Helvetica Neue"/>
              </a:rPr>
              <a:t>(loe: automaatsed protsessid)</a:t>
            </a:r>
          </a:p>
          <a:p>
            <a:r>
              <a:rPr lang="et-EE" dirty="0" smtClean="0">
                <a:sym typeface="Helvetica Neue"/>
              </a:rPr>
              <a:t>kõrge turvalisus</a:t>
            </a:r>
          </a:p>
          <a:p>
            <a:r>
              <a:rPr lang="et-EE" dirty="0" smtClean="0">
                <a:sym typeface="Helvetica Neue"/>
              </a:rPr>
              <a:t>suured mahud</a:t>
            </a:r>
          </a:p>
          <a:p>
            <a:pPr marL="108966" indent="0">
              <a:buNone/>
            </a:pPr>
            <a:r>
              <a:rPr lang="et-EE" dirty="0" smtClean="0">
                <a:sym typeface="Helvetica Neue"/>
              </a:rPr>
              <a:t>Liikmele:</a:t>
            </a:r>
          </a:p>
          <a:p>
            <a:r>
              <a:rPr lang="et-EE" dirty="0" smtClean="0">
                <a:sym typeface="Helvetica Neue"/>
              </a:rPr>
              <a:t>Vabadus ja vastutus</a:t>
            </a:r>
          </a:p>
          <a:p>
            <a:r>
              <a:rPr lang="et-EE" dirty="0" smtClean="0">
                <a:sym typeface="Helvetica Neue"/>
              </a:rPr>
              <a:t>Koosvõime ja turvalisus</a:t>
            </a:r>
          </a:p>
          <a:p>
            <a:endParaRPr lang="et-EE" dirty="0">
              <a:sym typeface="Helvetica Neue"/>
            </a:endParaRPr>
          </a:p>
        </p:txBody>
      </p:sp>
      <p:pic>
        <p:nvPicPr>
          <p:cNvPr id="4" name="image15.png" descr="skeem_1080x1080px_EST_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6975" y="2213865"/>
            <a:ext cx="4736604" cy="47366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3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Korralduslik info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i="1" dirty="0" err="1" smtClean="0"/>
              <a:t>buffet</a:t>
            </a:r>
            <a:r>
              <a:rPr lang="et-EE" i="1" dirty="0" smtClean="0"/>
              <a:t> </a:t>
            </a:r>
            <a:r>
              <a:rPr lang="et-EE" dirty="0"/>
              <a:t>õhtusöök toimub Merineitsis (II korrusel) ja meie jaoks on lauad ära märgistatud. </a:t>
            </a:r>
            <a:r>
              <a:rPr lang="et-EE" dirty="0" err="1"/>
              <a:t>Event</a:t>
            </a:r>
            <a:r>
              <a:rPr lang="et-EE" dirty="0"/>
              <a:t> </a:t>
            </a:r>
            <a:r>
              <a:rPr lang="et-EE" dirty="0" err="1"/>
              <a:t>Mastersi</a:t>
            </a:r>
            <a:r>
              <a:rPr lang="et-EE" dirty="0"/>
              <a:t> esindaja </a:t>
            </a:r>
            <a:r>
              <a:rPr lang="et-EE" dirty="0" smtClean="0"/>
              <a:t>korraldab transpordi</a:t>
            </a:r>
            <a:endParaRPr lang="et-EE" dirty="0"/>
          </a:p>
          <a:p>
            <a:r>
              <a:rPr lang="et-EE" dirty="0" smtClean="0"/>
              <a:t>Aruteluringis osalejad koguneda </a:t>
            </a:r>
            <a:r>
              <a:rPr lang="et-EE" dirty="0"/>
              <a:t>kell 18:00 Merineitsi ukse </a:t>
            </a:r>
            <a:r>
              <a:rPr lang="et-EE" dirty="0" smtClean="0"/>
              <a:t>juures</a:t>
            </a:r>
          </a:p>
        </p:txBody>
      </p:sp>
    </p:spTree>
    <p:extLst>
      <p:ext uri="{BB962C8B-B14F-4D97-AF65-F5344CB8AC3E}">
        <p14:creationId xmlns:p14="http://schemas.microsoft.com/office/powerpoint/2010/main" val="24932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png" descr="skeem_1080x1080px_EST_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2090" y="98630"/>
            <a:ext cx="3441998" cy="34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muutused</a:t>
            </a:r>
            <a:endParaRPr lang="et-EE" dirty="0"/>
          </a:p>
        </p:txBody>
      </p:sp>
      <p:graphicFrame>
        <p:nvGraphicFramePr>
          <p:cNvPr id="6" name="Sisu kohatäid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766864"/>
              </p:ext>
            </p:extLst>
          </p:nvPr>
        </p:nvGraphicFramePr>
        <p:xfrm>
          <a:off x="511173" y="1966335"/>
          <a:ext cx="804713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378"/>
                <a:gridCol w="2682378"/>
                <a:gridCol w="2682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Omadus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v5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v6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Liikmelisus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Andmekogud/asutused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Organisatsioonid alamsüsteemidega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Teenuse pakkumine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Ainult andmekogud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Kõik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Pääsuõigused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Asutustele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Kõigile alamsüsteemi tasemel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Tervikluse garantii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Tsentraalne asünkroonne aegtembeldamine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Liikme</a:t>
                      </a:r>
                      <a:r>
                        <a:rPr lang="et-EE" sz="2000" baseline="0" dirty="0" smtClean="0"/>
                        <a:t> juures e-tempel, põhineb kvalifitseeritud usaldusteenustel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Protokoll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v3.0/v3.1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v4.0 (suurem vabadus)</a:t>
                      </a:r>
                      <a:endParaRPr lang="et-E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isu kohatäide 2"/>
          <p:cNvSpPr txBox="1">
            <a:spLocks/>
          </p:cNvSpPr>
          <p:nvPr/>
        </p:nvSpPr>
        <p:spPr bwMode="auto">
          <a:xfrm>
            <a:off x="511175" y="5859270"/>
            <a:ext cx="8047133" cy="10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435862" indent="-326896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808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1008000" indent="-36000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84D1"/>
              </a:buClr>
              <a:buSzPct val="100000"/>
              <a:buFont typeface="Arial Narrow" panose="020B0606020202030204" pitchFamily="34" charset="0"/>
              <a:buChar char="•"/>
              <a:defRPr sz="2800" kern="1200" baseline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0" indent="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0" indent="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0" indent="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37080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8366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9653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0941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t-EE" dirty="0">
                <a:hlinkClick r:id="rId3"/>
              </a:rPr>
              <a:t>https://</a:t>
            </a:r>
            <a:r>
              <a:rPr lang="et-EE" dirty="0" smtClean="0">
                <a:hlinkClick r:id="rId3"/>
              </a:rPr>
              <a:t>www.ria.ee/public/x_tee/X-tee_v5_ja_v6_erisused.pdf</a:t>
            </a:r>
            <a:endParaRPr lang="et-EE" dirty="0" smtClean="0"/>
          </a:p>
          <a:p>
            <a:pPr marL="457200" indent="-457200"/>
            <a:r>
              <a:rPr lang="et-EE" dirty="0" smtClean="0">
                <a:hlinkClick r:id="rId4"/>
              </a:rPr>
              <a:t>https</a:t>
            </a:r>
            <a:r>
              <a:rPr lang="et-EE" dirty="0">
                <a:hlinkClick r:id="rId4"/>
              </a:rPr>
              <a:t>://www.ria.ee/public/x_tee/X-tee_sonumi_protokolli_muudatused.pdf</a:t>
            </a:r>
            <a:r>
              <a:rPr lang="et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167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ülemineku olukord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Tähtaeg teenuste pakkujatele: 2.01.2017</a:t>
            </a:r>
          </a:p>
          <a:p>
            <a:r>
              <a:rPr lang="et-EE" dirty="0" smtClean="0"/>
              <a:t>Tulemus: 68,4% (05.04.2017)</a:t>
            </a:r>
          </a:p>
          <a:p>
            <a:pPr lvl="1"/>
            <a:r>
              <a:rPr lang="et-EE" dirty="0" smtClean="0"/>
              <a:t>1111 teenust on toodangu (EE) keskkonnas</a:t>
            </a:r>
            <a:br>
              <a:rPr lang="et-EE" dirty="0" smtClean="0"/>
            </a:br>
            <a:r>
              <a:rPr lang="et-EE" dirty="0" smtClean="0"/>
              <a:t>	</a:t>
            </a:r>
            <a:r>
              <a:rPr lang="et-EE" dirty="0" smtClean="0">
                <a:hlinkClick r:id="rId2"/>
              </a:rPr>
              <a:t>http://x-road.eu/allmethods/allmethods_EE.txt</a:t>
            </a:r>
            <a:r>
              <a:rPr lang="et-EE" dirty="0" smtClean="0"/>
              <a:t> </a:t>
            </a:r>
          </a:p>
          <a:p>
            <a:pPr lvl="1"/>
            <a:r>
              <a:rPr lang="et-EE" dirty="0" smtClean="0"/>
              <a:t>1625 teenust oli v5’s kasutuses veebruaris 2017</a:t>
            </a:r>
          </a:p>
          <a:p>
            <a:r>
              <a:rPr lang="et-EE" dirty="0" smtClean="0"/>
              <a:t>Päringute arv v5 keskkonnas ei vähene</a:t>
            </a:r>
          </a:p>
          <a:p>
            <a:r>
              <a:rPr lang="et-EE" dirty="0" smtClean="0"/>
              <a:t>Tähtaeg teenuse tarbijatele: 2.06.2017</a:t>
            </a:r>
          </a:p>
          <a:p>
            <a:r>
              <a:rPr lang="et-EE" dirty="0" smtClean="0"/>
              <a:t>Tahame väga teada, kellel on raskusi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3844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organisatsioon</a:t>
            </a:r>
            <a:endParaRPr lang="et-EE" dirty="0"/>
          </a:p>
        </p:txBody>
      </p:sp>
      <p:sp>
        <p:nvSpPr>
          <p:cNvPr id="4" name="AutoShape 2" descr="X-tee organisatsi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sp>
        <p:nvSpPr>
          <p:cNvPr id="5" name="AutoShape 4" descr="X-tee organisatsi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sp>
        <p:nvSpPr>
          <p:cNvPr id="6" name="AutoShape 6" descr="data:image/png;base64,iVBORw0KGgoAAAANSUhEUgAAAfAAAAD2CAYAAAApgtVPAAAMlElEQVR4Xu3bwXEUQRREQWST5L8FWpsgwADpoo43RScG7G9lTcQ78fbLPwIECBAgQGBO4G3uxR5MgAABAgQI/BJwHwEBAgQIEBgUEPDB0TyZAAECBAgIuG+AAAECBAgMCgj44GieTIAAAQIEBNw3QIAAAQIEBgUEfHA0TyZAgAABAgLuGyBAgAABAoMCAj44micTIECAAAEB9w0QIECAAIFBAQEfHM2TCRAgQICAgPsGCBAgQIDAoICAD47myQQIECBAQMB9AwQIECBAYFBAwAdH82QCBAgQICDgvgECBAgQIDAoIOCDo3kyAQIECBAQcN8AAQIECBAYFBDwwdE8mQABAgQICLhvgAABAgQIDAoI+OBonkyAAAECBATcN0CAAAECBAYFBHxwNE8mQIAAAQIC7hsgQIAAAQKDAgI+OJonEyBAgAABAfcNECBAgACBQQEBHxzNkwkQIECAgID7BggQIECAwKCAgA+O5skECBAgQEDAfQMECBAgQGBQQMAHR/NkAgQIECAg4L4BAgQIECAwKCDgg6N5MgECBAgQEHDfAAECBAgQGBQQ8MHRPJkAAQIECAi4b4AAAQIECAwKCPjgaJ5MgAABAgQE3DdAgAABAgQGBQR8cDRPJkCAAAECjw/4+/v7bzMRIECAAIGfFni9Xo9v4Fd/8+MfL+A//cn6PQIECBD4KyDgh78DAT8M7OcJECBwqYCAHx5ewA8D+3kCBAhcKiDgh4cX8MPAfp4AAQKXCgj44eEF/DCwnydAgMClAgJ+eHgBPwzs5wkQIHCpgIAfHl7ADwP7eQIECFwqIOCHh/8u4J+fn4df4OcJECBAYFHg4+Pjy2cL+OFVBfwwsJ8nQIDAfyog4PG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/3XcDj5zlPgAABAqMCr9frbfTp/579+McL+PLn5e0ECBB4roCAH95GwA8D+3kCBAhcKiDgh4cX8MPAfp4AAQKXCgj44eEF/DCwnydAgMClAgJ+eHgBPwzs5wkQIHCpgIAfHl7ADwP7eQIECFwqIOCHhxfww8B+ngABApcKCPilw/uzCRAgQIBAKfD4/wde4rhNgAABAgSeKiDgT13GuwgQIECAwBcCAu7zIECAAAECgwICPjiaJxMgQIAAAQH3DRAgQIAAgUEBAR8czZMJECBAgICA+wYIECBAgMCggIAPjubJBAgQIEBAwH0DBAgQIEBgUEDAB0fzZAIECBAgIOC+AQIECBAgMCgg4IOjeTIBAgQIEBBw3wABAgQIEBgUEPDB0TyZAAECBAgIuG+AAAECBAgMCgj44GieTIAAAQIEBNw3QIAAAQIEBgUEfHA0TyZAgAABAgLuGyBAgAABAoMCAj44micTIECAAAEB9w0QIECAAIFBAQEfHM2TCRAgQICAgPsGCBAgQIDAoICAD47myQQIECBAQMB9AwQIECBAYFBAwAdH82QCBAgQICDgvgECBAgQIDAoIOCDo3kyAQIECBAQcN8AAQIECBAYFBDwwdE8mQABAgQICLhvgAABAgQIDAoI+OBonkyAAAECBATcN0CAAAECBAYFBHxwNE8mQIAAAQIC7hsgQIAAAQKDAgI+OJonEyBAgAABAfcNECBAgACBQQEBHxzNkwkQIECAgID7BggQIECAwKCAgA+O5skECBAgQEDAfQMECBAgQGBQQMAHR/NkAgQIECAg4L4BAgQIECAwKCDgg6N5MgECBAgQEHDfAAECBAgQGBQQ8MHRPJkAAQIECAi4b4AAAQIECAwK/AH2mCMzkpJbG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8" y="1358770"/>
            <a:ext cx="8861347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8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DHX-protokolli edasine areng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X-tee andmeteenuse on teenuse omaniku mängumaa</a:t>
            </a:r>
          </a:p>
          <a:p>
            <a:r>
              <a:rPr lang="et-EE" dirty="0" err="1" smtClean="0"/>
              <a:t>DHXil</a:t>
            </a:r>
            <a:r>
              <a:rPr lang="et-EE" dirty="0" smtClean="0"/>
              <a:t> on „palju“ omanike</a:t>
            </a:r>
          </a:p>
          <a:p>
            <a:r>
              <a:rPr lang="et-EE" dirty="0" smtClean="0"/>
              <a:t>Koostöö DHX-protokolli arendamiseks </a:t>
            </a:r>
            <a:br>
              <a:rPr lang="et-EE" dirty="0" smtClean="0"/>
            </a:br>
            <a:r>
              <a:rPr lang="et-EE" dirty="0" smtClean="0"/>
              <a:t>X-tee kogukonna kontekstis</a:t>
            </a:r>
            <a:br>
              <a:rPr lang="et-EE" dirty="0" smtClean="0"/>
            </a:br>
            <a:r>
              <a:rPr lang="et-EE" dirty="0" smtClean="0"/>
              <a:t>Töövahendiks </a:t>
            </a:r>
            <a:r>
              <a:rPr lang="et-EE" dirty="0" err="1" smtClean="0"/>
              <a:t>GitHub</a:t>
            </a:r>
            <a:r>
              <a:rPr lang="et-EE" dirty="0" smtClean="0"/>
              <a:t> [</a:t>
            </a:r>
            <a:r>
              <a:rPr lang="et-EE" dirty="0" err="1" smtClean="0"/>
              <a:t>e-gov/DHX</a:t>
            </a:r>
            <a:r>
              <a:rPr lang="et-EE" dirty="0" smtClean="0"/>
              <a:t>] </a:t>
            </a:r>
          </a:p>
          <a:p>
            <a:r>
              <a:rPr lang="et-EE" dirty="0" smtClean="0"/>
              <a:t>Sisend dokumendihaldusnõukogule rakendamiseks</a:t>
            </a:r>
          </a:p>
          <a:p>
            <a:pPr marL="108966" indent="0">
              <a:buNone/>
            </a:pPr>
            <a:r>
              <a:rPr lang="et-EE" dirty="0"/>
              <a:t>	</a:t>
            </a:r>
            <a:r>
              <a:rPr lang="et-EE" sz="2400" dirty="0" smtClean="0">
                <a:hlinkClick r:id="rId2"/>
              </a:rPr>
              <a:t>https://github.com/e-gov/DHX/blob/master/CONTRIBUTING.md</a:t>
            </a:r>
            <a:r>
              <a:rPr lang="et-EE" sz="2400" dirty="0" smtClean="0"/>
              <a:t> 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10393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Millal mida toimub?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altLang="en-US" dirty="0" smtClean="0"/>
              <a:t>Hannes Kiivet</a:t>
            </a:r>
          </a:p>
          <a:p>
            <a:r>
              <a:rPr lang="et-EE" altLang="en-US" dirty="0" smtClean="0"/>
              <a:t>Riigi Infosüsteemi Amet / DVK valdkonnajuht</a:t>
            </a:r>
          </a:p>
        </p:txBody>
      </p:sp>
    </p:spTree>
    <p:extLst>
      <p:ext uri="{BB962C8B-B14F-4D97-AF65-F5344CB8AC3E}">
        <p14:creationId xmlns:p14="http://schemas.microsoft.com/office/powerpoint/2010/main" val="10189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Rahastus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Arendajate esialgne arendusmaksumuse hinnang DHSi põhiselt jääb vahemikku 2000–10 000€ (keskmiselt 100 h tööd</a:t>
            </a:r>
            <a:r>
              <a:rPr lang="et-EE" dirty="0" smtClean="0"/>
              <a:t>)</a:t>
            </a:r>
          </a:p>
          <a:p>
            <a:r>
              <a:rPr lang="et-EE" dirty="0" smtClean="0"/>
              <a:t>Rahastuse </a:t>
            </a:r>
            <a:r>
              <a:rPr lang="et-EE" dirty="0"/>
              <a:t>jaoks avab MKM taotlusvooru, mille kaudu </a:t>
            </a:r>
            <a:r>
              <a:rPr lang="et-EE" dirty="0" smtClean="0"/>
              <a:t>saavad rahastust taotleda KOVid, nende ühendused, valitsusasutused jne</a:t>
            </a:r>
          </a:p>
          <a:p>
            <a:r>
              <a:rPr lang="et-EE" dirty="0" smtClean="0"/>
              <a:t>EMOL taotleb kõigi </a:t>
            </a:r>
            <a:r>
              <a:rPr lang="et-EE" dirty="0"/>
              <a:t>KOVide DHSide arenduste </a:t>
            </a:r>
            <a:r>
              <a:rPr lang="et-EE" dirty="0" smtClean="0"/>
              <a:t>tarbeks rahastust, teeb hanked ja tellib vajalikud arendustööd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258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Üleminek DVK-lt DHX protokollile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48780"/>
            <a:ext cx="8047133" cy="4524784"/>
          </a:xfrm>
        </p:spPr>
        <p:txBody>
          <a:bodyPr/>
          <a:lstStyle/>
          <a:p>
            <a:r>
              <a:rPr lang="et-EE" dirty="0" smtClean="0"/>
              <a:t>Hetkel </a:t>
            </a:r>
            <a:r>
              <a:rPr lang="et-EE" dirty="0"/>
              <a:t>toimivad mõlemad lahendused ning DVK suudab tõlkida ja vahendada </a:t>
            </a:r>
            <a:r>
              <a:rPr lang="et-EE" dirty="0" smtClean="0"/>
              <a:t>ka </a:t>
            </a:r>
            <a:r>
              <a:rPr lang="et-EE" dirty="0" err="1" smtClean="0"/>
              <a:t>DHXi</a:t>
            </a:r>
            <a:r>
              <a:rPr lang="et-EE" dirty="0" smtClean="0"/>
              <a:t> </a:t>
            </a:r>
            <a:r>
              <a:rPr lang="et-EE" dirty="0"/>
              <a:t>kasutavaid </a:t>
            </a:r>
            <a:r>
              <a:rPr lang="et-EE" dirty="0" smtClean="0"/>
              <a:t>asutusi</a:t>
            </a:r>
          </a:p>
          <a:p>
            <a:r>
              <a:rPr lang="et-EE" dirty="0" smtClean="0"/>
              <a:t>Asutustele</a:t>
            </a:r>
            <a:r>
              <a:rPr lang="et-EE" dirty="0"/>
              <a:t>, kellel on juba võimekus võtta dokumente vastu otse, edastab DVK dokumendid uuel </a:t>
            </a:r>
            <a:r>
              <a:rPr lang="et-EE" dirty="0" smtClean="0"/>
              <a:t>viisil</a:t>
            </a:r>
          </a:p>
          <a:p>
            <a:r>
              <a:rPr lang="et-EE" dirty="0" smtClean="0"/>
              <a:t>Neile </a:t>
            </a:r>
            <a:r>
              <a:rPr lang="et-EE" dirty="0"/>
              <a:t>asutustele, kellel veel ei ole protokoll realiseeritud, edastatakse dokumendid vanal </a:t>
            </a:r>
            <a:r>
              <a:rPr lang="et-EE" dirty="0" smtClean="0"/>
              <a:t>viisil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957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teenuse vahendamine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69501"/>
            <a:ext cx="8047133" cy="4524784"/>
          </a:xfrm>
        </p:spPr>
        <p:txBody>
          <a:bodyPr/>
          <a:lstStyle/>
          <a:p>
            <a:r>
              <a:rPr lang="et-EE" dirty="0" smtClean="0"/>
              <a:t>Asutus </a:t>
            </a:r>
            <a:r>
              <a:rPr lang="et-EE" dirty="0"/>
              <a:t>ise X-teega </a:t>
            </a:r>
            <a:r>
              <a:rPr lang="et-EE" dirty="0" err="1"/>
              <a:t>DHXi</a:t>
            </a:r>
            <a:r>
              <a:rPr lang="et-EE" dirty="0"/>
              <a:t> kontekstis ei </a:t>
            </a:r>
            <a:r>
              <a:rPr lang="et-EE" dirty="0" smtClean="0"/>
              <a:t>suhtle, seda teeb tema nimel vahendaja.</a:t>
            </a:r>
          </a:p>
          <a:p>
            <a:r>
              <a:rPr lang="et-EE" dirty="0" smtClean="0"/>
              <a:t>Vahendaja </a:t>
            </a:r>
            <a:r>
              <a:rPr lang="et-EE" dirty="0"/>
              <a:t>võib olla nii erasektori ettevõte kui ka avaliku sektori asutus.</a:t>
            </a:r>
          </a:p>
          <a:p>
            <a:r>
              <a:rPr lang="et-EE" dirty="0"/>
              <a:t>Vahendamine erineb majutamisest. </a:t>
            </a:r>
            <a:r>
              <a:rPr lang="et-EE" dirty="0" err="1" smtClean="0"/>
              <a:t>DHXi</a:t>
            </a:r>
            <a:r>
              <a:rPr lang="et-EE" dirty="0" smtClean="0"/>
              <a:t> </a:t>
            </a:r>
            <a:r>
              <a:rPr lang="et-EE" dirty="0"/>
              <a:t>seisukohalt omab tähtsust, </a:t>
            </a:r>
            <a:r>
              <a:rPr lang="et-EE" dirty="0" smtClean="0"/>
              <a:t>kelle X-tee </a:t>
            </a:r>
            <a:r>
              <a:rPr lang="et-EE" dirty="0"/>
              <a:t>sertifikaadi abil </a:t>
            </a:r>
            <a:r>
              <a:rPr lang="et-EE" dirty="0" smtClean="0"/>
              <a:t>suhtlus toimub. Suhtlust, mis toimub </a:t>
            </a:r>
            <a:r>
              <a:rPr lang="et-EE" dirty="0"/>
              <a:t>mitte asutuse enda, vaid teenusepakkuja X-tee sertifikaadi abil, käsitletakse vahendamisena</a:t>
            </a:r>
            <a:r>
              <a:rPr lang="et-EE" dirty="0" smtClean="0"/>
              <a:t>.</a:t>
            </a:r>
            <a:r>
              <a:rPr lang="et-EE" dirty="0"/>
              <a:t/>
            </a:r>
            <a:br>
              <a:rPr lang="et-EE" dirty="0"/>
            </a:b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877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kasutuselevõtmine asutuses, kes ei soovi kasutada vahendusteenust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Tellida </a:t>
            </a:r>
            <a:r>
              <a:rPr lang="et-EE" dirty="0" err="1"/>
              <a:t>DHXi</a:t>
            </a:r>
            <a:r>
              <a:rPr lang="et-EE" dirty="0"/>
              <a:t> võimekuse arendustööd (võimalusel </a:t>
            </a:r>
            <a:r>
              <a:rPr lang="et-EE" dirty="0" smtClean="0"/>
              <a:t>ühiselt </a:t>
            </a:r>
            <a:r>
              <a:rPr lang="et-EE" dirty="0"/>
              <a:t>teiste </a:t>
            </a:r>
            <a:r>
              <a:rPr lang="et-EE" dirty="0" smtClean="0"/>
              <a:t>asutustega)</a:t>
            </a:r>
            <a:endParaRPr lang="et-EE" dirty="0"/>
          </a:p>
          <a:p>
            <a:r>
              <a:rPr lang="et-EE" dirty="0" smtClean="0"/>
              <a:t>Otsustada koostöös</a:t>
            </a:r>
            <a:r>
              <a:rPr lang="et-EE" dirty="0"/>
              <a:t> DHSi </a:t>
            </a:r>
            <a:r>
              <a:rPr lang="et-EE" dirty="0" smtClean="0"/>
              <a:t>arendajaga, </a:t>
            </a:r>
            <a:r>
              <a:rPr lang="et-EE" dirty="0"/>
              <a:t>kuidas </a:t>
            </a:r>
            <a:r>
              <a:rPr lang="et-EE" dirty="0" err="1"/>
              <a:t>DHXi</a:t>
            </a:r>
            <a:r>
              <a:rPr lang="et-EE" dirty="0"/>
              <a:t> võimekus tehniliselt </a:t>
            </a:r>
            <a:r>
              <a:rPr lang="et-EE" dirty="0" smtClean="0"/>
              <a:t>teostada</a:t>
            </a:r>
          </a:p>
          <a:p>
            <a:r>
              <a:rPr lang="et-EE" dirty="0" smtClean="0"/>
              <a:t>Testida </a:t>
            </a:r>
            <a:r>
              <a:rPr lang="et-EE" dirty="0"/>
              <a:t>oma süsteemi </a:t>
            </a:r>
            <a:r>
              <a:rPr lang="et-EE" dirty="0" err="1"/>
              <a:t>DHXi</a:t>
            </a:r>
            <a:r>
              <a:rPr lang="et-EE" dirty="0"/>
              <a:t> </a:t>
            </a:r>
            <a:r>
              <a:rPr lang="et-EE" dirty="0" smtClean="0"/>
              <a:t>võimekust</a:t>
            </a:r>
            <a:endParaRPr lang="et-EE" dirty="0"/>
          </a:p>
          <a:p>
            <a:r>
              <a:rPr lang="et-EE" dirty="0" smtClean="0"/>
              <a:t>Esitada </a:t>
            </a:r>
            <a:r>
              <a:rPr lang="et-EE" dirty="0"/>
              <a:t>RIA-le taotluse </a:t>
            </a:r>
            <a:r>
              <a:rPr lang="et-EE" dirty="0" smtClean="0"/>
              <a:t>X-teel </a:t>
            </a:r>
            <a:r>
              <a:rPr lang="et-EE" dirty="0" err="1" smtClean="0"/>
              <a:t>DHXi</a:t>
            </a:r>
            <a:r>
              <a:rPr lang="et-EE" dirty="0" smtClean="0"/>
              <a:t> </a:t>
            </a:r>
            <a:r>
              <a:rPr lang="et-EE" dirty="0"/>
              <a:t>alamsüsteemi registreerimiseks.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090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Tegevuskava</a:t>
            </a:r>
            <a:endParaRPr lang="et-EE" dirty="0"/>
          </a:p>
        </p:txBody>
      </p:sp>
      <p:graphicFrame>
        <p:nvGraphicFramePr>
          <p:cNvPr id="4" name="Sisu kohatäid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058293"/>
              </p:ext>
            </p:extLst>
          </p:nvPr>
        </p:nvGraphicFramePr>
        <p:xfrm>
          <a:off x="511175" y="1773238"/>
          <a:ext cx="804703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910"/>
                <a:gridCol w="3221128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b="1" dirty="0">
                          <a:effectLst/>
                        </a:rPr>
                        <a:t>Tegevus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b="1" dirty="0" smtClean="0">
                          <a:effectLst/>
                        </a:rPr>
                        <a:t>Periood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Projektide eelanalüüs ja ettevalmistus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solidFill>
                            <a:schemeClr val="tx1"/>
                          </a:solidFill>
                          <a:effectLst/>
                        </a:rPr>
                        <a:t>NÜÜD!</a:t>
                      </a:r>
                      <a:endParaRPr lang="et-EE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err="1" smtClean="0">
                          <a:effectLst/>
                        </a:rPr>
                        <a:t>Rahastusvoor</a:t>
                      </a:r>
                      <a:r>
                        <a:rPr lang="et-EE" sz="2800" baseline="0" dirty="0" smtClean="0">
                          <a:effectLst/>
                        </a:rPr>
                        <a:t> on avatud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solidFill>
                            <a:schemeClr val="tx1"/>
                          </a:solidFill>
                          <a:effectLst/>
                        </a:rPr>
                        <a:t>10...24.04.2017</a:t>
                      </a:r>
                      <a:endParaRPr lang="et-EE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>
                          <a:effectLst/>
                        </a:rPr>
                        <a:t>Taotluse </a:t>
                      </a:r>
                      <a:r>
                        <a:rPr lang="et-EE" sz="2800" dirty="0" smtClean="0">
                          <a:effectLst/>
                        </a:rPr>
                        <a:t>läbivaatamine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solidFill>
                            <a:schemeClr val="tx1"/>
                          </a:solidFill>
                          <a:effectLst/>
                        </a:rPr>
                        <a:t>(selgub)</a:t>
                      </a:r>
                      <a:endParaRPr lang="et-EE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DHSide</a:t>
                      </a:r>
                      <a:r>
                        <a:rPr lang="et-EE" sz="2800" baseline="0" dirty="0" smtClean="0">
                          <a:effectLst/>
                        </a:rPr>
                        <a:t> a</a:t>
                      </a:r>
                      <a:r>
                        <a:rPr lang="et-EE" sz="2800" dirty="0" smtClean="0">
                          <a:effectLst/>
                        </a:rPr>
                        <a:t>rendus ja</a:t>
                      </a:r>
                      <a:r>
                        <a:rPr lang="et-EE" sz="2800" baseline="0" dirty="0" smtClean="0">
                          <a:effectLst/>
                        </a:rPr>
                        <a:t> testimine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err="1" smtClean="0">
                          <a:effectLst/>
                        </a:rPr>
                        <a:t>juuni...detsember</a:t>
                      </a:r>
                      <a:r>
                        <a:rPr lang="et-EE" sz="2800" dirty="0" smtClean="0">
                          <a:effectLst/>
                        </a:rPr>
                        <a:t> 2017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DHX mooduli</a:t>
                      </a:r>
                      <a:r>
                        <a:rPr lang="et-EE" sz="2800" baseline="0" dirty="0" smtClean="0">
                          <a:effectLst/>
                        </a:rPr>
                        <a:t> kasutuselevõtt ja </a:t>
                      </a:r>
                      <a:r>
                        <a:rPr lang="et-EE" sz="2800" baseline="0" dirty="0" err="1" smtClean="0">
                          <a:effectLst/>
                        </a:rPr>
                        <a:t>DHXiga</a:t>
                      </a:r>
                      <a:r>
                        <a:rPr lang="et-EE" sz="2800" baseline="0" dirty="0" smtClean="0">
                          <a:effectLst/>
                        </a:rPr>
                        <a:t> liitumine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november 2017... detsember2018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>
                          <a:effectLst/>
                        </a:rPr>
                        <a:t>Uusi liikmeid DVKsse enam ei registreerita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01.01.2018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2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Autoga tulijatele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E</a:t>
            </a:r>
            <a:r>
              <a:rPr lang="et-EE" dirty="0" smtClean="0"/>
              <a:t>nne </a:t>
            </a:r>
            <a:r>
              <a:rPr lang="et-EE" dirty="0"/>
              <a:t>lahkumist valideerida parkimispilet II korruse infolaua teenindaja poolt. Kui teenindajat ei ole, siis saab teda telefoni teel kutsuda. Soovitav on pilet valideerida pauside ajal ja enne </a:t>
            </a:r>
            <a:r>
              <a:rPr lang="et-EE" dirty="0" smtClean="0"/>
              <a:t>õhtusööki</a:t>
            </a:r>
            <a:endParaRPr lang="et-EE" dirty="0"/>
          </a:p>
          <a:p>
            <a:r>
              <a:rPr lang="et-EE" dirty="0" smtClean="0"/>
              <a:t>Viru </a:t>
            </a:r>
            <a:r>
              <a:rPr lang="et-EE" dirty="0"/>
              <a:t>keskuses parkijad saavad valideeritud piletiga tasuda parkla </a:t>
            </a:r>
            <a:r>
              <a:rPr lang="et-EE" dirty="0" smtClean="0"/>
              <a:t>infokassas</a:t>
            </a:r>
            <a:endParaRPr lang="et-EE" dirty="0"/>
          </a:p>
          <a:p>
            <a:r>
              <a:rPr lang="et-EE" dirty="0" smtClean="0"/>
              <a:t>Rävala </a:t>
            </a:r>
            <a:r>
              <a:rPr lang="et-EE" dirty="0"/>
              <a:t>parkimismajas saab tasuda </a:t>
            </a:r>
            <a:r>
              <a:rPr lang="et-EE" dirty="0" smtClean="0"/>
              <a:t>makseautomaadis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38747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Kõige viimane tegevus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48780"/>
            <a:ext cx="8047133" cy="4524784"/>
          </a:xfrm>
        </p:spPr>
        <p:txBody>
          <a:bodyPr/>
          <a:lstStyle/>
          <a:p>
            <a:r>
              <a:rPr lang="et-EE" dirty="0" smtClean="0"/>
              <a:t>31.12.2018 </a:t>
            </a:r>
            <a:r>
              <a:rPr lang="et-EE" dirty="0"/>
              <a:t>sulgeb RIA DVK ning sellest hetkest on riigis dokumentide vahetamiseks kasutusel ainult </a:t>
            </a:r>
            <a:r>
              <a:rPr lang="et-EE" dirty="0" smtClean="0"/>
              <a:t>DHX protokoll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130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390" y="249381"/>
            <a:ext cx="4688609" cy="3509818"/>
          </a:xfrm>
        </p:spPr>
        <p:txBody>
          <a:bodyPr/>
          <a:lstStyle/>
          <a:p>
            <a:r>
              <a:rPr lang="fi-FI" sz="3600" dirty="0"/>
              <a:t>KOV </a:t>
            </a:r>
            <a:r>
              <a:rPr lang="et-EE" sz="3600" dirty="0" smtClean="0"/>
              <a:t>i</a:t>
            </a:r>
            <a:r>
              <a:rPr lang="fi-FI" sz="3600" dirty="0" err="1" smtClean="0"/>
              <a:t>nfosüsteemide</a:t>
            </a:r>
            <a:r>
              <a:rPr lang="fi-FI" sz="3600" dirty="0" smtClean="0"/>
              <a:t> </a:t>
            </a:r>
            <a:r>
              <a:rPr lang="fi-FI" sz="3600" dirty="0" err="1" smtClean="0"/>
              <a:t>uuendamine</a:t>
            </a:r>
            <a:r>
              <a:rPr lang="fi-FI" sz="3600" dirty="0" smtClean="0"/>
              <a:t> </a:t>
            </a:r>
            <a:r>
              <a:rPr lang="fi-FI" sz="3600" dirty="0" err="1" smtClean="0"/>
              <a:t>DHX-le</a:t>
            </a:r>
            <a:r>
              <a:rPr lang="fi-FI" sz="3600" dirty="0" smtClean="0"/>
              <a:t> </a:t>
            </a:r>
            <a:r>
              <a:rPr lang="fi-FI" sz="3600" dirty="0" err="1" smtClean="0"/>
              <a:t>läbi</a:t>
            </a:r>
            <a:r>
              <a:rPr lang="fi-FI" sz="3600" dirty="0" smtClean="0"/>
              <a:t> </a:t>
            </a:r>
            <a:r>
              <a:rPr lang="et-EE" sz="3600" dirty="0" smtClean="0"/>
              <a:t>EMOLi </a:t>
            </a:r>
            <a:r>
              <a:rPr lang="et-EE" sz="3600" dirty="0"/>
              <a:t>ja </a:t>
            </a:r>
            <a:r>
              <a:rPr lang="et-EE" sz="3600" dirty="0" smtClean="0"/>
              <a:t>ELLi</a:t>
            </a:r>
            <a:endParaRPr lang="et-E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018" y="4129088"/>
            <a:ext cx="3566679" cy="1014412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Henri Pook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EMOL-ELL IKT </a:t>
            </a:r>
            <a:r>
              <a:rPr lang="en-GB" b="1" dirty="0" err="1" smtClean="0">
                <a:solidFill>
                  <a:schemeClr val="tx1"/>
                </a:solidFill>
              </a:rPr>
              <a:t>kompetentsikeskus</a:t>
            </a:r>
            <a:endParaRPr lang="et-EE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5319210"/>
            <a:ext cx="6615735" cy="139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4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757382"/>
          </a:xfrm>
        </p:spPr>
        <p:txBody>
          <a:bodyPr>
            <a:normAutofit/>
          </a:bodyPr>
          <a:lstStyle/>
          <a:p>
            <a:r>
              <a:rPr lang="en-GB" dirty="0" err="1" smtClean="0"/>
              <a:t>Üldised</a:t>
            </a:r>
            <a:r>
              <a:rPr lang="en-GB" dirty="0" smtClean="0"/>
              <a:t> </a:t>
            </a:r>
            <a:r>
              <a:rPr lang="en-GB" dirty="0" err="1" smtClean="0"/>
              <a:t>tähelepanekud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13165"/>
            <a:ext cx="6447501" cy="4472247"/>
          </a:xfrm>
        </p:spPr>
        <p:txBody>
          <a:bodyPr>
            <a:normAutofit/>
          </a:bodyPr>
          <a:lstStyle/>
          <a:p>
            <a:r>
              <a:rPr lang="en-GB" dirty="0" err="1" smtClean="0"/>
              <a:t>Andmete</a:t>
            </a:r>
            <a:r>
              <a:rPr lang="en-GB" dirty="0" smtClean="0"/>
              <a:t> </a:t>
            </a:r>
            <a:r>
              <a:rPr lang="en-GB" dirty="0" err="1" smtClean="0"/>
              <a:t>korje</a:t>
            </a:r>
            <a:r>
              <a:rPr lang="en-GB" dirty="0" smtClean="0"/>
              <a:t> </a:t>
            </a:r>
            <a:r>
              <a:rPr lang="en-GB" dirty="0" err="1" smtClean="0"/>
              <a:t>alusel</a:t>
            </a:r>
            <a:r>
              <a:rPr lang="en-GB" dirty="0" smtClean="0"/>
              <a:t>, </a:t>
            </a:r>
            <a:r>
              <a:rPr lang="en-GB" dirty="0" err="1" smtClean="0"/>
              <a:t>kuhu</a:t>
            </a:r>
            <a:r>
              <a:rPr lang="en-GB" dirty="0" smtClean="0"/>
              <a:t> </a:t>
            </a:r>
            <a:r>
              <a:rPr lang="en-GB" dirty="0" err="1" smtClean="0"/>
              <a:t>esitas</a:t>
            </a:r>
            <a:r>
              <a:rPr lang="en-GB" dirty="0" smtClean="0"/>
              <a:t> </a:t>
            </a:r>
            <a:r>
              <a:rPr lang="en-GB" dirty="0" err="1" smtClean="0"/>
              <a:t>andmed</a:t>
            </a:r>
            <a:r>
              <a:rPr lang="en-GB" dirty="0" smtClean="0"/>
              <a:t> </a:t>
            </a:r>
            <a:r>
              <a:rPr lang="et-EE" dirty="0" smtClean="0"/>
              <a:t>1</a:t>
            </a:r>
            <a:r>
              <a:rPr lang="en-GB" dirty="0" smtClean="0"/>
              <a:t>20 KOV-</a:t>
            </a:r>
            <a:r>
              <a:rPr lang="en-GB" dirty="0" err="1" smtClean="0"/>
              <a:t>i</a:t>
            </a:r>
            <a:r>
              <a:rPr lang="en-GB" dirty="0" smtClean="0"/>
              <a:t>, on </a:t>
            </a:r>
            <a:r>
              <a:rPr lang="en-GB" dirty="0" err="1" smtClean="0"/>
              <a:t>omavalitsustel</a:t>
            </a:r>
            <a:r>
              <a:rPr lang="en-GB" dirty="0" smtClean="0"/>
              <a:t> </a:t>
            </a: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neile</a:t>
            </a:r>
            <a:r>
              <a:rPr lang="en-GB" dirty="0" smtClean="0"/>
              <a:t> </a:t>
            </a:r>
            <a:r>
              <a:rPr lang="en-GB" dirty="0" err="1" smtClean="0"/>
              <a:t>kuuluvaid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välise</a:t>
            </a:r>
            <a:r>
              <a:rPr lang="en-GB" dirty="0" smtClean="0"/>
              <a:t> </a:t>
            </a:r>
            <a:r>
              <a:rPr lang="en-GB" dirty="0" err="1" smtClean="0"/>
              <a:t>teenusepakkuja</a:t>
            </a:r>
            <a:r>
              <a:rPr lang="en-GB" dirty="0" smtClean="0"/>
              <a:t> </a:t>
            </a:r>
            <a:r>
              <a:rPr lang="en-GB" dirty="0" err="1" smtClean="0"/>
              <a:t>poolt</a:t>
            </a:r>
            <a:r>
              <a:rPr lang="en-GB" dirty="0" smtClean="0"/>
              <a:t> </a:t>
            </a:r>
            <a:r>
              <a:rPr lang="en-GB" dirty="0" err="1" smtClean="0"/>
              <a:t>kasutatavaid</a:t>
            </a:r>
            <a:r>
              <a:rPr lang="en-GB" dirty="0" smtClean="0"/>
              <a:t> </a:t>
            </a:r>
            <a:r>
              <a:rPr lang="en-GB" dirty="0" err="1" smtClean="0"/>
              <a:t>infosüsteeme</a:t>
            </a:r>
            <a:r>
              <a:rPr lang="en-GB" dirty="0" smtClean="0"/>
              <a:t> </a:t>
            </a:r>
            <a:r>
              <a:rPr lang="en-GB" dirty="0" err="1" smtClean="0"/>
              <a:t>erinevatena</a:t>
            </a:r>
            <a:r>
              <a:rPr lang="en-GB" dirty="0" smtClean="0"/>
              <a:t> </a:t>
            </a:r>
            <a:r>
              <a:rPr lang="en-GB" dirty="0" err="1" smtClean="0"/>
              <a:t>kokku</a:t>
            </a:r>
            <a:r>
              <a:rPr lang="en-GB" dirty="0"/>
              <a:t> </a:t>
            </a:r>
            <a:r>
              <a:rPr lang="en-GB" dirty="0" err="1" smtClean="0"/>
              <a:t>üle</a:t>
            </a:r>
            <a:r>
              <a:rPr lang="en-GB" dirty="0" smtClean="0"/>
              <a:t> 80</a:t>
            </a:r>
          </a:p>
          <a:p>
            <a:r>
              <a:rPr lang="en-GB" dirty="0" err="1" smtClean="0"/>
              <a:t>Riigikontroll</a:t>
            </a:r>
            <a:r>
              <a:rPr lang="en-GB" dirty="0" smtClean="0"/>
              <a:t> </a:t>
            </a:r>
            <a:r>
              <a:rPr lang="en-GB" dirty="0" err="1" smtClean="0"/>
              <a:t>läbi</a:t>
            </a:r>
            <a:r>
              <a:rPr lang="en-GB" dirty="0"/>
              <a:t> </a:t>
            </a:r>
            <a:r>
              <a:rPr lang="en-GB" dirty="0" err="1" smtClean="0"/>
              <a:t>auditi</a:t>
            </a:r>
            <a:r>
              <a:rPr lang="en-GB" dirty="0" smtClean="0"/>
              <a:t> “</a:t>
            </a:r>
            <a:r>
              <a:rPr lang="et-EE" dirty="0" smtClean="0"/>
              <a:t>Ülevaade </a:t>
            </a:r>
            <a:r>
              <a:rPr lang="et-EE" dirty="0"/>
              <a:t>valdades ja linnades peetavatest </a:t>
            </a:r>
            <a:r>
              <a:rPr lang="et-EE" dirty="0" smtClean="0"/>
              <a:t>andmekogudest</a:t>
            </a:r>
            <a:r>
              <a:rPr lang="en-GB" dirty="0" smtClean="0"/>
              <a:t>” </a:t>
            </a:r>
            <a:r>
              <a:rPr lang="en-GB" dirty="0" err="1" smtClean="0"/>
              <a:t>järgi</a:t>
            </a:r>
            <a:r>
              <a:rPr lang="en-GB" dirty="0" smtClean="0"/>
              <a:t> on KOV-des 925 </a:t>
            </a:r>
            <a:r>
              <a:rPr lang="en-GB" dirty="0" err="1" smtClean="0"/>
              <a:t>andmekogust</a:t>
            </a:r>
            <a:r>
              <a:rPr lang="en-GB" dirty="0" smtClean="0"/>
              <a:t>, </a:t>
            </a:r>
            <a:r>
              <a:rPr lang="en-GB" dirty="0" err="1" smtClean="0"/>
              <a:t>millest</a:t>
            </a:r>
            <a:r>
              <a:rPr lang="en-GB" dirty="0" smtClean="0"/>
              <a:t> on RIHA-s </a:t>
            </a:r>
            <a:r>
              <a:rPr lang="en-GB" dirty="0" err="1" smtClean="0"/>
              <a:t>registreerimisel</a:t>
            </a:r>
            <a:r>
              <a:rPr lang="en-GB" dirty="0" smtClean="0"/>
              <a:t> </a:t>
            </a:r>
            <a:r>
              <a:rPr lang="en-GB" dirty="0" err="1" smtClean="0"/>
              <a:t>vaid</a:t>
            </a:r>
            <a:r>
              <a:rPr lang="en-GB" dirty="0" smtClean="0"/>
              <a:t> 175.</a:t>
            </a:r>
            <a:r>
              <a:rPr lang="en-GB" dirty="0"/>
              <a:t> </a:t>
            </a:r>
            <a:r>
              <a:rPr lang="en-GB" dirty="0" err="1" smtClean="0"/>
              <a:t>Ei</a:t>
            </a:r>
            <a:r>
              <a:rPr lang="en-GB" dirty="0" smtClean="0"/>
              <a:t> </a:t>
            </a:r>
            <a:r>
              <a:rPr lang="en-GB" dirty="0" err="1" smtClean="0"/>
              <a:t>selgu</a:t>
            </a:r>
            <a:r>
              <a:rPr lang="en-GB" dirty="0" smtClean="0"/>
              <a:t>, </a:t>
            </a:r>
            <a:r>
              <a:rPr lang="en-GB" dirty="0" err="1" smtClean="0"/>
              <a:t>kui</a:t>
            </a:r>
            <a:r>
              <a:rPr lang="en-GB" dirty="0" smtClean="0"/>
              <a:t> </a:t>
            </a:r>
            <a:r>
              <a:rPr lang="en-GB" dirty="0" err="1" smtClean="0"/>
              <a:t>paljud</a:t>
            </a:r>
            <a:r>
              <a:rPr lang="en-GB" dirty="0" smtClean="0"/>
              <a:t> </a:t>
            </a:r>
            <a:r>
              <a:rPr lang="en-GB" dirty="0" err="1" smtClean="0"/>
              <a:t>nendest</a:t>
            </a:r>
            <a:r>
              <a:rPr lang="en-GB" dirty="0" smtClean="0"/>
              <a:t> </a:t>
            </a:r>
            <a:r>
              <a:rPr lang="en-GB" dirty="0" err="1" smtClean="0"/>
              <a:t>andekogudest</a:t>
            </a:r>
            <a:r>
              <a:rPr lang="en-GB" dirty="0" smtClean="0"/>
              <a:t> </a:t>
            </a:r>
            <a:r>
              <a:rPr lang="en-GB" dirty="0" err="1" smtClean="0"/>
              <a:t>kasutavad</a:t>
            </a:r>
            <a:r>
              <a:rPr lang="en-GB" dirty="0" smtClean="0"/>
              <a:t> </a:t>
            </a:r>
            <a:r>
              <a:rPr lang="en-GB" dirty="0" err="1" smtClean="0"/>
              <a:t>standardlahendust</a:t>
            </a:r>
            <a:r>
              <a:rPr lang="en-GB" dirty="0" smtClean="0"/>
              <a:t> IS-</a:t>
            </a:r>
            <a:r>
              <a:rPr lang="en-GB" dirty="0" err="1" smtClean="0"/>
              <a:t>na.</a:t>
            </a:r>
            <a:endParaRPr lang="en-GB" dirty="0"/>
          </a:p>
          <a:p>
            <a:endParaRPr lang="en-GB" dirty="0" smtClean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95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 smtClean="0"/>
              <a:t>Kasutatavad</a:t>
            </a:r>
            <a:r>
              <a:rPr lang="en-GB" sz="2800" dirty="0" smtClean="0"/>
              <a:t> </a:t>
            </a:r>
            <a:r>
              <a:rPr lang="en-GB" sz="2800" dirty="0" err="1" smtClean="0"/>
              <a:t>infosüsteemid</a:t>
            </a:r>
            <a:r>
              <a:rPr lang="en-GB" sz="2800" dirty="0" smtClean="0"/>
              <a:t> KOV-des (</a:t>
            </a:r>
            <a:r>
              <a:rPr lang="en-GB" sz="2800" dirty="0" err="1" smtClean="0"/>
              <a:t>valdkondade</a:t>
            </a:r>
            <a:r>
              <a:rPr lang="en-GB" sz="2800" dirty="0" smtClean="0"/>
              <a:t> </a:t>
            </a:r>
            <a:r>
              <a:rPr lang="en-GB" sz="2800" dirty="0" err="1" smtClean="0"/>
              <a:t>kaupa</a:t>
            </a:r>
            <a:r>
              <a:rPr lang="en-GB" sz="2800" dirty="0" smtClean="0"/>
              <a:t>, </a:t>
            </a:r>
            <a:r>
              <a:rPr lang="en-GB" sz="2800" dirty="0" err="1" smtClean="0"/>
              <a:t>kus</a:t>
            </a:r>
            <a:r>
              <a:rPr lang="en-GB" sz="2800" dirty="0" smtClean="0"/>
              <a:t> </a:t>
            </a:r>
            <a:r>
              <a:rPr lang="en-GB" sz="2800" dirty="0" err="1" smtClean="0"/>
              <a:t>võib</a:t>
            </a:r>
            <a:r>
              <a:rPr lang="en-GB" sz="2800" dirty="0" smtClean="0"/>
              <a:t> olla </a:t>
            </a:r>
            <a:r>
              <a:rPr lang="en-GB" sz="2800" dirty="0" err="1" smtClean="0"/>
              <a:t>vajalik</a:t>
            </a:r>
            <a:r>
              <a:rPr lang="en-GB" sz="2800" dirty="0" smtClean="0"/>
              <a:t> DHX-I </a:t>
            </a:r>
            <a:r>
              <a:rPr lang="en-GB" sz="2800" dirty="0" err="1" smtClean="0"/>
              <a:t>arendus</a:t>
            </a:r>
            <a:r>
              <a:rPr lang="en-GB" sz="2800" dirty="0" smtClean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1538790"/>
            <a:ext cx="6447501" cy="4590510"/>
          </a:xfrm>
        </p:spPr>
        <p:txBody>
          <a:bodyPr>
            <a:normAutofit/>
          </a:bodyPr>
          <a:lstStyle/>
          <a:p>
            <a:pPr lvl="0"/>
            <a:r>
              <a:rPr lang="et-EE" dirty="0" smtClean="0"/>
              <a:t>Dokumendihaldus.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Amphora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smtClean="0"/>
              <a:t>61)</a:t>
            </a:r>
            <a:endParaRPr lang="en-GB" dirty="0"/>
          </a:p>
          <a:p>
            <a:pPr lvl="0">
              <a:buFontTx/>
              <a:buChar char="-"/>
            </a:pPr>
            <a:r>
              <a:rPr lang="et-EE" dirty="0" smtClean="0"/>
              <a:t>Delta </a:t>
            </a:r>
            <a:r>
              <a:rPr lang="et-EE" dirty="0"/>
              <a:t>(</a:t>
            </a:r>
            <a:r>
              <a:rPr lang="et-EE" dirty="0" smtClean="0"/>
              <a:t>19)</a:t>
            </a:r>
            <a:endParaRPr lang="en-GB" dirty="0" smtClean="0"/>
          </a:p>
          <a:p>
            <a:pPr>
              <a:buFontTx/>
              <a:buChar char="-"/>
            </a:pPr>
            <a:r>
              <a:rPr lang="et-EE" dirty="0" err="1"/>
              <a:t>Webdesktop</a:t>
            </a:r>
            <a:r>
              <a:rPr lang="et-EE" dirty="0"/>
              <a:t> (10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/>
              <a:t>Postipoiss (3</a:t>
            </a:r>
            <a:r>
              <a:rPr lang="et-EE" dirty="0" smtClean="0"/>
              <a:t>)</a:t>
            </a:r>
            <a:endParaRPr lang="en-GB" dirty="0"/>
          </a:p>
          <a:p>
            <a:pPr>
              <a:buFontTx/>
              <a:buChar char="-"/>
            </a:pPr>
            <a:r>
              <a:rPr lang="et-EE" dirty="0"/>
              <a:t>AS </a:t>
            </a:r>
            <a:r>
              <a:rPr lang="et-EE" dirty="0" err="1"/>
              <a:t>Datel</a:t>
            </a:r>
            <a:r>
              <a:rPr lang="et-EE" dirty="0"/>
              <a:t> </a:t>
            </a:r>
            <a:r>
              <a:rPr lang="et-EE" dirty="0" err="1"/>
              <a:t>dokhaldus</a:t>
            </a:r>
            <a:r>
              <a:rPr lang="et-EE" dirty="0"/>
              <a:t> (1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DocLogix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smtClean="0"/>
              <a:t>1)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GoPro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smtClean="0"/>
              <a:t>1)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Dogre</a:t>
            </a:r>
            <a:r>
              <a:rPr lang="et-EE" dirty="0" smtClean="0"/>
              <a:t> </a:t>
            </a:r>
            <a:r>
              <a:rPr lang="et-EE" dirty="0"/>
              <a:t>(1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smtClean="0"/>
              <a:t>…? </a:t>
            </a:r>
            <a:r>
              <a:rPr lang="et-EE" dirty="0"/>
              <a:t>(8</a:t>
            </a:r>
            <a:r>
              <a:rPr lang="et-EE" dirty="0" smtClean="0"/>
              <a:t>)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17005" y="3248980"/>
            <a:ext cx="4240523" cy="338554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2800" dirty="0" err="1">
                <a:solidFill>
                  <a:prstClr val="black"/>
                </a:solidFill>
                <a:latin typeface="Trebuchet MS" panose="020B0603020202020204"/>
                <a:ea typeface="+mn-ea"/>
              </a:rPr>
              <a:t>Küsimus</a:t>
            </a:r>
            <a:r>
              <a:rPr lang="en-GB" sz="28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–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Millised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peaksid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olema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mõistlikud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kriteeriumid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riigi-poolseks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infosüsteemide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arendustoeks</a:t>
            </a:r>
            <a:r>
              <a:rPr lang="en-GB" sz="28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olukorras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,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kui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tarkvarasid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on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palju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sama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töö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teostamiseks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? </a:t>
            </a:r>
            <a:endParaRPr lang="et-EE" sz="2800" dirty="0">
              <a:solidFill>
                <a:prstClr val="black"/>
              </a:solidFill>
              <a:latin typeface="Trebuchet MS" panose="020B0603020202020204"/>
              <a:ea typeface="+mn-ea"/>
            </a:endParaRPr>
          </a:p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t-EE" dirty="0">
              <a:solidFill>
                <a:prstClr val="black"/>
              </a:solidFill>
              <a:latin typeface="Trebuchet MS" panose="020B0603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1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/>
              <a:t>Kasutatavad</a:t>
            </a:r>
            <a:r>
              <a:rPr lang="en-GB" sz="2800" dirty="0"/>
              <a:t> </a:t>
            </a:r>
            <a:r>
              <a:rPr lang="en-GB" sz="2800" dirty="0" err="1"/>
              <a:t>infosüsteemid</a:t>
            </a:r>
            <a:r>
              <a:rPr lang="en-GB" sz="2800" dirty="0"/>
              <a:t> KOV-des (</a:t>
            </a:r>
            <a:r>
              <a:rPr lang="en-GB" sz="2800" dirty="0" err="1"/>
              <a:t>valdkondade</a:t>
            </a:r>
            <a:r>
              <a:rPr lang="en-GB" sz="2800" dirty="0"/>
              <a:t> </a:t>
            </a:r>
            <a:r>
              <a:rPr lang="en-GB" sz="2800" dirty="0" err="1"/>
              <a:t>kaupa</a:t>
            </a:r>
            <a:r>
              <a:rPr lang="en-GB" sz="2800" dirty="0"/>
              <a:t>, </a:t>
            </a:r>
            <a:r>
              <a:rPr lang="en-GB" sz="2800" dirty="0" err="1"/>
              <a:t>kus</a:t>
            </a:r>
            <a:r>
              <a:rPr lang="en-GB" sz="2800" dirty="0"/>
              <a:t> </a:t>
            </a:r>
            <a:r>
              <a:rPr lang="en-GB" sz="2800" dirty="0" err="1"/>
              <a:t>võib</a:t>
            </a:r>
            <a:r>
              <a:rPr lang="en-GB" sz="2800" dirty="0"/>
              <a:t> olla </a:t>
            </a:r>
            <a:r>
              <a:rPr lang="en-GB" sz="2800" dirty="0" err="1"/>
              <a:t>vajalik</a:t>
            </a:r>
            <a:r>
              <a:rPr lang="en-GB" sz="2800" dirty="0"/>
              <a:t> DHX-I </a:t>
            </a:r>
            <a:r>
              <a:rPr lang="en-GB" sz="2800" dirty="0" err="1"/>
              <a:t>arendus</a:t>
            </a:r>
            <a:r>
              <a:rPr lang="en-GB" sz="2800" dirty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1538790"/>
            <a:ext cx="6447501" cy="510489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t-EE" sz="2000" dirty="0"/>
              <a:t>Ehitus</a:t>
            </a:r>
          </a:p>
          <a:p>
            <a:pPr>
              <a:buFontTx/>
              <a:buChar char="-"/>
            </a:pPr>
            <a:r>
              <a:rPr lang="et-EE" dirty="0" smtClean="0"/>
              <a:t>Kooskasutatavatena</a:t>
            </a:r>
            <a:r>
              <a:rPr lang="et-EE" dirty="0"/>
              <a:t>: Ehitisregister – kinnistusraamat – planeeringu IS (nt </a:t>
            </a:r>
            <a:r>
              <a:rPr lang="et-EE" dirty="0" err="1"/>
              <a:t>evald)-</a:t>
            </a:r>
            <a:r>
              <a:rPr lang="et-EE" dirty="0"/>
              <a:t> </a:t>
            </a:r>
            <a:r>
              <a:rPr lang="et-EE" dirty="0" err="1" smtClean="0"/>
              <a:t>dokhaldus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err="1" smtClean="0"/>
              <a:t>Ehk</a:t>
            </a:r>
            <a:r>
              <a:rPr lang="en-GB" dirty="0" smtClean="0"/>
              <a:t> </a:t>
            </a:r>
            <a:r>
              <a:rPr lang="en-GB" dirty="0" err="1" smtClean="0"/>
              <a:t>siis</a:t>
            </a:r>
            <a:r>
              <a:rPr lang="en-GB" dirty="0" smtClean="0"/>
              <a:t> </a:t>
            </a:r>
            <a:r>
              <a:rPr lang="en-GB" dirty="0" err="1" smtClean="0"/>
              <a:t>liidese</a:t>
            </a:r>
            <a:r>
              <a:rPr lang="en-GB" dirty="0" smtClean="0"/>
              <a:t> </a:t>
            </a:r>
            <a:r>
              <a:rPr lang="en-GB" dirty="0" err="1" smtClean="0"/>
              <a:t>loomisel</a:t>
            </a:r>
            <a:r>
              <a:rPr lang="en-GB" dirty="0" smtClean="0"/>
              <a:t> on </a:t>
            </a:r>
            <a:r>
              <a:rPr lang="en-GB" dirty="0" err="1" smtClean="0"/>
              <a:t>päringu</a:t>
            </a:r>
            <a:r>
              <a:rPr lang="en-GB" dirty="0" smtClean="0"/>
              <a:t> </a:t>
            </a:r>
            <a:r>
              <a:rPr lang="en-GB" dirty="0" err="1" smtClean="0"/>
              <a:t>aluseks</a:t>
            </a:r>
            <a:r>
              <a:rPr lang="en-GB" dirty="0" smtClean="0"/>
              <a:t> DHX? </a:t>
            </a:r>
            <a:r>
              <a:rPr lang="en-GB" dirty="0" err="1" smtClean="0"/>
              <a:t>Eraldi</a:t>
            </a:r>
            <a:r>
              <a:rPr lang="en-GB" dirty="0" smtClean="0"/>
              <a:t> </a:t>
            </a:r>
            <a:r>
              <a:rPr lang="en-GB" dirty="0" err="1" smtClean="0"/>
              <a:t>arendust</a:t>
            </a:r>
            <a:r>
              <a:rPr lang="en-GB" dirty="0" smtClean="0"/>
              <a:t> </a:t>
            </a:r>
            <a:r>
              <a:rPr lang="en-GB" dirty="0" err="1" smtClean="0"/>
              <a:t>läbi</a:t>
            </a:r>
            <a:r>
              <a:rPr lang="en-GB" dirty="0" smtClean="0"/>
              <a:t> KOV-I pole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teostada</a:t>
            </a:r>
            <a:r>
              <a:rPr lang="en-GB" dirty="0" smtClean="0"/>
              <a:t>, </a:t>
            </a:r>
            <a:r>
              <a:rPr lang="en-GB" dirty="0" err="1" smtClean="0"/>
              <a:t>kui</a:t>
            </a:r>
            <a:r>
              <a:rPr lang="en-GB" dirty="0" smtClean="0"/>
              <a:t> DHS-</a:t>
            </a:r>
            <a:r>
              <a:rPr lang="en-GB" dirty="0" err="1" smtClean="0"/>
              <a:t>ile</a:t>
            </a:r>
            <a:r>
              <a:rPr lang="en-GB" dirty="0" smtClean="0"/>
              <a:t> juba DHX </a:t>
            </a:r>
            <a:r>
              <a:rPr lang="en-GB" dirty="0" err="1" smtClean="0"/>
              <a:t>tuleb</a:t>
            </a:r>
            <a:r>
              <a:rPr lang="en-GB" dirty="0" smtClean="0"/>
              <a:t>.</a:t>
            </a:r>
            <a:endParaRPr lang="et-EE" dirty="0"/>
          </a:p>
          <a:p>
            <a:pPr lvl="0"/>
            <a:r>
              <a:rPr lang="et-EE" sz="2000" dirty="0"/>
              <a:t>Haridus</a:t>
            </a:r>
          </a:p>
          <a:p>
            <a:pPr lvl="0">
              <a:buFontTx/>
              <a:buChar char="-"/>
            </a:pPr>
            <a:r>
              <a:rPr lang="et-EE" dirty="0" smtClean="0"/>
              <a:t>EHIS</a:t>
            </a:r>
            <a:r>
              <a:rPr lang="en-GB" dirty="0" smtClean="0"/>
              <a:t>, </a:t>
            </a:r>
            <a:r>
              <a:rPr lang="et-EE" dirty="0"/>
              <a:t>E-Kool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t-EE" dirty="0" smtClean="0"/>
              <a:t>Stuudium</a:t>
            </a:r>
            <a:r>
              <a:rPr lang="en-GB" dirty="0" smtClean="0"/>
              <a:t> – </a:t>
            </a:r>
            <a:r>
              <a:rPr lang="en-GB" dirty="0" err="1" smtClean="0"/>
              <a:t>tõenäoliselt</a:t>
            </a:r>
            <a:r>
              <a:rPr lang="en-GB" dirty="0" smtClean="0"/>
              <a:t> </a:t>
            </a:r>
            <a:r>
              <a:rPr lang="en-GB" dirty="0" err="1" smtClean="0"/>
              <a:t>saavad</a:t>
            </a:r>
            <a:r>
              <a:rPr lang="en-GB" dirty="0" smtClean="0"/>
              <a:t> </a:t>
            </a:r>
            <a:r>
              <a:rPr lang="en-GB" dirty="0" err="1" smtClean="0"/>
              <a:t>iseseisvad</a:t>
            </a:r>
            <a:r>
              <a:rPr lang="en-GB" dirty="0" smtClean="0"/>
              <a:t> </a:t>
            </a:r>
            <a:r>
              <a:rPr lang="en-GB" dirty="0" err="1" smtClean="0"/>
              <a:t>arendused</a:t>
            </a:r>
            <a:r>
              <a:rPr lang="en-GB" dirty="0" smtClean="0"/>
              <a:t> DHX-</a:t>
            </a:r>
            <a:r>
              <a:rPr lang="en-GB" dirty="0" err="1" smtClean="0"/>
              <a:t>toele</a:t>
            </a:r>
            <a:endParaRPr lang="en-GB" dirty="0"/>
          </a:p>
          <a:p>
            <a:pPr lvl="0">
              <a:buFontTx/>
              <a:buChar char="-"/>
            </a:pPr>
            <a:r>
              <a:rPr lang="et-EE" dirty="0" smtClean="0"/>
              <a:t>Elektrooniline </a:t>
            </a:r>
            <a:r>
              <a:rPr lang="et-EE" dirty="0"/>
              <a:t>lasteaia </a:t>
            </a:r>
            <a:r>
              <a:rPr lang="et-EE" dirty="0" smtClean="0"/>
              <a:t>järjekord</a:t>
            </a:r>
            <a:r>
              <a:rPr lang="en-GB" dirty="0" smtClean="0"/>
              <a:t>: </a:t>
            </a:r>
            <a:r>
              <a:rPr lang="et-EE" dirty="0" err="1" smtClean="0"/>
              <a:t>Sepeks</a:t>
            </a:r>
            <a:r>
              <a:rPr lang="en-GB" dirty="0" smtClean="0"/>
              <a:t>; </a:t>
            </a:r>
            <a:r>
              <a:rPr lang="et-EE" dirty="0" smtClean="0"/>
              <a:t>ELIIS</a:t>
            </a:r>
            <a:r>
              <a:rPr lang="en-GB" dirty="0" smtClean="0"/>
              <a:t>, </a:t>
            </a:r>
            <a:r>
              <a:rPr lang="et-EE" dirty="0" smtClean="0"/>
              <a:t>Arno</a:t>
            </a:r>
            <a:endParaRPr lang="en-GB" dirty="0" smtClean="0"/>
          </a:p>
          <a:p>
            <a:pPr lvl="0"/>
            <a:r>
              <a:rPr lang="et-EE" sz="2000" dirty="0"/>
              <a:t>Kalmistud</a:t>
            </a:r>
            <a:r>
              <a:rPr lang="et-EE" dirty="0"/>
              <a:t>.</a:t>
            </a:r>
          </a:p>
          <a:p>
            <a:pPr lvl="0">
              <a:buFontTx/>
              <a:buChar char="-"/>
            </a:pPr>
            <a:r>
              <a:rPr lang="et-EE" dirty="0"/>
              <a:t>HAUDI (29</a:t>
            </a:r>
            <a:r>
              <a:rPr lang="et-EE" dirty="0" smtClean="0"/>
              <a:t>)</a:t>
            </a:r>
            <a:r>
              <a:rPr lang="en-GB" dirty="0" smtClean="0"/>
              <a:t> – </a:t>
            </a:r>
            <a:r>
              <a:rPr lang="en-GB" dirty="0" err="1" smtClean="0"/>
              <a:t>enim</a:t>
            </a:r>
            <a:r>
              <a:rPr lang="en-GB" dirty="0" smtClean="0"/>
              <a:t> </a:t>
            </a:r>
            <a:r>
              <a:rPr lang="en-GB" dirty="0" err="1" smtClean="0"/>
              <a:t>kasutatav</a:t>
            </a:r>
            <a:r>
              <a:rPr lang="en-GB" dirty="0" smtClean="0"/>
              <a:t>, </a:t>
            </a:r>
            <a:r>
              <a:rPr lang="en-GB" dirty="0" err="1" smtClean="0"/>
              <a:t>kuid</a:t>
            </a:r>
            <a:r>
              <a:rPr lang="en-GB" dirty="0" smtClean="0"/>
              <a:t> </a:t>
            </a: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seda</a:t>
            </a:r>
            <a:r>
              <a:rPr lang="en-GB" dirty="0" smtClean="0"/>
              <a:t> on DHX-I peal </a:t>
            </a:r>
            <a:r>
              <a:rPr lang="en-GB" dirty="0" err="1" smtClean="0"/>
              <a:t>vaja</a:t>
            </a:r>
            <a:r>
              <a:rPr lang="en-GB" dirty="0" smtClean="0"/>
              <a:t> (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surmatunnistuse</a:t>
            </a:r>
            <a:r>
              <a:rPr lang="en-GB" dirty="0" smtClean="0"/>
              <a:t> </a:t>
            </a:r>
            <a:r>
              <a:rPr lang="en-GB" dirty="0" err="1" smtClean="0"/>
              <a:t>edastamiseks</a:t>
            </a:r>
            <a:r>
              <a:rPr lang="en-GB" dirty="0" smtClean="0"/>
              <a:t>)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piisab</a:t>
            </a:r>
            <a:r>
              <a:rPr lang="en-GB" dirty="0" smtClean="0"/>
              <a:t> X-Tee </a:t>
            </a:r>
            <a:r>
              <a:rPr lang="en-GB" dirty="0" err="1" smtClean="0"/>
              <a:t>liidesest</a:t>
            </a:r>
            <a:r>
              <a:rPr lang="en-GB" dirty="0" smtClean="0"/>
              <a:t>?</a:t>
            </a:r>
          </a:p>
          <a:p>
            <a:pPr lvl="0"/>
            <a:r>
              <a:rPr lang="et-EE" sz="2000" dirty="0" smtClean="0"/>
              <a:t>Keskkond</a:t>
            </a:r>
            <a:r>
              <a:rPr lang="en-GB" sz="2000" dirty="0" smtClean="0"/>
              <a:t>. </a:t>
            </a:r>
            <a:endParaRPr lang="et-EE" sz="2000" dirty="0"/>
          </a:p>
          <a:p>
            <a:pPr lvl="0">
              <a:buFontTx/>
              <a:buChar char="-"/>
            </a:pPr>
            <a:r>
              <a:rPr lang="et-EE" dirty="0" smtClean="0"/>
              <a:t>EVALD</a:t>
            </a:r>
            <a:r>
              <a:rPr lang="en-GB" dirty="0" smtClean="0"/>
              <a:t>, </a:t>
            </a:r>
            <a:r>
              <a:rPr lang="et-EE" dirty="0" smtClean="0"/>
              <a:t>Skarabeus</a:t>
            </a:r>
            <a:r>
              <a:rPr lang="en-GB" dirty="0" smtClean="0"/>
              <a:t>, </a:t>
            </a:r>
            <a:r>
              <a:rPr lang="et-EE" dirty="0" err="1" smtClean="0"/>
              <a:t>M-Expert</a:t>
            </a:r>
            <a:r>
              <a:rPr lang="en-GB" dirty="0" smtClean="0"/>
              <a:t>, </a:t>
            </a:r>
            <a:r>
              <a:rPr lang="et-EE" dirty="0" err="1" smtClean="0"/>
              <a:t>ArcGis</a:t>
            </a:r>
            <a:r>
              <a:rPr lang="et-EE" dirty="0" smtClean="0"/>
              <a:t> </a:t>
            </a:r>
            <a:r>
              <a:rPr lang="et-EE" dirty="0"/>
              <a:t>(1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n-GB" dirty="0" smtClean="0"/>
              <a:t>DHX </a:t>
            </a:r>
            <a:r>
              <a:rPr lang="en-GB" dirty="0" err="1" smtClean="0"/>
              <a:t>võiks</a:t>
            </a:r>
            <a:r>
              <a:rPr lang="en-GB" dirty="0" smtClean="0"/>
              <a:t> olla </a:t>
            </a:r>
            <a:r>
              <a:rPr lang="en-GB" dirty="0" err="1" smtClean="0"/>
              <a:t>vajalik</a:t>
            </a:r>
            <a:r>
              <a:rPr lang="en-GB" dirty="0" smtClean="0"/>
              <a:t> KK </a:t>
            </a:r>
            <a:r>
              <a:rPr lang="en-GB" dirty="0" err="1" smtClean="0"/>
              <a:t>infos</a:t>
            </a:r>
            <a:r>
              <a:rPr lang="en-GB" dirty="0" smtClean="0"/>
              <a:t> DHS-I </a:t>
            </a:r>
            <a:r>
              <a:rPr lang="en-GB" dirty="0" err="1" smtClean="0"/>
              <a:t>menetlustega</a:t>
            </a:r>
            <a:r>
              <a:rPr lang="en-GB" dirty="0" smtClean="0"/>
              <a:t> </a:t>
            </a:r>
            <a:r>
              <a:rPr lang="en-GB" dirty="0" err="1" smtClean="0"/>
              <a:t>sidumiseks</a:t>
            </a:r>
            <a:r>
              <a:rPr lang="en-GB" dirty="0" smtClean="0"/>
              <a:t> </a:t>
            </a:r>
            <a:r>
              <a:rPr lang="en-GB" dirty="0" err="1" smtClean="0"/>
              <a:t>ning</a:t>
            </a:r>
            <a:r>
              <a:rPr lang="en-GB" dirty="0" smtClean="0"/>
              <a:t> </a:t>
            </a:r>
            <a:r>
              <a:rPr lang="en-GB" dirty="0" err="1" smtClean="0"/>
              <a:t>riiklike</a:t>
            </a:r>
            <a:r>
              <a:rPr lang="en-GB" dirty="0" smtClean="0"/>
              <a:t> </a:t>
            </a:r>
            <a:r>
              <a:rPr lang="en-GB" dirty="0" err="1" smtClean="0"/>
              <a:t>andmekogudega</a:t>
            </a:r>
            <a:r>
              <a:rPr lang="en-GB" dirty="0" smtClean="0"/>
              <a:t> (</a:t>
            </a:r>
            <a:r>
              <a:rPr lang="en-GB" dirty="0" err="1" smtClean="0"/>
              <a:t>Jäätmeregister</a:t>
            </a:r>
            <a:r>
              <a:rPr lang="en-GB" dirty="0" smtClean="0"/>
              <a:t>, </a:t>
            </a:r>
            <a:r>
              <a:rPr lang="en-GB" dirty="0" err="1" smtClean="0"/>
              <a:t>jne</a:t>
            </a:r>
            <a:r>
              <a:rPr lang="en-GB" dirty="0" smtClean="0"/>
              <a:t>) </a:t>
            </a:r>
            <a:r>
              <a:rPr lang="en-GB" dirty="0" err="1" smtClean="0"/>
              <a:t>infovahetuseks</a:t>
            </a:r>
            <a:r>
              <a:rPr lang="en-GB" dirty="0" smtClean="0"/>
              <a:t>.</a:t>
            </a:r>
            <a:endParaRPr lang="en-GB" dirty="0"/>
          </a:p>
          <a:p>
            <a:pPr lvl="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/>
              <a:t>Kasutatavad</a:t>
            </a:r>
            <a:r>
              <a:rPr lang="en-GB" sz="2800" dirty="0"/>
              <a:t> </a:t>
            </a:r>
            <a:r>
              <a:rPr lang="en-GB" sz="2800" dirty="0" err="1"/>
              <a:t>infosüsteemid</a:t>
            </a:r>
            <a:r>
              <a:rPr lang="en-GB" sz="2800" dirty="0"/>
              <a:t> KOV-des (</a:t>
            </a:r>
            <a:r>
              <a:rPr lang="en-GB" sz="2800" dirty="0" err="1"/>
              <a:t>valdkondade</a:t>
            </a:r>
            <a:r>
              <a:rPr lang="en-GB" sz="2800" dirty="0"/>
              <a:t> </a:t>
            </a:r>
            <a:r>
              <a:rPr lang="en-GB" sz="2800" dirty="0" err="1"/>
              <a:t>kaupa</a:t>
            </a:r>
            <a:r>
              <a:rPr lang="en-GB" sz="2800" dirty="0"/>
              <a:t>, </a:t>
            </a:r>
            <a:r>
              <a:rPr lang="en-GB" sz="2800" dirty="0" err="1"/>
              <a:t>kus</a:t>
            </a:r>
            <a:r>
              <a:rPr lang="en-GB" sz="2800" dirty="0"/>
              <a:t> </a:t>
            </a:r>
            <a:r>
              <a:rPr lang="en-GB" sz="2800" dirty="0" err="1"/>
              <a:t>võib</a:t>
            </a:r>
            <a:r>
              <a:rPr lang="en-GB" sz="2800" dirty="0"/>
              <a:t> olla </a:t>
            </a:r>
            <a:r>
              <a:rPr lang="en-GB" sz="2800" dirty="0" err="1"/>
              <a:t>vajalik</a:t>
            </a:r>
            <a:r>
              <a:rPr lang="en-GB" sz="2800" dirty="0"/>
              <a:t> DHX-I </a:t>
            </a:r>
            <a:r>
              <a:rPr lang="en-GB" sz="2800" dirty="0" err="1"/>
              <a:t>arendus</a:t>
            </a:r>
            <a:r>
              <a:rPr lang="en-GB" sz="2800" dirty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1493784"/>
            <a:ext cx="6447501" cy="5027087"/>
          </a:xfrm>
        </p:spPr>
        <p:txBody>
          <a:bodyPr>
            <a:normAutofit fontScale="92500"/>
          </a:bodyPr>
          <a:lstStyle/>
          <a:p>
            <a:pPr lvl="0"/>
            <a:r>
              <a:rPr lang="et-EE" sz="2000" dirty="0"/>
              <a:t>Kinnistud, planeeringud, </a:t>
            </a:r>
            <a:r>
              <a:rPr lang="et-EE" sz="2000" dirty="0" smtClean="0"/>
              <a:t>maa.</a:t>
            </a:r>
            <a:endParaRPr lang="en-GB" sz="2000" dirty="0" smtClean="0"/>
          </a:p>
          <a:p>
            <a:pPr lvl="0">
              <a:buFontTx/>
              <a:buChar char="-"/>
            </a:pPr>
            <a:r>
              <a:rPr lang="et-EE" dirty="0" smtClean="0"/>
              <a:t>EVALD</a:t>
            </a:r>
            <a:r>
              <a:rPr lang="en-GB" dirty="0" smtClean="0"/>
              <a:t>, </a:t>
            </a:r>
            <a:r>
              <a:rPr lang="et-EE" dirty="0" err="1" smtClean="0"/>
              <a:t>M-expert</a:t>
            </a:r>
            <a:r>
              <a:rPr lang="en-GB" dirty="0" smtClean="0"/>
              <a:t>, </a:t>
            </a:r>
            <a:r>
              <a:rPr lang="et-EE" dirty="0" err="1" smtClean="0"/>
              <a:t>ArcGis</a:t>
            </a:r>
            <a:r>
              <a:rPr lang="en-GB" dirty="0" smtClean="0"/>
              <a:t>, </a:t>
            </a:r>
            <a:r>
              <a:rPr lang="et-EE" dirty="0" err="1" smtClean="0"/>
              <a:t>X-Gis</a:t>
            </a:r>
            <a:r>
              <a:rPr lang="en-GB" dirty="0" smtClean="0"/>
              <a:t>, </a:t>
            </a:r>
            <a:r>
              <a:rPr lang="et-EE" u="sng" dirty="0" smtClean="0">
                <a:hlinkClick r:id="rId2"/>
              </a:rPr>
              <a:t>www.narvaplan.ee</a:t>
            </a:r>
            <a:r>
              <a:rPr lang="en-GB" dirty="0" smtClean="0"/>
              <a:t>, </a:t>
            </a:r>
            <a:r>
              <a:rPr lang="et-EE" dirty="0" smtClean="0"/>
              <a:t>RPIS</a:t>
            </a:r>
            <a:endParaRPr lang="en-GB" dirty="0"/>
          </a:p>
          <a:p>
            <a:pPr lvl="0">
              <a:buFontTx/>
              <a:buChar char="-"/>
            </a:pPr>
            <a:r>
              <a:rPr lang="en-GB" dirty="0" err="1" smtClean="0"/>
              <a:t>Samad</a:t>
            </a:r>
            <a:r>
              <a:rPr lang="en-GB" dirty="0" smtClean="0"/>
              <a:t> </a:t>
            </a:r>
            <a:r>
              <a:rPr lang="en-GB" dirty="0" err="1" smtClean="0"/>
              <a:t>argumendid</a:t>
            </a:r>
            <a:r>
              <a:rPr lang="en-GB" dirty="0" smtClean="0"/>
              <a:t> DHX-I </a:t>
            </a:r>
            <a:r>
              <a:rPr lang="en-GB" dirty="0" err="1" smtClean="0"/>
              <a:t>osas</a:t>
            </a:r>
            <a:r>
              <a:rPr lang="en-GB" dirty="0" smtClean="0"/>
              <a:t>, </a:t>
            </a:r>
            <a:r>
              <a:rPr lang="en-GB" dirty="0" err="1" smtClean="0"/>
              <a:t>mis</a:t>
            </a:r>
            <a:r>
              <a:rPr lang="en-GB" dirty="0" smtClean="0"/>
              <a:t> </a:t>
            </a:r>
            <a:r>
              <a:rPr lang="en-GB" dirty="0" err="1" smtClean="0"/>
              <a:t>keskkonna</a:t>
            </a:r>
            <a:r>
              <a:rPr lang="en-GB" dirty="0" smtClean="0"/>
              <a:t> </a:t>
            </a:r>
            <a:r>
              <a:rPr lang="en-GB" dirty="0" err="1" smtClean="0"/>
              <a:t>valdkonnas</a:t>
            </a:r>
            <a:r>
              <a:rPr lang="en-GB" dirty="0" smtClean="0"/>
              <a:t>. RPIS-</a:t>
            </a:r>
            <a:r>
              <a:rPr lang="en-GB" dirty="0" err="1" smtClean="0"/>
              <a:t>es</a:t>
            </a:r>
            <a:r>
              <a:rPr lang="en-GB" dirty="0" smtClean="0"/>
              <a:t> on </a:t>
            </a:r>
            <a:r>
              <a:rPr lang="en-GB" dirty="0" err="1" smtClean="0"/>
              <a:t>menetluste</a:t>
            </a:r>
            <a:r>
              <a:rPr lang="en-GB" dirty="0" smtClean="0"/>
              <a:t> </a:t>
            </a:r>
            <a:r>
              <a:rPr lang="en-GB" dirty="0" err="1" smtClean="0"/>
              <a:t>mootor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lähtevõimekus</a:t>
            </a:r>
            <a:r>
              <a:rPr lang="en-GB" dirty="0" smtClean="0"/>
              <a:t> DHS-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liitmiseks</a:t>
            </a:r>
            <a:r>
              <a:rPr lang="en-GB" dirty="0" smtClean="0"/>
              <a:t> </a:t>
            </a:r>
            <a:r>
              <a:rPr lang="en-GB" dirty="0" err="1" smtClean="0"/>
              <a:t>olemas</a:t>
            </a:r>
            <a:r>
              <a:rPr lang="en-GB" dirty="0" smtClean="0"/>
              <a:t> (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läbi</a:t>
            </a:r>
            <a:r>
              <a:rPr lang="en-GB" dirty="0" smtClean="0"/>
              <a:t> KOVMEN-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0"/>
            <a:r>
              <a:rPr lang="et-EE" sz="2000" dirty="0"/>
              <a:t>Lemmikloomad.</a:t>
            </a:r>
          </a:p>
          <a:p>
            <a:pPr lvl="0">
              <a:buFontTx/>
              <a:buChar char="-"/>
            </a:pPr>
            <a:r>
              <a:rPr lang="et-EE" dirty="0" err="1" smtClean="0"/>
              <a:t>Spintek</a:t>
            </a:r>
            <a:r>
              <a:rPr lang="en-GB" dirty="0" smtClean="0"/>
              <a:t>, </a:t>
            </a:r>
            <a:r>
              <a:rPr lang="et-EE" dirty="0" smtClean="0"/>
              <a:t>Omatehtud register</a:t>
            </a:r>
            <a:r>
              <a:rPr lang="en-GB" dirty="0" smtClean="0"/>
              <a:t>.</a:t>
            </a:r>
          </a:p>
          <a:p>
            <a:pPr lvl="0">
              <a:buFontTx/>
              <a:buChar char="-"/>
            </a:pP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oleks</a:t>
            </a:r>
            <a:r>
              <a:rPr lang="en-GB" dirty="0" smtClean="0"/>
              <a:t>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lemmiklooma</a:t>
            </a:r>
            <a:r>
              <a:rPr lang="en-GB" dirty="0" smtClean="0"/>
              <a:t> </a:t>
            </a:r>
            <a:r>
              <a:rPr lang="en-GB" dirty="0" err="1" smtClean="0"/>
              <a:t>registreerimise</a:t>
            </a:r>
            <a:r>
              <a:rPr lang="en-GB" dirty="0" smtClean="0"/>
              <a:t> </a:t>
            </a:r>
            <a:r>
              <a:rPr lang="en-GB" dirty="0" err="1" smtClean="0"/>
              <a:t>avalduse</a:t>
            </a:r>
            <a:r>
              <a:rPr lang="en-GB" dirty="0" smtClean="0"/>
              <a:t> </a:t>
            </a:r>
            <a:r>
              <a:rPr lang="en-GB" dirty="0" err="1" smtClean="0"/>
              <a:t>menetlemiseks</a:t>
            </a:r>
            <a:r>
              <a:rPr lang="en-GB" dirty="0" smtClean="0"/>
              <a:t> (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seos</a:t>
            </a:r>
            <a:r>
              <a:rPr lang="en-GB" dirty="0" smtClean="0"/>
              <a:t> DHS-</a:t>
            </a:r>
            <a:r>
              <a:rPr lang="en-GB" dirty="0" err="1" smtClean="0"/>
              <a:t>ga</a:t>
            </a:r>
            <a:r>
              <a:rPr lang="en-GB" dirty="0" smtClean="0"/>
              <a:t>)?</a:t>
            </a:r>
          </a:p>
          <a:p>
            <a:pPr lvl="0"/>
            <a:r>
              <a:rPr lang="et-EE" sz="2000" dirty="0"/>
              <a:t>Personaliarvestus</a:t>
            </a:r>
            <a:endParaRPr lang="en-GB" sz="2000" dirty="0"/>
          </a:p>
          <a:p>
            <a:pPr>
              <a:buFontTx/>
              <a:buChar char="-"/>
            </a:pPr>
            <a:r>
              <a:rPr lang="et-EE" dirty="0" err="1"/>
              <a:t>Persona</a:t>
            </a:r>
            <a:r>
              <a:rPr lang="et-EE" dirty="0"/>
              <a:t> </a:t>
            </a:r>
            <a:r>
              <a:rPr lang="en-GB" dirty="0" smtClean="0"/>
              <a:t>, </a:t>
            </a:r>
            <a:r>
              <a:rPr lang="et-EE" dirty="0" err="1" smtClean="0"/>
              <a:t>PMen</a:t>
            </a:r>
            <a:r>
              <a:rPr lang="et-EE" dirty="0" smtClean="0"/>
              <a:t> </a:t>
            </a:r>
            <a:endParaRPr lang="en-GB" dirty="0"/>
          </a:p>
          <a:p>
            <a:pPr lvl="0"/>
            <a:r>
              <a:rPr lang="et-EE" sz="2000" dirty="0"/>
              <a:t>Raamatupidamine.</a:t>
            </a:r>
          </a:p>
          <a:p>
            <a:pPr lvl="0">
              <a:buFontTx/>
              <a:buChar char="-"/>
            </a:pPr>
            <a:r>
              <a:rPr lang="et-EE" dirty="0" err="1"/>
              <a:t>PMen</a:t>
            </a:r>
            <a:r>
              <a:rPr lang="et-EE" dirty="0"/>
              <a:t> </a:t>
            </a:r>
            <a:r>
              <a:rPr lang="en-GB" dirty="0" smtClean="0"/>
              <a:t>, </a:t>
            </a:r>
            <a:r>
              <a:rPr lang="et-EE" dirty="0" smtClean="0"/>
              <a:t>Tresoor</a:t>
            </a:r>
            <a:r>
              <a:rPr lang="en-GB" dirty="0" smtClean="0"/>
              <a:t>, </a:t>
            </a:r>
            <a:r>
              <a:rPr lang="et-EE" dirty="0" err="1" smtClean="0"/>
              <a:t>Verp</a:t>
            </a:r>
            <a:r>
              <a:rPr lang="en-GB" dirty="0" smtClean="0"/>
              <a:t>, </a:t>
            </a:r>
            <a:r>
              <a:rPr lang="et-EE" dirty="0" smtClean="0"/>
              <a:t>Rapid</a:t>
            </a:r>
            <a:r>
              <a:rPr lang="en-GB" dirty="0" smtClean="0"/>
              <a:t>, </a:t>
            </a:r>
            <a:r>
              <a:rPr lang="et-EE" dirty="0" err="1" smtClean="0"/>
              <a:t>Agresso</a:t>
            </a:r>
            <a:r>
              <a:rPr lang="en-GB" dirty="0" smtClean="0"/>
              <a:t>, </a:t>
            </a:r>
            <a:r>
              <a:rPr lang="et-EE" dirty="0" smtClean="0"/>
              <a:t>SA</a:t>
            </a:r>
            <a:r>
              <a:rPr lang="en-GB" dirty="0" smtClean="0"/>
              <a:t>P, </a:t>
            </a:r>
            <a:r>
              <a:rPr lang="et-EE" dirty="0" smtClean="0"/>
              <a:t>Microsoft </a:t>
            </a:r>
            <a:r>
              <a:rPr lang="et-EE" dirty="0"/>
              <a:t>Dynamics AX </a:t>
            </a:r>
            <a:r>
              <a:rPr lang="en-GB" dirty="0" smtClean="0"/>
              <a:t>, </a:t>
            </a:r>
            <a:r>
              <a:rPr lang="et-EE" dirty="0" err="1" smtClean="0"/>
              <a:t>HansaBooks</a:t>
            </a:r>
            <a:r>
              <a:rPr lang="et-EE" dirty="0" smtClean="0"/>
              <a:t> 7.2</a:t>
            </a:r>
            <a:r>
              <a:rPr lang="en-GB" dirty="0" smtClean="0"/>
              <a:t>, </a:t>
            </a:r>
            <a:r>
              <a:rPr lang="et-EE" dirty="0" smtClean="0"/>
              <a:t>Eeva</a:t>
            </a:r>
            <a:endParaRPr lang="en-GB" dirty="0"/>
          </a:p>
          <a:p>
            <a:pPr lvl="0">
              <a:buFontTx/>
              <a:buChar char="-"/>
            </a:pPr>
            <a:endParaRPr lang="en-GB" dirty="0"/>
          </a:p>
          <a:p>
            <a:pPr lvl="0">
              <a:buFontTx/>
              <a:buChar char="-"/>
            </a:pPr>
            <a:endParaRPr lang="en-GB" dirty="0" smtClean="0"/>
          </a:p>
          <a:p>
            <a:pPr lvl="0"/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97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/>
              <a:t>Kasutatavad</a:t>
            </a:r>
            <a:r>
              <a:rPr lang="en-GB" sz="2800" dirty="0"/>
              <a:t> </a:t>
            </a:r>
            <a:r>
              <a:rPr lang="en-GB" sz="2800" dirty="0" err="1"/>
              <a:t>infosüsteemid</a:t>
            </a:r>
            <a:r>
              <a:rPr lang="en-GB" sz="2800" dirty="0"/>
              <a:t> KOV-des (</a:t>
            </a:r>
            <a:r>
              <a:rPr lang="en-GB" sz="2800" dirty="0" err="1"/>
              <a:t>valdkondade</a:t>
            </a:r>
            <a:r>
              <a:rPr lang="en-GB" sz="2800" dirty="0"/>
              <a:t> </a:t>
            </a:r>
            <a:r>
              <a:rPr lang="en-GB" sz="2800" dirty="0" err="1"/>
              <a:t>kaupa</a:t>
            </a:r>
            <a:r>
              <a:rPr lang="en-GB" sz="2800" dirty="0"/>
              <a:t>, </a:t>
            </a:r>
            <a:r>
              <a:rPr lang="en-GB" sz="2800" dirty="0" err="1"/>
              <a:t>kus</a:t>
            </a:r>
            <a:r>
              <a:rPr lang="en-GB" sz="2800" dirty="0"/>
              <a:t> </a:t>
            </a:r>
            <a:r>
              <a:rPr lang="en-GB" sz="2800" dirty="0" err="1"/>
              <a:t>võib</a:t>
            </a:r>
            <a:r>
              <a:rPr lang="en-GB" sz="2800" dirty="0"/>
              <a:t> olla </a:t>
            </a:r>
            <a:r>
              <a:rPr lang="en-GB" sz="2800" dirty="0" err="1"/>
              <a:t>vajalik</a:t>
            </a:r>
            <a:r>
              <a:rPr lang="en-GB" sz="2800" dirty="0"/>
              <a:t> DHX-I </a:t>
            </a:r>
            <a:r>
              <a:rPr lang="en-GB" sz="2800" dirty="0" err="1"/>
              <a:t>arendus</a:t>
            </a:r>
            <a:r>
              <a:rPr lang="en-GB" sz="2800" dirty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2" y="1583794"/>
            <a:ext cx="4604058" cy="4457567"/>
          </a:xfrm>
        </p:spPr>
        <p:txBody>
          <a:bodyPr/>
          <a:lstStyle/>
          <a:p>
            <a:pPr lvl="0"/>
            <a:r>
              <a:rPr lang="et-EE" dirty="0"/>
              <a:t>Tervishoid, sotsiaalteenused</a:t>
            </a:r>
          </a:p>
          <a:p>
            <a:pPr lvl="0">
              <a:buFontTx/>
              <a:buChar char="-"/>
            </a:pPr>
            <a:r>
              <a:rPr lang="et-EE" dirty="0" smtClean="0"/>
              <a:t>Ainult </a:t>
            </a:r>
            <a:r>
              <a:rPr lang="et-EE" dirty="0"/>
              <a:t>STAR, MISP ja </a:t>
            </a:r>
            <a:r>
              <a:rPr lang="en-GB" dirty="0" smtClean="0"/>
              <a:t>DHS-d.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luua</a:t>
            </a:r>
            <a:r>
              <a:rPr lang="en-GB" dirty="0" smtClean="0"/>
              <a:t> </a:t>
            </a:r>
            <a:r>
              <a:rPr lang="en-GB" dirty="0" err="1" smtClean="0"/>
              <a:t>andmevahetus</a:t>
            </a:r>
            <a:r>
              <a:rPr lang="en-GB" dirty="0" smtClean="0"/>
              <a:t>, </a:t>
            </a: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dokumentides</a:t>
            </a:r>
            <a:r>
              <a:rPr lang="en-GB" dirty="0" smtClean="0"/>
              <a:t>?</a:t>
            </a:r>
            <a:endParaRPr lang="et-EE" dirty="0"/>
          </a:p>
          <a:p>
            <a:pPr lvl="0"/>
            <a:r>
              <a:rPr lang="et-EE" dirty="0" smtClean="0"/>
              <a:t>Teed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t-EE" dirty="0" smtClean="0"/>
              <a:t> </a:t>
            </a:r>
            <a:r>
              <a:rPr lang="et-EE" dirty="0"/>
              <a:t>tänavad</a:t>
            </a:r>
          </a:p>
          <a:p>
            <a:pPr lvl="0">
              <a:buFontTx/>
              <a:buChar char="-"/>
            </a:pPr>
            <a:r>
              <a:rPr lang="et-EE" dirty="0" smtClean="0"/>
              <a:t>EVALD</a:t>
            </a:r>
            <a:endParaRPr lang="en-GB" dirty="0" smtClean="0"/>
          </a:p>
          <a:p>
            <a:pPr lvl="0"/>
            <a:r>
              <a:rPr lang="et-EE" dirty="0"/>
              <a:t>Volikogu/valitsuse tegevus</a:t>
            </a:r>
          </a:p>
          <a:p>
            <a:pPr lvl="0">
              <a:buFontTx/>
              <a:buChar char="-"/>
            </a:pPr>
            <a:r>
              <a:rPr lang="et-EE" dirty="0" err="1" smtClean="0"/>
              <a:t>Amphora</a:t>
            </a:r>
            <a:r>
              <a:rPr lang="en-GB" dirty="0" smtClean="0"/>
              <a:t>, </a:t>
            </a:r>
            <a:r>
              <a:rPr lang="et-EE" dirty="0" smtClean="0"/>
              <a:t>VOLIS</a:t>
            </a:r>
            <a:r>
              <a:rPr lang="en-GB" dirty="0" smtClean="0"/>
              <a:t>, </a:t>
            </a:r>
            <a:r>
              <a:rPr lang="et-EE" dirty="0" smtClean="0"/>
              <a:t>Delta</a:t>
            </a:r>
            <a:r>
              <a:rPr lang="en-GB" dirty="0" smtClean="0"/>
              <a:t>, </a:t>
            </a:r>
            <a:r>
              <a:rPr lang="et-EE" dirty="0" err="1" smtClean="0"/>
              <a:t>DocLogic</a:t>
            </a:r>
            <a:r>
              <a:rPr lang="et-EE" dirty="0" smtClean="0"/>
              <a:t> </a:t>
            </a:r>
            <a:r>
              <a:rPr lang="en-GB" dirty="0" smtClean="0"/>
              <a:t>, </a:t>
            </a:r>
            <a:r>
              <a:rPr lang="et-EE" dirty="0" err="1" smtClean="0"/>
              <a:t>Webdesktop</a:t>
            </a:r>
            <a:endParaRPr lang="en-GB" dirty="0"/>
          </a:p>
          <a:p>
            <a:pPr lvl="0">
              <a:buFontTx/>
              <a:buChar char="-"/>
            </a:pP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luua</a:t>
            </a:r>
            <a:r>
              <a:rPr lang="en-GB" dirty="0" smtClean="0"/>
              <a:t> DHX </a:t>
            </a:r>
            <a:r>
              <a:rPr lang="en-GB" dirty="0" err="1" smtClean="0"/>
              <a:t>võimekus</a:t>
            </a:r>
            <a:r>
              <a:rPr lang="en-GB" dirty="0" smtClean="0"/>
              <a:t> VOLIS-</a:t>
            </a:r>
            <a:r>
              <a:rPr lang="en-GB" dirty="0" err="1" smtClean="0"/>
              <a:t>ega</a:t>
            </a:r>
            <a:r>
              <a:rPr lang="en-GB" dirty="0" smtClean="0"/>
              <a:t> </a:t>
            </a:r>
            <a:r>
              <a:rPr lang="en-GB" dirty="0" err="1" smtClean="0"/>
              <a:t>eelnõude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metaandmete</a:t>
            </a:r>
            <a:r>
              <a:rPr lang="en-GB" dirty="0" smtClean="0"/>
              <a:t> </a:t>
            </a:r>
            <a:r>
              <a:rPr lang="en-GB" dirty="0" err="1" smtClean="0"/>
              <a:t>sünkroniseerimiseks</a:t>
            </a:r>
            <a:endParaRPr lang="et-EE" dirty="0"/>
          </a:p>
          <a:p>
            <a:pPr marL="0" indent="0">
              <a:buNone/>
            </a:pPr>
            <a:endParaRPr lang="en-GB" dirty="0" smtClean="0"/>
          </a:p>
          <a:p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5202070" y="4002743"/>
            <a:ext cx="3735415" cy="267765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Või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kasutada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mitte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-DHS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tarkvarade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puhul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dokumendi</a:t>
            </a:r>
            <a:r>
              <a:rPr lang="en-GB" sz="28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süsteemidevahelise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menetluse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vajaduse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puhul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pigem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ADIT-it?</a:t>
            </a:r>
            <a:endParaRPr lang="et-EE" sz="2800" dirty="0">
              <a:solidFill>
                <a:prstClr val="black"/>
              </a:solidFill>
              <a:latin typeface="Trebuchet MS" panose="020B0603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Kuidas</a:t>
            </a:r>
            <a:r>
              <a:rPr lang="en-GB" sz="2800" dirty="0" smtClean="0"/>
              <a:t> </a:t>
            </a:r>
            <a:r>
              <a:rPr lang="en-GB" sz="2800" dirty="0" err="1" smtClean="0"/>
              <a:t>edasi</a:t>
            </a:r>
            <a:r>
              <a:rPr lang="en-GB" sz="2800" dirty="0" smtClean="0"/>
              <a:t>?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822036"/>
            <a:ext cx="6447501" cy="5757314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Taotluse</a:t>
            </a:r>
            <a:r>
              <a:rPr lang="en-GB" dirty="0" smtClean="0"/>
              <a:t> </a:t>
            </a:r>
            <a:r>
              <a:rPr lang="en-GB" dirty="0" err="1" smtClean="0"/>
              <a:t>esitamine</a:t>
            </a:r>
            <a:r>
              <a:rPr lang="en-GB" dirty="0" smtClean="0"/>
              <a:t> </a:t>
            </a:r>
            <a:r>
              <a:rPr lang="et-EE" dirty="0" smtClean="0"/>
              <a:t>taotlusvoor</a:t>
            </a:r>
            <a:r>
              <a:rPr lang="en-GB" dirty="0" smtClean="0"/>
              <a:t>u</a:t>
            </a:r>
            <a:r>
              <a:rPr lang="et-EE" dirty="0" smtClean="0"/>
              <a:t> </a:t>
            </a:r>
            <a:r>
              <a:rPr lang="et-EE" dirty="0"/>
              <a:t>"Avalike teenuste arendamine IKT võimaluste </a:t>
            </a:r>
            <a:r>
              <a:rPr lang="et-EE" dirty="0" smtClean="0"/>
              <a:t>abil“</a:t>
            </a:r>
            <a:r>
              <a:rPr lang="en-GB" dirty="0" smtClean="0"/>
              <a:t> (</a:t>
            </a:r>
            <a:r>
              <a:rPr lang="en-GB" dirty="0" err="1" smtClean="0"/>
              <a:t>tähtaeg</a:t>
            </a:r>
            <a:r>
              <a:rPr lang="en-GB" dirty="0" smtClean="0"/>
              <a:t> juba 24.04):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X-Tee6 </a:t>
            </a:r>
            <a:r>
              <a:rPr lang="en-GB" dirty="0" err="1"/>
              <a:t>ja</a:t>
            </a:r>
            <a:r>
              <a:rPr lang="en-GB" dirty="0"/>
              <a:t> DHX </a:t>
            </a:r>
            <a:r>
              <a:rPr lang="en-GB" dirty="0" err="1" smtClean="0"/>
              <a:t>ümberehitused</a:t>
            </a:r>
            <a:r>
              <a:rPr lang="en-GB" dirty="0" smtClean="0"/>
              <a:t> KOV </a:t>
            </a:r>
            <a:r>
              <a:rPr lang="en-GB" dirty="0" err="1" smtClean="0"/>
              <a:t>kasutatavatele</a:t>
            </a:r>
            <a:r>
              <a:rPr lang="en-GB" dirty="0" smtClean="0"/>
              <a:t> DHS-dele</a:t>
            </a:r>
            <a:endParaRPr lang="et-EE" dirty="0"/>
          </a:p>
          <a:p>
            <a:pPr>
              <a:buFontTx/>
              <a:buChar char="-"/>
            </a:pPr>
            <a:r>
              <a:rPr lang="en-GB" dirty="0" smtClean="0"/>
              <a:t>EMOL-ELL </a:t>
            </a:r>
            <a:r>
              <a:rPr lang="en-GB" dirty="0"/>
              <a:t>IKT </a:t>
            </a:r>
            <a:r>
              <a:rPr lang="en-GB" dirty="0" err="1"/>
              <a:t>kompetentsikeskus</a:t>
            </a:r>
            <a:r>
              <a:rPr lang="en-GB" dirty="0"/>
              <a:t> </a:t>
            </a:r>
            <a:r>
              <a:rPr lang="en-GB" dirty="0" err="1"/>
              <a:t>koondab</a:t>
            </a:r>
            <a:r>
              <a:rPr lang="en-GB" dirty="0"/>
              <a:t> </a:t>
            </a:r>
            <a:r>
              <a:rPr lang="en-GB" dirty="0" err="1"/>
              <a:t>vajadused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esindab</a:t>
            </a:r>
            <a:r>
              <a:rPr lang="en-GB" dirty="0"/>
              <a:t> </a:t>
            </a:r>
            <a:r>
              <a:rPr lang="en-GB" dirty="0" err="1"/>
              <a:t>toetuste</a:t>
            </a:r>
            <a:r>
              <a:rPr lang="en-GB" dirty="0"/>
              <a:t> </a:t>
            </a:r>
            <a:r>
              <a:rPr lang="en-GB" dirty="0" err="1"/>
              <a:t>taotlemisel</a:t>
            </a:r>
            <a:r>
              <a:rPr lang="en-GB" dirty="0"/>
              <a:t> KOV-e</a:t>
            </a:r>
            <a:r>
              <a:rPr lang="en-GB" dirty="0" smtClean="0"/>
              <a:t>. </a:t>
            </a:r>
            <a:r>
              <a:rPr lang="en-GB" dirty="0" err="1" smtClean="0"/>
              <a:t>Üldreeglina</a:t>
            </a:r>
            <a:r>
              <a:rPr lang="en-GB" dirty="0" smtClean="0"/>
              <a:t> </a:t>
            </a:r>
            <a:r>
              <a:rPr lang="en-GB" dirty="0" err="1" smtClean="0"/>
              <a:t>lisandub</a:t>
            </a:r>
            <a:r>
              <a:rPr lang="en-GB" dirty="0" smtClean="0"/>
              <a:t> 15% </a:t>
            </a:r>
            <a:r>
              <a:rPr lang="en-GB" dirty="0" err="1" smtClean="0"/>
              <a:t>omafinantseerimine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err="1" smtClean="0"/>
              <a:t>Esialgsed</a:t>
            </a:r>
            <a:r>
              <a:rPr lang="en-GB" dirty="0" smtClean="0"/>
              <a:t> </a:t>
            </a:r>
            <a:r>
              <a:rPr lang="en-GB" dirty="0" err="1" smtClean="0"/>
              <a:t>kriteerumid</a:t>
            </a:r>
            <a:r>
              <a:rPr lang="en-GB" dirty="0" smtClean="0"/>
              <a:t>, </a:t>
            </a:r>
            <a:r>
              <a:rPr lang="en-GB" dirty="0" err="1" smtClean="0"/>
              <a:t>mis</a:t>
            </a:r>
            <a:r>
              <a:rPr lang="en-GB" dirty="0" smtClean="0"/>
              <a:t> </a:t>
            </a:r>
            <a:r>
              <a:rPr lang="en-GB" dirty="0" err="1" smtClean="0"/>
              <a:t>taotlused</a:t>
            </a:r>
            <a:r>
              <a:rPr lang="en-GB" dirty="0" smtClean="0"/>
              <a:t> EMOL </a:t>
            </a:r>
            <a:r>
              <a:rPr lang="en-GB" dirty="0" err="1" smtClean="0"/>
              <a:t>kaasab</a:t>
            </a:r>
            <a:r>
              <a:rPr lang="en-GB" dirty="0" smtClean="0"/>
              <a:t>: 1) </a:t>
            </a:r>
            <a:r>
              <a:rPr lang="en-GB" dirty="0" err="1" smtClean="0"/>
              <a:t>Omafinants</a:t>
            </a:r>
            <a:r>
              <a:rPr lang="en-GB" dirty="0" smtClean="0"/>
              <a:t> </a:t>
            </a:r>
            <a:r>
              <a:rPr lang="en-GB" dirty="0" err="1" smtClean="0"/>
              <a:t>kohustus</a:t>
            </a:r>
            <a:r>
              <a:rPr lang="en-GB" dirty="0" smtClean="0"/>
              <a:t>; 2) 5a </a:t>
            </a:r>
            <a:r>
              <a:rPr lang="en-GB" dirty="0" err="1" smtClean="0"/>
              <a:t>kasutuskohustus</a:t>
            </a:r>
            <a:r>
              <a:rPr lang="en-GB" dirty="0" smtClean="0"/>
              <a:t>; 3) </a:t>
            </a:r>
            <a:r>
              <a:rPr lang="en-GB" dirty="0" err="1" smtClean="0"/>
              <a:t>Liitumise</a:t>
            </a:r>
            <a:r>
              <a:rPr lang="en-GB" dirty="0" smtClean="0"/>
              <a:t>- </a:t>
            </a:r>
            <a:r>
              <a:rPr lang="en-GB" dirty="0" err="1" smtClean="0"/>
              <a:t>järgne</a:t>
            </a:r>
            <a:r>
              <a:rPr lang="en-GB" dirty="0" smtClean="0"/>
              <a:t> </a:t>
            </a:r>
            <a:r>
              <a:rPr lang="en-GB" dirty="0" err="1" smtClean="0"/>
              <a:t>kohustuste</a:t>
            </a:r>
            <a:r>
              <a:rPr lang="en-GB" dirty="0" smtClean="0"/>
              <a:t> </a:t>
            </a:r>
            <a:r>
              <a:rPr lang="en-GB" dirty="0" err="1" smtClean="0"/>
              <a:t>jätkumine</a:t>
            </a:r>
            <a:r>
              <a:rPr lang="en-GB" dirty="0" smtClean="0"/>
              <a:t> </a:t>
            </a:r>
            <a:r>
              <a:rPr lang="en-GB" dirty="0" err="1" smtClean="0"/>
              <a:t>uuel</a:t>
            </a:r>
            <a:r>
              <a:rPr lang="en-GB" dirty="0" smtClean="0"/>
              <a:t> KOV </a:t>
            </a:r>
            <a:r>
              <a:rPr lang="en-GB" dirty="0" err="1" smtClean="0"/>
              <a:t>üksusel</a:t>
            </a:r>
            <a:r>
              <a:rPr lang="en-GB" dirty="0" smtClean="0"/>
              <a:t> (</a:t>
            </a:r>
            <a:r>
              <a:rPr lang="en-GB" dirty="0" err="1" smtClean="0"/>
              <a:t>ehk</a:t>
            </a:r>
            <a:r>
              <a:rPr lang="en-GB" dirty="0" smtClean="0"/>
              <a:t> </a:t>
            </a:r>
            <a:r>
              <a:rPr lang="en-GB" dirty="0" err="1" smtClean="0"/>
              <a:t>siis</a:t>
            </a:r>
            <a:r>
              <a:rPr lang="en-GB" dirty="0" smtClean="0"/>
              <a:t> DHS </a:t>
            </a:r>
            <a:r>
              <a:rPr lang="en-GB" dirty="0" err="1" smtClean="0"/>
              <a:t>liitumise</a:t>
            </a:r>
            <a:r>
              <a:rPr lang="en-GB" dirty="0" smtClean="0"/>
              <a:t>- </a:t>
            </a:r>
            <a:r>
              <a:rPr lang="en-GB" dirty="0" err="1" smtClean="0"/>
              <a:t>järgse</a:t>
            </a:r>
            <a:r>
              <a:rPr lang="en-GB" dirty="0" smtClean="0"/>
              <a:t> </a:t>
            </a:r>
            <a:r>
              <a:rPr lang="en-GB" dirty="0" err="1" smtClean="0"/>
              <a:t>eelvaliku</a:t>
            </a:r>
            <a:r>
              <a:rPr lang="en-GB" dirty="0" smtClean="0"/>
              <a:t> </a:t>
            </a:r>
            <a:r>
              <a:rPr lang="en-GB" dirty="0" err="1" smtClean="0"/>
              <a:t>tegemise</a:t>
            </a:r>
            <a:r>
              <a:rPr lang="en-GB" dirty="0" smtClean="0"/>
              <a:t> </a:t>
            </a:r>
            <a:r>
              <a:rPr lang="en-GB" dirty="0" err="1" smtClean="0"/>
              <a:t>otsus</a:t>
            </a:r>
            <a:r>
              <a:rPr lang="en-GB" dirty="0" smtClean="0"/>
              <a:t>) 4) </a:t>
            </a:r>
            <a:r>
              <a:rPr lang="en-GB" dirty="0" err="1" smtClean="0"/>
              <a:t>Lisaks</a:t>
            </a:r>
            <a:r>
              <a:rPr lang="en-GB" dirty="0" smtClean="0"/>
              <a:t> X-Tee6 </a:t>
            </a:r>
            <a:r>
              <a:rPr lang="en-GB" dirty="0" err="1" smtClean="0"/>
              <a:t>ja</a:t>
            </a:r>
            <a:r>
              <a:rPr lang="en-GB" dirty="0" smtClean="0"/>
              <a:t> DHX </a:t>
            </a:r>
            <a:r>
              <a:rPr lang="en-GB" dirty="0" err="1" smtClean="0"/>
              <a:t>toele</a:t>
            </a:r>
            <a:r>
              <a:rPr lang="en-GB" dirty="0" smtClean="0"/>
              <a:t> </a:t>
            </a:r>
            <a:r>
              <a:rPr lang="en-GB" dirty="0" err="1" smtClean="0"/>
              <a:t>ehitatakse</a:t>
            </a:r>
            <a:r>
              <a:rPr lang="en-GB" dirty="0" smtClean="0"/>
              <a:t> </a:t>
            </a:r>
            <a:r>
              <a:rPr lang="en-GB" dirty="0" err="1" smtClean="0"/>
              <a:t>ümber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DHS </a:t>
            </a:r>
            <a:r>
              <a:rPr lang="en-GB" dirty="0" err="1" smtClean="0"/>
              <a:t>päringute</a:t>
            </a:r>
            <a:r>
              <a:rPr lang="en-GB" dirty="0" smtClean="0"/>
              <a:t> </a:t>
            </a:r>
            <a:r>
              <a:rPr lang="en-GB" dirty="0" err="1" smtClean="0"/>
              <a:t>arhitektuur</a:t>
            </a:r>
            <a:r>
              <a:rPr lang="en-GB" dirty="0" smtClean="0"/>
              <a:t> </a:t>
            </a:r>
            <a:r>
              <a:rPr lang="en-GB" dirty="0" err="1" smtClean="0"/>
              <a:t>võimaldamaks</a:t>
            </a:r>
            <a:r>
              <a:rPr lang="en-GB" dirty="0" smtClean="0"/>
              <a:t> </a:t>
            </a:r>
            <a:r>
              <a:rPr lang="en-GB" dirty="0" err="1" smtClean="0"/>
              <a:t>päringuid</a:t>
            </a:r>
            <a:r>
              <a:rPr lang="en-GB" dirty="0" smtClean="0"/>
              <a:t> </a:t>
            </a:r>
            <a:r>
              <a:rPr lang="en-GB" dirty="0" err="1" smtClean="0"/>
              <a:t>teostada</a:t>
            </a:r>
            <a:r>
              <a:rPr lang="en-GB" dirty="0" smtClean="0"/>
              <a:t> </a:t>
            </a:r>
            <a:r>
              <a:rPr lang="en-GB" dirty="0" err="1" smtClean="0"/>
              <a:t>välise</a:t>
            </a:r>
            <a:r>
              <a:rPr lang="en-GB" dirty="0" smtClean="0"/>
              <a:t> </a:t>
            </a:r>
            <a:r>
              <a:rPr lang="en-GB" dirty="0" err="1" smtClean="0"/>
              <a:t>teenusepakkuja</a:t>
            </a:r>
            <a:r>
              <a:rPr lang="en-GB" dirty="0" smtClean="0"/>
              <a:t> </a:t>
            </a:r>
            <a:r>
              <a:rPr lang="en-GB" dirty="0" err="1" smtClean="0"/>
              <a:t>nimel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vähendab</a:t>
            </a:r>
            <a:r>
              <a:rPr lang="en-GB" dirty="0" smtClean="0"/>
              <a:t> KOV </a:t>
            </a:r>
            <a:r>
              <a:rPr lang="en-GB" dirty="0" err="1" smtClean="0"/>
              <a:t>kulusid</a:t>
            </a:r>
            <a:r>
              <a:rPr lang="en-GB" dirty="0" smtClean="0"/>
              <a:t>, </a:t>
            </a:r>
            <a:r>
              <a:rPr lang="en-GB" dirty="0" err="1" smtClean="0"/>
              <a:t>kuna</a:t>
            </a:r>
            <a:r>
              <a:rPr lang="en-GB" dirty="0" smtClean="0"/>
              <a:t> </a:t>
            </a:r>
            <a:r>
              <a:rPr lang="en-GB" dirty="0" err="1" smtClean="0"/>
              <a:t>ei</a:t>
            </a:r>
            <a:r>
              <a:rPr lang="en-GB" dirty="0" smtClean="0"/>
              <a:t> ole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paigaldada</a:t>
            </a:r>
            <a:r>
              <a:rPr lang="en-GB" dirty="0" smtClean="0"/>
              <a:t> </a:t>
            </a:r>
            <a:r>
              <a:rPr lang="en-GB" dirty="0" err="1" smtClean="0"/>
              <a:t>asutuse</a:t>
            </a:r>
            <a:r>
              <a:rPr lang="en-GB" dirty="0" smtClean="0"/>
              <a:t> </a:t>
            </a:r>
            <a:r>
              <a:rPr lang="en-GB" dirty="0" err="1" smtClean="0"/>
              <a:t>turvasertifikaati</a:t>
            </a:r>
            <a:r>
              <a:rPr lang="en-GB" dirty="0" smtClean="0"/>
              <a:t> </a:t>
            </a:r>
            <a:r>
              <a:rPr lang="en-GB" dirty="0" err="1" smtClean="0"/>
              <a:t>teenusepakkuja</a:t>
            </a:r>
            <a:r>
              <a:rPr lang="en-GB" dirty="0" smtClean="0"/>
              <a:t> </a:t>
            </a:r>
            <a:r>
              <a:rPr lang="en-GB" dirty="0" err="1" smtClean="0"/>
              <a:t>turvaserverisse</a:t>
            </a:r>
            <a:r>
              <a:rPr lang="en-GB" dirty="0" smtClean="0"/>
              <a:t>).</a:t>
            </a:r>
          </a:p>
          <a:p>
            <a:r>
              <a:rPr lang="en-GB" dirty="0" err="1" smtClean="0"/>
              <a:t>Osaletakse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järgmiste</a:t>
            </a:r>
            <a:r>
              <a:rPr lang="en-GB" dirty="0" smtClean="0"/>
              <a:t> </a:t>
            </a:r>
            <a:r>
              <a:rPr lang="en-GB" dirty="0" err="1" smtClean="0"/>
              <a:t>taotlusvoorude</a:t>
            </a:r>
            <a:r>
              <a:rPr lang="en-GB" dirty="0" smtClean="0"/>
              <a:t> </a:t>
            </a:r>
            <a:r>
              <a:rPr lang="en-GB" dirty="0" err="1" smtClean="0"/>
              <a:t>avamisel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Esialgu</a:t>
            </a:r>
            <a:r>
              <a:rPr lang="en-GB" dirty="0" smtClean="0"/>
              <a:t> </a:t>
            </a:r>
            <a:r>
              <a:rPr lang="en-GB" dirty="0" err="1" smtClean="0"/>
              <a:t>ei</a:t>
            </a:r>
            <a:r>
              <a:rPr lang="en-GB" dirty="0" smtClean="0"/>
              <a:t> </a:t>
            </a:r>
            <a:r>
              <a:rPr lang="en-GB" dirty="0" err="1" smtClean="0"/>
              <a:t>kaasata</a:t>
            </a:r>
            <a:r>
              <a:rPr lang="en-GB" dirty="0" smtClean="0"/>
              <a:t> </a:t>
            </a:r>
            <a:r>
              <a:rPr lang="en-GB" dirty="0" err="1" smtClean="0"/>
              <a:t>teisi</a:t>
            </a:r>
            <a:r>
              <a:rPr lang="en-GB" dirty="0" smtClean="0"/>
              <a:t> IS-e </a:t>
            </a:r>
            <a:r>
              <a:rPr lang="en-GB" dirty="0" err="1" smtClean="0"/>
              <a:t>peale</a:t>
            </a:r>
            <a:r>
              <a:rPr lang="en-GB" dirty="0" smtClean="0"/>
              <a:t> DHS-de, </a:t>
            </a:r>
            <a:r>
              <a:rPr lang="en-GB" dirty="0" err="1" smtClean="0"/>
              <a:t>kuna</a:t>
            </a:r>
            <a:r>
              <a:rPr lang="en-GB" dirty="0" smtClean="0"/>
              <a:t> </a:t>
            </a:r>
            <a:r>
              <a:rPr lang="en-GB" dirty="0" err="1" smtClean="0"/>
              <a:t>loodava</a:t>
            </a:r>
            <a:r>
              <a:rPr lang="en-GB" dirty="0" smtClean="0"/>
              <a:t> </a:t>
            </a:r>
            <a:r>
              <a:rPr lang="en-GB" dirty="0" err="1" smtClean="0"/>
              <a:t>arhitektuuri</a:t>
            </a:r>
            <a:r>
              <a:rPr lang="en-GB" dirty="0" smtClean="0"/>
              <a:t> </a:t>
            </a:r>
            <a:r>
              <a:rPr lang="en-GB" dirty="0" err="1" smtClean="0"/>
              <a:t>valik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loogika</a:t>
            </a:r>
            <a:r>
              <a:rPr lang="en-GB" dirty="0" smtClean="0"/>
              <a:t> </a:t>
            </a:r>
            <a:r>
              <a:rPr lang="en-GB" dirty="0" err="1" smtClean="0"/>
              <a:t>vajab</a:t>
            </a:r>
            <a:r>
              <a:rPr lang="en-GB" dirty="0" smtClean="0"/>
              <a:t> </a:t>
            </a:r>
            <a:r>
              <a:rPr lang="en-GB" dirty="0" err="1" smtClean="0"/>
              <a:t>täiendavat</a:t>
            </a:r>
            <a:r>
              <a:rPr lang="en-GB" dirty="0" smtClean="0"/>
              <a:t> </a:t>
            </a:r>
            <a:r>
              <a:rPr lang="en-GB" dirty="0" err="1" smtClean="0"/>
              <a:t>analüüsi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 smtClean="0"/>
              <a:t>Teemaga</a:t>
            </a:r>
            <a:r>
              <a:rPr lang="en-GB" dirty="0" smtClean="0"/>
              <a:t> </a:t>
            </a:r>
            <a:r>
              <a:rPr lang="en-GB" dirty="0" err="1" smtClean="0"/>
              <a:t>seotud</a:t>
            </a:r>
            <a:r>
              <a:rPr lang="en-GB" dirty="0" smtClean="0"/>
              <a:t> </a:t>
            </a:r>
            <a:r>
              <a:rPr lang="en-GB" dirty="0" err="1" smtClean="0"/>
              <a:t>ning</a:t>
            </a:r>
            <a:r>
              <a:rPr lang="en-GB" dirty="0" smtClean="0"/>
              <a:t> </a:t>
            </a:r>
            <a:r>
              <a:rPr lang="en-GB" dirty="0" err="1" smtClean="0"/>
              <a:t>eraldi</a:t>
            </a:r>
            <a:r>
              <a:rPr lang="en-GB" dirty="0" smtClean="0"/>
              <a:t> </a:t>
            </a:r>
            <a:r>
              <a:rPr lang="en-GB" dirty="0" err="1" smtClean="0"/>
              <a:t>projektina</a:t>
            </a:r>
            <a:r>
              <a:rPr lang="en-GB" dirty="0" smtClean="0"/>
              <a:t> </a:t>
            </a:r>
            <a:r>
              <a:rPr lang="en-GB" dirty="0" err="1" smtClean="0"/>
              <a:t>planeerimisel</a:t>
            </a:r>
            <a:r>
              <a:rPr lang="en-GB" dirty="0"/>
              <a:t>: </a:t>
            </a:r>
            <a:r>
              <a:rPr lang="en-GB" dirty="0" err="1"/>
              <a:t>Infosüsteemide</a:t>
            </a:r>
            <a:r>
              <a:rPr lang="en-GB" dirty="0"/>
              <a:t> </a:t>
            </a:r>
            <a:r>
              <a:rPr lang="en-GB" dirty="0" err="1"/>
              <a:t>andmete</a:t>
            </a:r>
            <a:r>
              <a:rPr lang="en-GB" dirty="0"/>
              <a:t> </a:t>
            </a:r>
            <a:r>
              <a:rPr lang="en-GB" dirty="0" err="1"/>
              <a:t>migreerimise</a:t>
            </a:r>
            <a:r>
              <a:rPr lang="en-GB" dirty="0"/>
              <a:t>/</a:t>
            </a:r>
            <a:r>
              <a:rPr lang="en-GB" dirty="0" err="1"/>
              <a:t>uute</a:t>
            </a:r>
            <a:r>
              <a:rPr lang="en-GB" dirty="0"/>
              <a:t> </a:t>
            </a:r>
            <a:r>
              <a:rPr lang="en-GB" dirty="0" err="1"/>
              <a:t>kesksete</a:t>
            </a:r>
            <a:r>
              <a:rPr lang="en-GB" dirty="0"/>
              <a:t> </a:t>
            </a:r>
            <a:r>
              <a:rPr lang="en-GB" dirty="0" err="1"/>
              <a:t>tarkvarade</a:t>
            </a:r>
            <a:r>
              <a:rPr lang="en-GB" dirty="0"/>
              <a:t> </a:t>
            </a:r>
            <a:r>
              <a:rPr lang="en-GB" dirty="0" err="1"/>
              <a:t>kasutuselevõtmine</a:t>
            </a:r>
            <a:r>
              <a:rPr lang="en-GB" dirty="0" smtClean="0"/>
              <a:t>. EMOL </a:t>
            </a:r>
            <a:r>
              <a:rPr lang="en-GB" dirty="0" err="1" smtClean="0"/>
              <a:t>koondab</a:t>
            </a:r>
            <a:r>
              <a:rPr lang="en-GB" dirty="0" smtClean="0"/>
              <a:t> </a:t>
            </a:r>
            <a:r>
              <a:rPr lang="en-GB" dirty="0" err="1" smtClean="0"/>
              <a:t>KOVde</a:t>
            </a:r>
            <a:r>
              <a:rPr lang="en-GB" dirty="0" smtClean="0"/>
              <a:t> </a:t>
            </a:r>
            <a:r>
              <a:rPr lang="en-GB" dirty="0" err="1" smtClean="0"/>
              <a:t>vajadused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esindab</a:t>
            </a:r>
            <a:r>
              <a:rPr lang="en-GB" dirty="0" smtClean="0"/>
              <a:t>, </a:t>
            </a:r>
            <a:r>
              <a:rPr lang="en-GB" dirty="0" err="1" smtClean="0"/>
              <a:t>projekti</a:t>
            </a:r>
            <a:r>
              <a:rPr lang="en-GB" dirty="0" smtClean="0"/>
              <a:t> </a:t>
            </a:r>
            <a:r>
              <a:rPr lang="en-GB" dirty="0" err="1" smtClean="0"/>
              <a:t>teostamisel</a:t>
            </a:r>
            <a:r>
              <a:rPr lang="en-GB" dirty="0" smtClean="0"/>
              <a:t> </a:t>
            </a:r>
            <a:r>
              <a:rPr lang="en-GB" dirty="0" err="1" smtClean="0"/>
              <a:t>kaasatakse</a:t>
            </a:r>
            <a:r>
              <a:rPr lang="en-GB" dirty="0" smtClean="0"/>
              <a:t> </a:t>
            </a:r>
            <a:r>
              <a:rPr lang="en-GB" dirty="0" err="1" smtClean="0"/>
              <a:t>kompetentne</a:t>
            </a:r>
            <a:r>
              <a:rPr lang="en-GB" dirty="0" smtClean="0"/>
              <a:t> IT-</a:t>
            </a:r>
            <a:r>
              <a:rPr lang="en-GB" dirty="0" err="1" smtClean="0"/>
              <a:t>partnerorganisatsioon</a:t>
            </a:r>
            <a:r>
              <a:rPr lang="en-GB" dirty="0" smtClean="0"/>
              <a:t>.</a:t>
            </a:r>
            <a:endParaRPr lang="en-GB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565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u kohatäid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Henri Pook, </a:t>
            </a:r>
            <a:r>
              <a:rPr lang="en-GB" sz="2000" dirty="0" smtClean="0">
                <a:hlinkClick r:id="rId2"/>
              </a:rPr>
              <a:t>henri.pook@emovl.ee</a:t>
            </a:r>
            <a:r>
              <a:rPr lang="en-GB" sz="2000" dirty="0" smtClean="0"/>
              <a:t>, 5169291</a:t>
            </a:r>
          </a:p>
          <a:p>
            <a:r>
              <a:rPr lang="en-GB" sz="2000" dirty="0" smtClean="0"/>
              <a:t>Nevel Paju, </a:t>
            </a:r>
            <a:r>
              <a:rPr lang="en-GB" sz="2000" dirty="0" smtClean="0">
                <a:hlinkClick r:id="rId3"/>
              </a:rPr>
              <a:t>nevel.paju@emovl.ee</a:t>
            </a:r>
            <a:r>
              <a:rPr lang="en-GB" sz="2000" dirty="0" smtClean="0"/>
              <a:t>, 53483576</a:t>
            </a:r>
          </a:p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www.emovl.ee</a:t>
            </a:r>
            <a:r>
              <a:rPr lang="en-GB" sz="2000" dirty="0" smtClean="0"/>
              <a:t> </a:t>
            </a:r>
          </a:p>
          <a:p>
            <a:r>
              <a:rPr lang="et-EE" sz="2000" dirty="0">
                <a:hlinkClick r:id="rId5"/>
              </a:rPr>
              <a:t>http://</a:t>
            </a:r>
            <a:r>
              <a:rPr lang="et-EE" sz="2000" dirty="0" smtClean="0">
                <a:hlinkClick r:id="rId5"/>
              </a:rPr>
              <a:t>www.kovit.ee</a:t>
            </a:r>
            <a:r>
              <a:rPr lang="en-GB" sz="2000" dirty="0"/>
              <a:t> </a:t>
            </a:r>
            <a:r>
              <a:rPr lang="en-GB" sz="2000" dirty="0" smtClean="0"/>
              <a:t>- </a:t>
            </a:r>
            <a:r>
              <a:rPr lang="en-GB" sz="2000" dirty="0" err="1" smtClean="0"/>
              <a:t>tuleviku</a:t>
            </a:r>
            <a:r>
              <a:rPr lang="en-GB" sz="2000" dirty="0" smtClean="0"/>
              <a:t> </a:t>
            </a:r>
            <a:r>
              <a:rPr lang="en-GB" sz="2000" dirty="0" err="1" smtClean="0"/>
              <a:t>domeen</a:t>
            </a:r>
            <a:r>
              <a:rPr lang="en-GB" sz="2000" dirty="0" smtClean="0"/>
              <a:t>, </a:t>
            </a:r>
            <a:r>
              <a:rPr lang="en-GB" sz="2000" dirty="0" err="1" smtClean="0"/>
              <a:t>kus</a:t>
            </a:r>
            <a:r>
              <a:rPr lang="en-GB" sz="2000" dirty="0" smtClean="0"/>
              <a:t> </a:t>
            </a:r>
            <a:r>
              <a:rPr lang="en-GB" sz="2000" dirty="0" err="1" smtClean="0"/>
              <a:t>hakkab</a:t>
            </a:r>
            <a:r>
              <a:rPr lang="en-GB" sz="2000" dirty="0" smtClean="0"/>
              <a:t> </a:t>
            </a:r>
            <a:r>
              <a:rPr lang="en-GB" sz="2000" dirty="0" err="1" smtClean="0"/>
              <a:t>olema</a:t>
            </a:r>
            <a:r>
              <a:rPr lang="en-GB" sz="2000" dirty="0" smtClean="0"/>
              <a:t> </a:t>
            </a:r>
            <a:r>
              <a:rPr lang="en-GB" sz="2000" dirty="0" err="1" smtClean="0"/>
              <a:t>jooksev</a:t>
            </a:r>
            <a:r>
              <a:rPr lang="en-GB" sz="2000" dirty="0" smtClean="0"/>
              <a:t> info </a:t>
            </a:r>
            <a:r>
              <a:rPr lang="en-GB" sz="2000" dirty="0" err="1" smtClean="0"/>
              <a:t>ja</a:t>
            </a:r>
            <a:r>
              <a:rPr lang="en-GB" sz="2000" dirty="0" smtClean="0"/>
              <a:t> </a:t>
            </a:r>
            <a:r>
              <a:rPr lang="en-GB" sz="2000" dirty="0" err="1" smtClean="0"/>
              <a:t>andmed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9068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Lõppsõnad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/>
          </a:p>
          <a:p>
            <a:r>
              <a:rPr lang="et-EE" altLang="en-US" dirty="0"/>
              <a:t>Hannes Kiivet</a:t>
            </a:r>
          </a:p>
          <a:p>
            <a:r>
              <a:rPr lang="et-EE" altLang="en-US" dirty="0"/>
              <a:t>Riigi Infosüsteemi Amet / DVK valdkonnajuht</a:t>
            </a:r>
          </a:p>
        </p:txBody>
      </p:sp>
    </p:spTree>
    <p:extLst>
      <p:ext uri="{BB962C8B-B14F-4D97-AF65-F5344CB8AC3E}">
        <p14:creationId xmlns:p14="http://schemas.microsoft.com/office/powerpoint/2010/main" val="215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DVK-l on uus nimi ja logo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966" indent="0">
              <a:buNone/>
            </a:pPr>
            <a:r>
              <a:rPr lang="et-EE" dirty="0" smtClean="0"/>
              <a:t>                 </a:t>
            </a:r>
            <a:r>
              <a:rPr lang="et-EE" strike="sngStrike" dirty="0" smtClean="0"/>
              <a:t>Dokumendivahetuskeskus</a:t>
            </a:r>
          </a:p>
          <a:p>
            <a:pPr marL="108966" indent="0">
              <a:buNone/>
            </a:pPr>
            <a:endParaRPr lang="et-EE" dirty="0"/>
          </a:p>
        </p:txBody>
      </p:sp>
      <p:pic>
        <p:nvPicPr>
          <p:cNvPr id="1026" name="Picture 2" descr="\\filee\home\hannesk\My Documents\DVK\Dokumendivahetuskiht_vapp_est_rg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303875"/>
            <a:ext cx="6600906" cy="21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Tänud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projektis osalenutele</a:t>
            </a:r>
          </a:p>
          <a:p>
            <a:r>
              <a:rPr lang="et-EE" dirty="0" smtClean="0"/>
              <a:t>arendajatele BPW </a:t>
            </a:r>
            <a:r>
              <a:rPr lang="et-EE" dirty="0" err="1" smtClean="0"/>
              <a:t>Consultingust</a:t>
            </a:r>
            <a:endParaRPr lang="et-EE" dirty="0" smtClean="0"/>
          </a:p>
          <a:p>
            <a:r>
              <a:rPr lang="et-EE" dirty="0" smtClean="0"/>
              <a:t>toetajatele EL, MKM, EMOL ja ELL</a:t>
            </a:r>
          </a:p>
          <a:p>
            <a:r>
              <a:rPr lang="et-EE" dirty="0"/>
              <a:t>kolleegidele </a:t>
            </a:r>
            <a:r>
              <a:rPr lang="et-EE" dirty="0" smtClean="0"/>
              <a:t>RIAs</a:t>
            </a:r>
            <a:endParaRPr lang="et-EE" dirty="0"/>
          </a:p>
        </p:txBody>
      </p:sp>
      <p:pic>
        <p:nvPicPr>
          <p:cNvPr id="2050" name="Picture 2" descr="http://img4.wikia.nocookie.net/__cb20110328154043/memoryalpha/en/images/9/96/Applause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26" y="3654025"/>
            <a:ext cx="4257773" cy="32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1.nh.ee/images/pix/ehitus-ulemiste-vanake-668760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7" r="38286" b="27873"/>
          <a:stretch/>
        </p:blipFill>
        <p:spPr bwMode="auto">
          <a:xfrm>
            <a:off x="5787135" y="0"/>
            <a:ext cx="33568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pole veel valmis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Asutused vajavad rahastust</a:t>
            </a:r>
          </a:p>
          <a:p>
            <a:r>
              <a:rPr lang="et-EE" dirty="0" smtClean="0"/>
              <a:t>DHSid vajavad arendust</a:t>
            </a:r>
          </a:p>
          <a:p>
            <a:r>
              <a:rPr lang="et-EE" dirty="0" smtClean="0"/>
              <a:t>Lahendused vajavad testimist</a:t>
            </a:r>
          </a:p>
          <a:p>
            <a:r>
              <a:rPr lang="et-EE" dirty="0" smtClean="0"/>
              <a:t>Süsteemid vajavad paigaldamist</a:t>
            </a:r>
          </a:p>
          <a:p>
            <a:r>
              <a:rPr lang="et-EE" dirty="0" smtClean="0"/>
              <a:t>Muudatused vajavad juurutamist</a:t>
            </a:r>
          </a:p>
          <a:p>
            <a:r>
              <a:rPr lang="et-EE" dirty="0" smtClean="0"/>
              <a:t>Kasutajad vajavad liitumist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44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Kui kõik on valmis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...siis saab dokumendivahetuskeskuse sulgeda</a:t>
            </a:r>
            <a:endParaRPr lang="et-EE" dirty="0"/>
          </a:p>
        </p:txBody>
      </p:sp>
      <p:pic>
        <p:nvPicPr>
          <p:cNvPr id="3074" name="Picture 2" descr="https://img.devrant.io/devrant/rant/r_284300_mZhZ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5"/>
          <a:stretch/>
        </p:blipFill>
        <p:spPr bwMode="auto">
          <a:xfrm>
            <a:off x="0" y="2459475"/>
            <a:ext cx="9144000" cy="43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Ja nüüd...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17:00 Õhtusöök</a:t>
            </a:r>
          </a:p>
          <a:p>
            <a:r>
              <a:rPr lang="et-EE" dirty="0"/>
              <a:t>~18:00 Aruteluring (ruumis </a:t>
            </a:r>
            <a:r>
              <a:rPr lang="et-EE" dirty="0" err="1"/>
              <a:t>Amarillo</a:t>
            </a:r>
            <a:r>
              <a:rPr lang="et-EE" dirty="0" smtClean="0"/>
              <a:t>)</a:t>
            </a:r>
            <a:endParaRPr lang="et-EE" dirty="0"/>
          </a:p>
        </p:txBody>
      </p:sp>
      <p:pic>
        <p:nvPicPr>
          <p:cNvPr id="4098" name="Picture 2" descr="https://sipa.s-palvelut.fi/?url=https%3A%2F%2Flaari.sok.fi%2Fdocuments%2F392922%2F2887834%2FOriginal_Sokos_Hotel_Viru_restaurant_Merineitsi_cabaretmenu.jpg%2F02f657ba-9d82-4fdf-93b4-a681b00d6798%3Ft%3D1468581482000&amp;maxWidth=1170&amp;checksum=f9b2cca66d9952f5f5ca3956f8c5729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0"/>
          <a:stretch/>
        </p:blipFill>
        <p:spPr bwMode="auto">
          <a:xfrm>
            <a:off x="0" y="3017520"/>
            <a:ext cx="91440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4752020" y="6534345"/>
            <a:ext cx="2026517" cy="3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</a:rPr>
              <a:t>Foto on illustratiivne</a:t>
            </a:r>
            <a:endParaRPr lang="et-E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Tänan kuulamast!</a:t>
            </a:r>
            <a:br>
              <a:rPr lang="et-EE" dirty="0" smtClean="0"/>
            </a:br>
            <a:r>
              <a:rPr lang="et-EE" dirty="0" smtClean="0"/>
              <a:t>Tekkis küsimusi?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Hannes </a:t>
            </a:r>
            <a:r>
              <a:rPr lang="et-EE" dirty="0" err="1" smtClean="0"/>
              <a:t>Kiivet</a:t>
            </a:r>
            <a:endParaRPr lang="et-EE" dirty="0" smtClean="0"/>
          </a:p>
          <a:p>
            <a:r>
              <a:rPr lang="et-EE" u="sng" dirty="0" smtClean="0"/>
              <a:t>hannes.kiivet@ria.ee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163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Miks hajus?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altLang="en-US" dirty="0" smtClean="0"/>
              <a:t>Eneli Järve</a:t>
            </a:r>
          </a:p>
          <a:p>
            <a:r>
              <a:rPr lang="et-EE" altLang="en-US" dirty="0" smtClean="0"/>
              <a:t>Riigi Infosüsteemi Amet / DHX projektijuht</a:t>
            </a:r>
          </a:p>
        </p:txBody>
      </p:sp>
    </p:spTree>
    <p:extLst>
      <p:ext uri="{BB962C8B-B14F-4D97-AF65-F5344CB8AC3E}">
        <p14:creationId xmlns:p14="http://schemas.microsoft.com/office/powerpoint/2010/main" val="9082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511315" y="233645"/>
            <a:ext cx="8047133" cy="1082757"/>
          </a:xfrm>
        </p:spPr>
        <p:txBody>
          <a:bodyPr/>
          <a:lstStyle/>
          <a:p>
            <a:r>
              <a:rPr lang="et-EE" smtClean="0"/>
              <a:t>Hajuslahenduse ajendid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043735"/>
            <a:ext cx="8047133" cy="5715636"/>
          </a:xfrm>
        </p:spPr>
        <p:txBody>
          <a:bodyPr>
            <a:normAutofit fontScale="77500" lnSpcReduction="20000"/>
          </a:bodyPr>
          <a:lstStyle/>
          <a:p>
            <a:r>
              <a:rPr lang="et-EE" b="1" dirty="0" smtClean="0"/>
              <a:t>Interneti areng</a:t>
            </a:r>
            <a:endParaRPr lang="et-EE" b="1" dirty="0"/>
          </a:p>
          <a:p>
            <a:pPr lvl="1"/>
            <a:r>
              <a:rPr lang="et-EE" dirty="0"/>
              <a:t>T</a:t>
            </a:r>
            <a:r>
              <a:rPr lang="et-EE" dirty="0" smtClean="0"/>
              <a:t>eenused olid maas ja „kättesaamatud“ </a:t>
            </a:r>
            <a:endParaRPr lang="et-EE" dirty="0"/>
          </a:p>
          <a:p>
            <a:pPr lvl="1"/>
            <a:r>
              <a:rPr lang="et-EE" dirty="0"/>
              <a:t>K</a:t>
            </a:r>
            <a:r>
              <a:rPr lang="et-EE" dirty="0" smtClean="0"/>
              <a:t>esksed lahendused maandasid kättetoimetatavuse probleeme ja riske</a:t>
            </a:r>
          </a:p>
          <a:p>
            <a:r>
              <a:rPr lang="et-EE" b="1" dirty="0" smtClean="0"/>
              <a:t>X-tee areng ja kasutatavuse tõus</a:t>
            </a:r>
            <a:endParaRPr lang="et-EE" b="1" dirty="0"/>
          </a:p>
          <a:p>
            <a:pPr lvl="1"/>
            <a:r>
              <a:rPr lang="et-EE" dirty="0" smtClean="0"/>
              <a:t>Tehnilisel </a:t>
            </a:r>
            <a:r>
              <a:rPr lang="et-EE" dirty="0"/>
              <a:t>tasemel </a:t>
            </a:r>
            <a:r>
              <a:rPr lang="et-EE" dirty="0" smtClean="0"/>
              <a:t>pole </a:t>
            </a:r>
            <a:r>
              <a:rPr lang="et-EE" dirty="0"/>
              <a:t>vahet</a:t>
            </a:r>
            <a:r>
              <a:rPr lang="et-EE" dirty="0" smtClean="0"/>
              <a:t>, kas osapool on teenuse kasutaja või osutaja</a:t>
            </a:r>
            <a:endParaRPr lang="et-EE" dirty="0"/>
          </a:p>
          <a:p>
            <a:pPr lvl="1"/>
            <a:r>
              <a:rPr lang="et-EE" dirty="0" smtClean="0"/>
              <a:t>Postkontorist kirja küsimise asemel otse kohale toimetamine</a:t>
            </a:r>
          </a:p>
          <a:p>
            <a:r>
              <a:rPr lang="et-EE" b="1" dirty="0" smtClean="0"/>
              <a:t>Vananenud tarkvara</a:t>
            </a:r>
            <a:endParaRPr lang="et-EE" b="1" dirty="0"/>
          </a:p>
          <a:p>
            <a:pPr lvl="1"/>
            <a:r>
              <a:rPr lang="et-EE" dirty="0" smtClean="0"/>
              <a:t>Eesti avalikud e-teenused peavad olema kaasajastatud</a:t>
            </a:r>
          </a:p>
          <a:p>
            <a:pPr lvl="1"/>
            <a:r>
              <a:rPr lang="et-EE" i="1" dirty="0" smtClean="0"/>
              <a:t>No </a:t>
            </a:r>
            <a:r>
              <a:rPr lang="et-EE" i="1" dirty="0" err="1" smtClean="0"/>
              <a:t>legacy</a:t>
            </a:r>
            <a:r>
              <a:rPr lang="et-EE" dirty="0" smtClean="0"/>
              <a:t> põhimõte: avalikus sektoris ei tohi olla olulise tähtsusega IKT-lahendusi, mis on vanemad kui 13 aastat</a:t>
            </a:r>
          </a:p>
          <a:p>
            <a:r>
              <a:rPr lang="et-EE" b="1" dirty="0" err="1" smtClean="0"/>
              <a:t>Single</a:t>
            </a:r>
            <a:r>
              <a:rPr lang="et-EE" b="1" dirty="0" smtClean="0"/>
              <a:t> </a:t>
            </a:r>
            <a:r>
              <a:rPr lang="et-EE" b="1" dirty="0" err="1" smtClean="0"/>
              <a:t>point</a:t>
            </a:r>
            <a:r>
              <a:rPr lang="et-EE" b="1" dirty="0" smtClean="0"/>
              <a:t> </a:t>
            </a:r>
            <a:r>
              <a:rPr lang="et-EE" b="1" dirty="0" err="1" smtClean="0"/>
              <a:t>of</a:t>
            </a:r>
            <a:r>
              <a:rPr lang="et-EE" b="1" dirty="0" smtClean="0"/>
              <a:t> </a:t>
            </a:r>
            <a:r>
              <a:rPr lang="et-EE" b="1" dirty="0" err="1" smtClean="0"/>
              <a:t>failure</a:t>
            </a:r>
            <a:endParaRPr lang="et-EE" b="1" dirty="0"/>
          </a:p>
          <a:p>
            <a:pPr lvl="1"/>
            <a:r>
              <a:rPr lang="et-EE" dirty="0" smtClean="0"/>
              <a:t>DVK on süsteemi kui terviku mõttes käsitletav pudelikaelana (</a:t>
            </a:r>
            <a:r>
              <a:rPr lang="et-EE" i="1" dirty="0" err="1" smtClean="0"/>
              <a:t>single</a:t>
            </a:r>
            <a:r>
              <a:rPr lang="et-EE" i="1" dirty="0" smtClean="0"/>
              <a:t> </a:t>
            </a:r>
            <a:r>
              <a:rPr lang="et-EE" i="1" dirty="0" err="1" smtClean="0"/>
              <a:t>point</a:t>
            </a:r>
            <a:r>
              <a:rPr lang="et-EE" i="1" dirty="0" smtClean="0"/>
              <a:t> </a:t>
            </a:r>
            <a:r>
              <a:rPr lang="et-EE" i="1" dirty="0" err="1" smtClean="0"/>
              <a:t>of</a:t>
            </a:r>
            <a:r>
              <a:rPr lang="et-EE" i="1" dirty="0" smtClean="0"/>
              <a:t> </a:t>
            </a:r>
            <a:r>
              <a:rPr lang="et-EE" i="1" dirty="0" err="1" smtClean="0"/>
              <a:t>failure</a:t>
            </a:r>
            <a:r>
              <a:rPr lang="et-EE" dirty="0"/>
              <a:t>), </a:t>
            </a:r>
            <a:r>
              <a:rPr lang="et-EE" dirty="0" smtClean="0"/>
              <a:t>sest selle rike </a:t>
            </a:r>
            <a:r>
              <a:rPr lang="et-EE" dirty="0"/>
              <a:t>halvaks kogu </a:t>
            </a:r>
            <a:r>
              <a:rPr lang="et-EE" dirty="0" smtClean="0"/>
              <a:t>dokumendivahetusvõimekuse</a:t>
            </a:r>
          </a:p>
          <a:p>
            <a:pPr lvl="1"/>
            <a:r>
              <a:rPr lang="et-EE" dirty="0" smtClean="0"/>
              <a:t>DVK eemaldamine süsteemist tõstab kogu terviku töökindlust</a:t>
            </a:r>
          </a:p>
          <a:p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232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Miks just hajusaks?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03776"/>
            <a:ext cx="8047133" cy="5355594"/>
          </a:xfrm>
        </p:spPr>
        <p:txBody>
          <a:bodyPr>
            <a:normAutofit fontScale="85000" lnSpcReduction="20000"/>
          </a:bodyPr>
          <a:lstStyle/>
          <a:p>
            <a:r>
              <a:rPr lang="et-EE" b="1" dirty="0" smtClean="0"/>
              <a:t>Priit Raspel: „ Kogu maailm on hajus“</a:t>
            </a:r>
          </a:p>
          <a:p>
            <a:pPr lvl="1"/>
            <a:r>
              <a:rPr lang="et-EE" dirty="0" smtClean="0"/>
              <a:t>Kesksed süsteemid tekkisid tehniliste piirangute tõttu. Eemaldades tehnilised piirangud, ei ole tsentraalsus enam põhjendatud. Hajusus annab paindlikust ja kontrolli teenuse omanikule, mitte keskusele.</a:t>
            </a:r>
          </a:p>
          <a:p>
            <a:r>
              <a:rPr lang="et-EE" b="1" dirty="0" smtClean="0"/>
              <a:t>Dokumendivahetusel on mitmeid ärinõudeid. Alustuseks võeti kolm põhilist lähtepunkti:</a:t>
            </a:r>
          </a:p>
          <a:p>
            <a:pPr lvl="1"/>
            <a:r>
              <a:rPr lang="et-EE" dirty="0" smtClean="0"/>
              <a:t>Turvalisus – X-tee </a:t>
            </a:r>
            <a:endParaRPr lang="et-EE" dirty="0"/>
          </a:p>
          <a:p>
            <a:pPr lvl="1"/>
            <a:r>
              <a:rPr lang="et-EE" dirty="0" smtClean="0"/>
              <a:t>Kiirus –  saatja ja saaja otsesuhtlus</a:t>
            </a:r>
            <a:endParaRPr lang="et-EE" dirty="0"/>
          </a:p>
          <a:p>
            <a:pPr lvl="1"/>
            <a:r>
              <a:rPr lang="et-EE" dirty="0" smtClean="0"/>
              <a:t>Kohaletoimetatavus – reeglistik/standard, milleks hakati välja töötama hajuslahenduse tervikdisaini</a:t>
            </a:r>
          </a:p>
          <a:p>
            <a:r>
              <a:rPr lang="et-EE" b="1" dirty="0" smtClean="0"/>
              <a:t>Hajuslahendus tugineb juba kasutuses olevatel lahendustel, kasutades ära X-tee võimalusi ja juba väljatöötatud ning juurutatud kapslistandardit. </a:t>
            </a:r>
          </a:p>
        </p:txBody>
      </p:sp>
    </p:spTree>
    <p:extLst>
      <p:ext uri="{BB962C8B-B14F-4D97-AF65-F5344CB8AC3E}">
        <p14:creationId xmlns:p14="http://schemas.microsoft.com/office/powerpoint/2010/main" val="2774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Ideest teostuseni ehk dokumendivahetuse esmamulje vs reaalsus</a:t>
            </a:r>
            <a:endParaRPr lang="et-EE" dirty="0"/>
          </a:p>
        </p:txBody>
      </p:sp>
      <p:pic>
        <p:nvPicPr>
          <p:cNvPr id="1026" name="Picture 2" descr="\\filee\home\enelij\Desktop\dinok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6" y="1910508"/>
            <a:ext cx="2921642" cy="29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filee\home\enelij\Desktop\world-map-puzzle-24188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1910508"/>
            <a:ext cx="4953322" cy="35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handatud 1">
      <a:majorFont>
        <a:latin typeface="Arial Narrow"/>
        <a:ea typeface="Microsoft YaHei"/>
        <a:cs typeface=""/>
      </a:majorFont>
      <a:minorFont>
        <a:latin typeface="Arial Narrow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arkvarakomplekti Office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2058</Words>
  <Application>Microsoft Office PowerPoint</Application>
  <PresentationFormat>Ekraaniseanss (4:3)</PresentationFormat>
  <Paragraphs>322</Paragraphs>
  <Slides>54</Slides>
  <Notes>6</Notes>
  <HiddenSlides>0</HiddenSlides>
  <MMClips>0</MMClips>
  <ScaleCrop>false</ScaleCrop>
  <HeadingPairs>
    <vt:vector size="4" baseType="variant">
      <vt:variant>
        <vt:lpstr>Kujundus</vt:lpstr>
      </vt:variant>
      <vt:variant>
        <vt:i4>2</vt:i4>
      </vt:variant>
      <vt:variant>
        <vt:lpstr>Slaidipealkirjad</vt:lpstr>
      </vt:variant>
      <vt:variant>
        <vt:i4>54</vt:i4>
      </vt:variant>
    </vt:vector>
  </HeadingPairs>
  <TitlesOfParts>
    <vt:vector size="56" baseType="lpstr">
      <vt:lpstr>Office Theme</vt:lpstr>
      <vt:lpstr>Facet</vt:lpstr>
      <vt:lpstr>DHX infopäev Üleminek hajusale dokumendivahetusele</vt:lpstr>
      <vt:lpstr>Päevakava</vt:lpstr>
      <vt:lpstr>Korralduslik info</vt:lpstr>
      <vt:lpstr>Autoga tulijatele</vt:lpstr>
      <vt:lpstr>DVK-l on uus nimi ja logo</vt:lpstr>
      <vt:lpstr>Miks hajus?</vt:lpstr>
      <vt:lpstr>Hajuslahenduse ajendid</vt:lpstr>
      <vt:lpstr>Miks just hajusaks?</vt:lpstr>
      <vt:lpstr>Ideest teostuseni ehk dokumendivahetuse esmamulje vs reaalsus</vt:lpstr>
      <vt:lpstr>Ideest teostuseni – plaan vs töö</vt:lpstr>
      <vt:lpstr>Ideest teostuseni - suhtlemine kui  teostuse alustala</vt:lpstr>
      <vt:lpstr>Mis on DHX?</vt:lpstr>
      <vt:lpstr>DHX on:</vt:lpstr>
      <vt:lpstr>DHX on standardse nimemustri ja töötlusloogikaga X-tee teenuste kogum</vt:lpstr>
      <vt:lpstr>DHX toetab dokumendivahetusteenuste osutamist (vahendamist)</vt:lpstr>
      <vt:lpstr>DHX kasutab X-tee (v6) adresseerimis-, identiteedi- ja turvasüsteemi</vt:lpstr>
      <vt:lpstr>DHX on rajaneb teistele taristukihtidele </vt:lpstr>
      <vt:lpstr>Mida ootame postiteenuselt?</vt:lpstr>
      <vt:lpstr>Mida ootame postiteenuselt?</vt:lpstr>
      <vt:lpstr>Mida ootame postiteenuselt?</vt:lpstr>
      <vt:lpstr>Mida ootame postiteenuselt?</vt:lpstr>
      <vt:lpstr>Mida Euroopa Liit ootab elektrooniliselt dokumendivahetuselt?</vt:lpstr>
      <vt:lpstr>Universaalne postiteenus</vt:lpstr>
      <vt:lpstr>DHX tagab:</vt:lpstr>
      <vt:lpstr>PowerPointi esitlus</vt:lpstr>
      <vt:lpstr>PowerPointi esitlus</vt:lpstr>
      <vt:lpstr>PowerPointi esitlus</vt:lpstr>
      <vt:lpstr>Seos X-teega ja edasine areng</vt:lpstr>
      <vt:lpstr>X-tee omadused</vt:lpstr>
      <vt:lpstr>X-tee muutused</vt:lpstr>
      <vt:lpstr>X-tee ülemineku olukord</vt:lpstr>
      <vt:lpstr>X-tee organisatsioon</vt:lpstr>
      <vt:lpstr>DHX-protokolli edasine areng</vt:lpstr>
      <vt:lpstr>Millal mida toimub?</vt:lpstr>
      <vt:lpstr>Rahastus</vt:lpstr>
      <vt:lpstr>Üleminek DVK-lt DHX protokollile</vt:lpstr>
      <vt:lpstr>DHX teenuse vahendamine</vt:lpstr>
      <vt:lpstr>DHX kasutuselevõtmine asutuses, kes ei soovi kasutada vahendusteenust</vt:lpstr>
      <vt:lpstr>Tegevuskava</vt:lpstr>
      <vt:lpstr>Kõige viimane tegevus</vt:lpstr>
      <vt:lpstr>KOV infosüsteemide uuendamine DHX-le läbi EMOLi ja ELLi</vt:lpstr>
      <vt:lpstr>Üldised tähelepanekud</vt:lpstr>
      <vt:lpstr>Kasutatavad infosüsteemid KOV-des (valdkondade kaupa, kus võib olla vajalik DHX-I arendus)</vt:lpstr>
      <vt:lpstr>Kasutatavad infosüsteemid KOV-des (valdkondade kaupa, kus võib olla vajalik DHX-I arendus)</vt:lpstr>
      <vt:lpstr>Kasutatavad infosüsteemid KOV-des (valdkondade kaupa, kus võib olla vajalik DHX-I arendus)</vt:lpstr>
      <vt:lpstr>Kasutatavad infosüsteemid KOV-des (valdkondade kaupa, kus võib olla vajalik DHX-I arendus)</vt:lpstr>
      <vt:lpstr>Kuidas edasi?</vt:lpstr>
      <vt:lpstr>PowerPointi esitlus</vt:lpstr>
      <vt:lpstr>Lõppsõnad</vt:lpstr>
      <vt:lpstr>Tänud</vt:lpstr>
      <vt:lpstr>DHX pole veel valmis</vt:lpstr>
      <vt:lpstr>Kui kõik on valmis</vt:lpstr>
      <vt:lpstr>Ja nüüd...</vt:lpstr>
      <vt:lpstr>Tänan kuulamast! Tekkis küsimusi?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2014-05-22T10:54:41Z</dcterms:created>
  <dcterms:modified xsi:type="dcterms:W3CDTF">2017-05-02T19:13:44Z</dcterms:modified>
</cp:coreProperties>
</file>