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61" r:id="rId5"/>
    <p:sldId id="270" r:id="rId6"/>
    <p:sldId id="258" r:id="rId7"/>
    <p:sldId id="259" r:id="rId8"/>
    <p:sldId id="260" r:id="rId9"/>
    <p:sldId id="265" r:id="rId10"/>
    <p:sldId id="26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C60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 autoAdjust="0"/>
  </p:normalViewPr>
  <p:slideViewPr>
    <p:cSldViewPr>
      <p:cViewPr varScale="1">
        <p:scale>
          <a:sx n="84" d="100"/>
          <a:sy n="84" d="100"/>
        </p:scale>
        <p:origin x="648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E5A55-8D12-4970-90FF-F6536CB3D9D4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8DC-4C9E-4266-82CE-9547EA46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1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1E8DC-4C9E-4266-82CE-9547EA46E3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9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1E8DC-4C9E-4266-82CE-9547EA46E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81412" y="2490787"/>
            <a:ext cx="4829175" cy="1876425"/>
          </a:xfrm>
          <a:custGeom>
            <a:avLst/>
            <a:gdLst/>
            <a:ahLst/>
            <a:cxnLst/>
            <a:rect l="l" t="t" r="r" b="b"/>
            <a:pathLst>
              <a:path w="4829175" h="1876425">
                <a:moveTo>
                  <a:pt x="4726829" y="1876424"/>
                </a:moveTo>
                <a:lnTo>
                  <a:pt x="102345" y="1876424"/>
                </a:lnTo>
                <a:lnTo>
                  <a:pt x="95222" y="1875723"/>
                </a:lnTo>
                <a:lnTo>
                  <a:pt x="54661" y="1861959"/>
                </a:lnTo>
                <a:lnTo>
                  <a:pt x="22456" y="1833722"/>
                </a:lnTo>
                <a:lnTo>
                  <a:pt x="3507" y="1795311"/>
                </a:lnTo>
                <a:lnTo>
                  <a:pt x="0" y="1774079"/>
                </a:lnTo>
                <a:lnTo>
                  <a:pt x="0" y="1766887"/>
                </a:lnTo>
                <a:lnTo>
                  <a:pt x="0" y="102344"/>
                </a:lnTo>
                <a:lnTo>
                  <a:pt x="11090" y="60974"/>
                </a:lnTo>
                <a:lnTo>
                  <a:pt x="37168" y="26996"/>
                </a:lnTo>
                <a:lnTo>
                  <a:pt x="74264" y="5585"/>
                </a:lnTo>
                <a:lnTo>
                  <a:pt x="102345" y="0"/>
                </a:lnTo>
                <a:lnTo>
                  <a:pt x="4726829" y="0"/>
                </a:lnTo>
                <a:lnTo>
                  <a:pt x="4768200" y="11090"/>
                </a:lnTo>
                <a:lnTo>
                  <a:pt x="4802177" y="37168"/>
                </a:lnTo>
                <a:lnTo>
                  <a:pt x="4823588" y="74263"/>
                </a:lnTo>
                <a:lnTo>
                  <a:pt x="4829174" y="102344"/>
                </a:lnTo>
                <a:lnTo>
                  <a:pt x="4829174" y="1774079"/>
                </a:lnTo>
                <a:lnTo>
                  <a:pt x="4818083" y="1815449"/>
                </a:lnTo>
                <a:lnTo>
                  <a:pt x="4792005" y="1849427"/>
                </a:lnTo>
                <a:lnTo>
                  <a:pt x="4754910" y="1870839"/>
                </a:lnTo>
                <a:lnTo>
                  <a:pt x="4733952" y="1875723"/>
                </a:lnTo>
                <a:lnTo>
                  <a:pt x="4726829" y="1876424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81412" y="2490787"/>
            <a:ext cx="4829175" cy="1876425"/>
          </a:xfrm>
          <a:custGeom>
            <a:avLst/>
            <a:gdLst/>
            <a:ahLst/>
            <a:cxnLst/>
            <a:rect l="l" t="t" r="r" b="b"/>
            <a:pathLst>
              <a:path w="4829175" h="1876425">
                <a:moveTo>
                  <a:pt x="0" y="1766887"/>
                </a:moveTo>
                <a:lnTo>
                  <a:pt x="0" y="109537"/>
                </a:lnTo>
                <a:lnTo>
                  <a:pt x="0" y="102344"/>
                </a:lnTo>
                <a:lnTo>
                  <a:pt x="701" y="95221"/>
                </a:lnTo>
                <a:lnTo>
                  <a:pt x="2104" y="88167"/>
                </a:lnTo>
                <a:lnTo>
                  <a:pt x="3507" y="81113"/>
                </a:lnTo>
                <a:lnTo>
                  <a:pt x="5585" y="74263"/>
                </a:lnTo>
                <a:lnTo>
                  <a:pt x="8337" y="67619"/>
                </a:lnTo>
                <a:lnTo>
                  <a:pt x="11090" y="60974"/>
                </a:lnTo>
                <a:lnTo>
                  <a:pt x="14463" y="54661"/>
                </a:lnTo>
                <a:lnTo>
                  <a:pt x="18459" y="48681"/>
                </a:lnTo>
                <a:lnTo>
                  <a:pt x="22455" y="42701"/>
                </a:lnTo>
                <a:lnTo>
                  <a:pt x="26996" y="37168"/>
                </a:lnTo>
                <a:lnTo>
                  <a:pt x="32082" y="32082"/>
                </a:lnTo>
                <a:lnTo>
                  <a:pt x="37168" y="26996"/>
                </a:lnTo>
                <a:lnTo>
                  <a:pt x="42701" y="22455"/>
                </a:lnTo>
                <a:lnTo>
                  <a:pt x="48681" y="18460"/>
                </a:lnTo>
                <a:lnTo>
                  <a:pt x="54661" y="14464"/>
                </a:lnTo>
                <a:lnTo>
                  <a:pt x="60974" y="11090"/>
                </a:lnTo>
                <a:lnTo>
                  <a:pt x="102345" y="0"/>
                </a:lnTo>
                <a:lnTo>
                  <a:pt x="109537" y="0"/>
                </a:lnTo>
                <a:lnTo>
                  <a:pt x="4719637" y="0"/>
                </a:lnTo>
                <a:lnTo>
                  <a:pt x="4726829" y="0"/>
                </a:lnTo>
                <a:lnTo>
                  <a:pt x="4733952" y="701"/>
                </a:lnTo>
                <a:lnTo>
                  <a:pt x="4741007" y="2104"/>
                </a:lnTo>
                <a:lnTo>
                  <a:pt x="4748061" y="3507"/>
                </a:lnTo>
                <a:lnTo>
                  <a:pt x="4786472" y="22455"/>
                </a:lnTo>
                <a:lnTo>
                  <a:pt x="4810713" y="48681"/>
                </a:lnTo>
                <a:lnTo>
                  <a:pt x="4814709" y="54661"/>
                </a:lnTo>
                <a:lnTo>
                  <a:pt x="4827069" y="88167"/>
                </a:lnTo>
                <a:lnTo>
                  <a:pt x="4828472" y="95221"/>
                </a:lnTo>
                <a:lnTo>
                  <a:pt x="4829174" y="102344"/>
                </a:lnTo>
                <a:lnTo>
                  <a:pt x="4829174" y="109537"/>
                </a:lnTo>
                <a:lnTo>
                  <a:pt x="4829174" y="1766887"/>
                </a:lnTo>
                <a:lnTo>
                  <a:pt x="4820836" y="1808805"/>
                </a:lnTo>
                <a:lnTo>
                  <a:pt x="4797091" y="1844341"/>
                </a:lnTo>
                <a:lnTo>
                  <a:pt x="4780492" y="1857964"/>
                </a:lnTo>
                <a:lnTo>
                  <a:pt x="4774511" y="1861959"/>
                </a:lnTo>
                <a:lnTo>
                  <a:pt x="4768199" y="1865334"/>
                </a:lnTo>
                <a:lnTo>
                  <a:pt x="4761555" y="1868086"/>
                </a:lnTo>
                <a:lnTo>
                  <a:pt x="4754910" y="1870839"/>
                </a:lnTo>
                <a:lnTo>
                  <a:pt x="4748061" y="1872916"/>
                </a:lnTo>
                <a:lnTo>
                  <a:pt x="4741007" y="1874319"/>
                </a:lnTo>
                <a:lnTo>
                  <a:pt x="4733952" y="1875723"/>
                </a:lnTo>
                <a:lnTo>
                  <a:pt x="4726829" y="1876424"/>
                </a:lnTo>
                <a:lnTo>
                  <a:pt x="4719637" y="1876424"/>
                </a:lnTo>
                <a:lnTo>
                  <a:pt x="109537" y="1876424"/>
                </a:lnTo>
                <a:lnTo>
                  <a:pt x="102345" y="1876424"/>
                </a:lnTo>
                <a:lnTo>
                  <a:pt x="95222" y="1875723"/>
                </a:lnTo>
                <a:lnTo>
                  <a:pt x="88167" y="1874319"/>
                </a:lnTo>
                <a:lnTo>
                  <a:pt x="81113" y="1872916"/>
                </a:lnTo>
                <a:lnTo>
                  <a:pt x="42701" y="1853968"/>
                </a:lnTo>
                <a:lnTo>
                  <a:pt x="18460" y="1827742"/>
                </a:lnTo>
                <a:lnTo>
                  <a:pt x="14464" y="1821762"/>
                </a:lnTo>
                <a:lnTo>
                  <a:pt x="11090" y="1815450"/>
                </a:lnTo>
                <a:lnTo>
                  <a:pt x="8337" y="1808805"/>
                </a:lnTo>
                <a:lnTo>
                  <a:pt x="5585" y="1802160"/>
                </a:lnTo>
                <a:lnTo>
                  <a:pt x="3507" y="1795311"/>
                </a:lnTo>
                <a:lnTo>
                  <a:pt x="2104" y="1788256"/>
                </a:lnTo>
                <a:lnTo>
                  <a:pt x="701" y="1781202"/>
                </a:lnTo>
                <a:lnTo>
                  <a:pt x="0" y="1774079"/>
                </a:lnTo>
                <a:lnTo>
                  <a:pt x="0" y="1766887"/>
                </a:lnTo>
                <a:close/>
              </a:path>
            </a:pathLst>
          </a:custGeom>
          <a:ln w="9524">
            <a:solidFill>
              <a:srgbClr val="E4E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60453" y="2778125"/>
            <a:ext cx="36855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64299" y="2046604"/>
            <a:ext cx="4865370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699" y="101600"/>
            <a:ext cx="10171429" cy="74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F2937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14.svg"/><Relationship Id="rId26" Type="http://schemas.openxmlformats.org/officeDocument/2006/relationships/image" Target="../media/image37.sv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13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24" Type="http://schemas.openxmlformats.org/officeDocument/2006/relationships/image" Target="../media/image35.sv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4.png"/><Relationship Id="rId10" Type="http://schemas.openxmlformats.org/officeDocument/2006/relationships/image" Target="../media/image23.svg"/><Relationship Id="rId19" Type="http://schemas.openxmlformats.org/officeDocument/2006/relationships/image" Target="../media/image30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23.svg"/><Relationship Id="rId2" Type="http://schemas.openxmlformats.org/officeDocument/2006/relationships/image" Target="../media/image3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21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228600"/>
            <a:ext cx="1523999" cy="12572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70493" y="568960"/>
            <a:ext cx="8192707" cy="102848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331085" marR="5080" indent="-2319020">
              <a:lnSpc>
                <a:spcPts val="3600"/>
              </a:lnSpc>
              <a:spcBef>
                <a:spcPts val="820"/>
              </a:spcBef>
            </a:pPr>
            <a:r>
              <a:rPr lang="en-US" sz="3600" dirty="0">
                <a:solidFill>
                  <a:srgbClr val="00B050"/>
                </a:solidFill>
              </a:rPr>
              <a:t>Serverless Airline Ticket Booking System on AWS</a:t>
            </a:r>
            <a:endParaRPr sz="3600" dirty="0">
              <a:solidFill>
                <a:srgbClr val="00B05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7131" y="1981200"/>
            <a:ext cx="79288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4A5462"/>
                </a:solidFill>
                <a:latin typeface="Trebuchet MS"/>
                <a:cs typeface="Trebuchet MS"/>
              </a:rPr>
              <a:t>Building</a:t>
            </a:r>
            <a:r>
              <a:rPr sz="18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sz="1800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A5462"/>
                </a:solidFill>
                <a:latin typeface="Trebuchet MS"/>
                <a:cs typeface="Trebuchet MS"/>
              </a:rPr>
              <a:t>Scalable,</a:t>
            </a:r>
            <a:r>
              <a:rPr sz="1800" spc="50" dirty="0">
                <a:solidFill>
                  <a:srgbClr val="4A5462"/>
                </a:solidFill>
                <a:latin typeface="Trebuchet MS"/>
                <a:cs typeface="Trebuchet MS"/>
              </a:rPr>
              <a:t> Resilient, </a:t>
            </a:r>
            <a:r>
              <a:rPr sz="1800" spc="14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A5462"/>
                </a:solidFill>
                <a:latin typeface="Trebuchet MS"/>
                <a:cs typeface="Trebuchet MS"/>
              </a:rPr>
              <a:t>Cost-</a:t>
            </a:r>
            <a:r>
              <a:rPr sz="1800" spc="55" dirty="0">
                <a:solidFill>
                  <a:srgbClr val="4A5462"/>
                </a:solidFill>
                <a:latin typeface="Trebuchet MS"/>
                <a:cs typeface="Trebuchet MS"/>
              </a:rPr>
              <a:t>Effective</a:t>
            </a:r>
            <a:r>
              <a:rPr sz="1800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A5462"/>
                </a:solidFill>
                <a:latin typeface="Trebuchet MS"/>
                <a:cs typeface="Trebuchet MS"/>
              </a:rPr>
              <a:t>Solution</a:t>
            </a:r>
            <a:r>
              <a:rPr lang="en-US" sz="1800" spc="85" dirty="0">
                <a:solidFill>
                  <a:srgbClr val="4A5462"/>
                </a:solidFill>
                <a:latin typeface="Trebuchet MS"/>
                <a:cs typeface="Trebuchet MS"/>
              </a:rPr>
              <a:t> with cloud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Picture 8" descr="A logo with orange letters&#10;&#10;AI-generated content may be incorrect.">
            <a:extLst>
              <a:ext uri="{FF2B5EF4-FFF2-40B4-BE49-F238E27FC236}">
                <a16:creationId xmlns:a16="http://schemas.microsoft.com/office/drawing/2014/main" id="{E9E0117C-FED7-6A2C-0D47-92F88E9D7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2"/>
          <a:stretch>
            <a:fillRect/>
          </a:stretch>
        </p:blipFill>
        <p:spPr>
          <a:xfrm>
            <a:off x="8610923" y="3784147"/>
            <a:ext cx="2285677" cy="1626053"/>
          </a:xfrm>
          <a:prstGeom prst="rect">
            <a:avLst/>
          </a:prstGeom>
        </p:spPr>
      </p:pic>
      <p:pic>
        <p:nvPicPr>
          <p:cNvPr id="13" name="Picture 12" descr="A green logo with a black background&#10;&#10;AI-generated content may be incorrect.">
            <a:extLst>
              <a:ext uri="{FF2B5EF4-FFF2-40B4-BE49-F238E27FC236}">
                <a16:creationId xmlns:a16="http://schemas.microsoft.com/office/drawing/2014/main" id="{763AE3AA-A23C-C6F9-5B7A-6C8E63201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12" y="3849567"/>
            <a:ext cx="2077888" cy="1673466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EA2D0643-FA66-BA56-9A1F-5B8B98ADC081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0801" y="381000"/>
            <a:ext cx="1523999" cy="1257299"/>
          </a:xfrm>
          <a:prstGeom prst="rect">
            <a:avLst/>
          </a:prstGeom>
        </p:spPr>
      </p:pic>
      <p:pic>
        <p:nvPicPr>
          <p:cNvPr id="20" name="object 2">
            <a:extLst>
              <a:ext uri="{FF2B5EF4-FFF2-40B4-BE49-F238E27FC236}">
                <a16:creationId xmlns:a16="http://schemas.microsoft.com/office/drawing/2014/main" id="{E09F1719-79F7-EC3F-B399-19742855BA17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1" y="2324101"/>
            <a:ext cx="1523999" cy="1257299"/>
          </a:xfrm>
          <a:prstGeom prst="rect">
            <a:avLst/>
          </a:prstGeom>
        </p:spPr>
      </p:pic>
      <p:pic>
        <p:nvPicPr>
          <p:cNvPr id="27" name="object 2">
            <a:extLst>
              <a:ext uri="{FF2B5EF4-FFF2-40B4-BE49-F238E27FC236}">
                <a16:creationId xmlns:a16="http://schemas.microsoft.com/office/drawing/2014/main" id="{859E1CC9-E507-7E34-DEEE-42BC229720A7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1" y="5448301"/>
            <a:ext cx="1523999" cy="1257299"/>
          </a:xfrm>
          <a:prstGeom prst="rect">
            <a:avLst/>
          </a:prstGeom>
        </p:spPr>
      </p:pic>
      <p:pic>
        <p:nvPicPr>
          <p:cNvPr id="29" name="object 2">
            <a:extLst>
              <a:ext uri="{FF2B5EF4-FFF2-40B4-BE49-F238E27FC236}">
                <a16:creationId xmlns:a16="http://schemas.microsoft.com/office/drawing/2014/main" id="{B2E1992D-E521-69E8-00AF-9BB9A14BE361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7000" y="5372101"/>
            <a:ext cx="1523999" cy="1257299"/>
          </a:xfrm>
          <a:prstGeom prst="rect">
            <a:avLst/>
          </a:prstGeom>
        </p:spPr>
      </p:pic>
      <p:pic>
        <p:nvPicPr>
          <p:cNvPr id="30" name="object 2">
            <a:extLst>
              <a:ext uri="{FF2B5EF4-FFF2-40B4-BE49-F238E27FC236}">
                <a16:creationId xmlns:a16="http://schemas.microsoft.com/office/drawing/2014/main" id="{6E78CC03-A4AB-50D8-9DCE-E1AA01C9879B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401" y="2324101"/>
            <a:ext cx="1523999" cy="1257299"/>
          </a:xfrm>
          <a:prstGeom prst="rect">
            <a:avLst/>
          </a:prstGeom>
        </p:spPr>
      </p:pic>
      <p:pic>
        <p:nvPicPr>
          <p:cNvPr id="31" name="object 2">
            <a:extLst>
              <a:ext uri="{FF2B5EF4-FFF2-40B4-BE49-F238E27FC236}">
                <a16:creationId xmlns:a16="http://schemas.microsoft.com/office/drawing/2014/main" id="{B07FEFBC-218D-40B9-DF2B-A5145A41A994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923" y="2324101"/>
            <a:ext cx="1523999" cy="1257299"/>
          </a:xfrm>
          <a:prstGeom prst="rect">
            <a:avLst/>
          </a:prstGeom>
        </p:spPr>
      </p:pic>
      <p:pic>
        <p:nvPicPr>
          <p:cNvPr id="33" name="object 2">
            <a:extLst>
              <a:ext uri="{FF2B5EF4-FFF2-40B4-BE49-F238E27FC236}">
                <a16:creationId xmlns:a16="http://schemas.microsoft.com/office/drawing/2014/main" id="{3D03C80C-EB83-C9B5-2B78-8A2018D05A5A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4343400"/>
            <a:ext cx="895989" cy="780684"/>
          </a:xfrm>
          <a:prstGeom prst="rect">
            <a:avLst/>
          </a:prstGeom>
        </p:spPr>
      </p:pic>
      <p:pic>
        <p:nvPicPr>
          <p:cNvPr id="34" name="object 2">
            <a:extLst>
              <a:ext uri="{FF2B5EF4-FFF2-40B4-BE49-F238E27FC236}">
                <a16:creationId xmlns:a16="http://schemas.microsoft.com/office/drawing/2014/main" id="{3E60424D-97E8-832A-1948-CBE30E5B78F1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0001" y="5524501"/>
            <a:ext cx="1523999" cy="1257299"/>
          </a:xfrm>
          <a:prstGeom prst="rect">
            <a:avLst/>
          </a:prstGeom>
        </p:spPr>
      </p:pic>
      <p:pic>
        <p:nvPicPr>
          <p:cNvPr id="35" name="object 2">
            <a:extLst>
              <a:ext uri="{FF2B5EF4-FFF2-40B4-BE49-F238E27FC236}">
                <a16:creationId xmlns:a16="http://schemas.microsoft.com/office/drawing/2014/main" id="{31A7E18E-6984-72B0-0D7C-C3B7801E8D25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200" y="5524501"/>
            <a:ext cx="1523999" cy="1257299"/>
          </a:xfrm>
          <a:prstGeom prst="rect">
            <a:avLst/>
          </a:prstGeom>
        </p:spPr>
      </p:pic>
      <p:pic>
        <p:nvPicPr>
          <p:cNvPr id="36" name="object 2">
            <a:extLst>
              <a:ext uri="{FF2B5EF4-FFF2-40B4-BE49-F238E27FC236}">
                <a16:creationId xmlns:a16="http://schemas.microsoft.com/office/drawing/2014/main" id="{3EC0EEDB-268B-543C-4586-12EA23C94B23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0" y="3223460"/>
            <a:ext cx="611972" cy="586540"/>
          </a:xfrm>
          <a:prstGeom prst="rect">
            <a:avLst/>
          </a:prstGeom>
        </p:spPr>
      </p:pic>
      <p:pic>
        <p:nvPicPr>
          <p:cNvPr id="37" name="object 2">
            <a:extLst>
              <a:ext uri="{FF2B5EF4-FFF2-40B4-BE49-F238E27FC236}">
                <a16:creationId xmlns:a16="http://schemas.microsoft.com/office/drawing/2014/main" id="{8DD2CF67-3296-69C4-027E-614C5070014B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2828" y="3200400"/>
            <a:ext cx="611972" cy="586540"/>
          </a:xfrm>
          <a:prstGeom prst="rect">
            <a:avLst/>
          </a:prstGeom>
        </p:spPr>
      </p:pic>
      <p:pic>
        <p:nvPicPr>
          <p:cNvPr id="38" name="object 2">
            <a:extLst>
              <a:ext uri="{FF2B5EF4-FFF2-40B4-BE49-F238E27FC236}">
                <a16:creationId xmlns:a16="http://schemas.microsoft.com/office/drawing/2014/main" id="{4EB1619B-5AFB-BE8F-6638-96E2F1C57353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46628" y="3200400"/>
            <a:ext cx="611972" cy="586540"/>
          </a:xfrm>
          <a:prstGeom prst="rect">
            <a:avLst/>
          </a:prstGeom>
        </p:spPr>
      </p:pic>
      <p:pic>
        <p:nvPicPr>
          <p:cNvPr id="40" name="object 2">
            <a:extLst>
              <a:ext uri="{FF2B5EF4-FFF2-40B4-BE49-F238E27FC236}">
                <a16:creationId xmlns:a16="http://schemas.microsoft.com/office/drawing/2014/main" id="{328408E6-2C26-E52A-D7AD-D7F8E63BB16C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2211" y="4343400"/>
            <a:ext cx="895989" cy="780684"/>
          </a:xfrm>
          <a:prstGeom prst="rect">
            <a:avLst/>
          </a:prstGeom>
        </p:spPr>
      </p:pic>
      <p:pic>
        <p:nvPicPr>
          <p:cNvPr id="41" name="object 2">
            <a:extLst>
              <a:ext uri="{FF2B5EF4-FFF2-40B4-BE49-F238E27FC236}">
                <a16:creationId xmlns:a16="http://schemas.microsoft.com/office/drawing/2014/main" id="{5868BD38-DAB0-CCA6-EA5A-5879C10A1142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0906" y="6129162"/>
            <a:ext cx="895989" cy="780684"/>
          </a:xfrm>
          <a:prstGeom prst="rect">
            <a:avLst/>
          </a:prstGeom>
        </p:spPr>
      </p:pic>
      <p:pic>
        <p:nvPicPr>
          <p:cNvPr id="42" name="object 2">
            <a:extLst>
              <a:ext uri="{FF2B5EF4-FFF2-40B4-BE49-F238E27FC236}">
                <a16:creationId xmlns:a16="http://schemas.microsoft.com/office/drawing/2014/main" id="{4221451C-1867-CB85-72A2-298C6F2D478B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8005" y="6077316"/>
            <a:ext cx="895989" cy="780684"/>
          </a:xfrm>
          <a:prstGeom prst="rect">
            <a:avLst/>
          </a:prstGeom>
        </p:spPr>
      </p:pic>
      <p:pic>
        <p:nvPicPr>
          <p:cNvPr id="43" name="object 2">
            <a:extLst>
              <a:ext uri="{FF2B5EF4-FFF2-40B4-BE49-F238E27FC236}">
                <a16:creationId xmlns:a16="http://schemas.microsoft.com/office/drawing/2014/main" id="{BBCC1CA6-2263-17CA-209A-E5DB6B93D5C1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5104" y="6077316"/>
            <a:ext cx="895989" cy="780684"/>
          </a:xfrm>
          <a:prstGeom prst="rect">
            <a:avLst/>
          </a:prstGeom>
        </p:spPr>
      </p:pic>
      <p:pic>
        <p:nvPicPr>
          <p:cNvPr id="45" name="object 2">
            <a:extLst>
              <a:ext uri="{FF2B5EF4-FFF2-40B4-BE49-F238E27FC236}">
                <a16:creationId xmlns:a16="http://schemas.microsoft.com/office/drawing/2014/main" id="{43925C0E-91E2-9ACF-FD0E-ABB08496C12C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694" y="3448792"/>
            <a:ext cx="459784" cy="440676"/>
          </a:xfrm>
          <a:prstGeom prst="rect">
            <a:avLst/>
          </a:prstGeom>
        </p:spPr>
      </p:pic>
      <p:pic>
        <p:nvPicPr>
          <p:cNvPr id="46" name="object 2">
            <a:extLst>
              <a:ext uri="{FF2B5EF4-FFF2-40B4-BE49-F238E27FC236}">
                <a16:creationId xmlns:a16="http://schemas.microsoft.com/office/drawing/2014/main" id="{4D657F27-D473-CDAF-5B1A-BD027975D023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6016" y="4473566"/>
            <a:ext cx="459784" cy="440676"/>
          </a:xfrm>
          <a:prstGeom prst="rect">
            <a:avLst/>
          </a:prstGeom>
        </p:spPr>
      </p:pic>
      <p:pic>
        <p:nvPicPr>
          <p:cNvPr id="47" name="object 2">
            <a:extLst>
              <a:ext uri="{FF2B5EF4-FFF2-40B4-BE49-F238E27FC236}">
                <a16:creationId xmlns:a16="http://schemas.microsoft.com/office/drawing/2014/main" id="{D572CAEF-513B-2441-8D9D-0E1B60C26BAE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3616" y="2057400"/>
            <a:ext cx="459784" cy="440676"/>
          </a:xfrm>
          <a:prstGeom prst="rect">
            <a:avLst/>
          </a:prstGeom>
        </p:spPr>
      </p:pic>
      <p:pic>
        <p:nvPicPr>
          <p:cNvPr id="48" name="object 2">
            <a:extLst>
              <a:ext uri="{FF2B5EF4-FFF2-40B4-BE49-F238E27FC236}">
                <a16:creationId xmlns:a16="http://schemas.microsoft.com/office/drawing/2014/main" id="{3BA6F3FB-64A8-DE00-6D86-0DC258F296C6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524"/>
            <a:ext cx="459784" cy="440676"/>
          </a:xfrm>
          <a:prstGeom prst="rect">
            <a:avLst/>
          </a:prstGeom>
        </p:spPr>
      </p:pic>
      <p:pic>
        <p:nvPicPr>
          <p:cNvPr id="50" name="object 2">
            <a:extLst>
              <a:ext uri="{FF2B5EF4-FFF2-40B4-BE49-F238E27FC236}">
                <a16:creationId xmlns:a16="http://schemas.microsoft.com/office/drawing/2014/main" id="{1714C36B-25BB-ED5A-A61E-423267746565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6016" y="81910"/>
            <a:ext cx="459784" cy="440676"/>
          </a:xfrm>
          <a:prstGeom prst="rect">
            <a:avLst/>
          </a:prstGeom>
        </p:spPr>
      </p:pic>
      <p:pic>
        <p:nvPicPr>
          <p:cNvPr id="51" name="object 2">
            <a:extLst>
              <a:ext uri="{FF2B5EF4-FFF2-40B4-BE49-F238E27FC236}">
                <a16:creationId xmlns:a16="http://schemas.microsoft.com/office/drawing/2014/main" id="{51B8D509-3195-81AF-2883-3DAD9B06D16F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56016" y="6400800"/>
            <a:ext cx="459784" cy="440676"/>
          </a:xfrm>
          <a:prstGeom prst="rect">
            <a:avLst/>
          </a:prstGeom>
        </p:spPr>
      </p:pic>
      <p:pic>
        <p:nvPicPr>
          <p:cNvPr id="52" name="object 2">
            <a:extLst>
              <a:ext uri="{FF2B5EF4-FFF2-40B4-BE49-F238E27FC236}">
                <a16:creationId xmlns:a16="http://schemas.microsoft.com/office/drawing/2014/main" id="{88D08439-4AFB-DA9F-3305-C7E2F057A8D7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02" y="6382512"/>
            <a:ext cx="459784" cy="440676"/>
          </a:xfrm>
          <a:prstGeom prst="rect">
            <a:avLst/>
          </a:prstGeom>
        </p:spPr>
      </p:pic>
      <p:pic>
        <p:nvPicPr>
          <p:cNvPr id="1026" name="Picture 2" descr="Image result for Animated Plane Flying">
            <a:extLst>
              <a:ext uri="{FF2B5EF4-FFF2-40B4-BE49-F238E27FC236}">
                <a16:creationId xmlns:a16="http://schemas.microsoft.com/office/drawing/2014/main" id="{5C2FA49F-012A-7DF0-0666-9DAAB1557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8" b="37940"/>
          <a:stretch>
            <a:fillRect/>
          </a:stretch>
        </p:blipFill>
        <p:spPr bwMode="auto">
          <a:xfrm>
            <a:off x="1109219" y="4253847"/>
            <a:ext cx="3972167" cy="11502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49853D-03F3-B754-FC91-BBC8D17B3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22" y="2454456"/>
            <a:ext cx="6098756" cy="1949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48648-CFD5-096B-B24C-665FE7EE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07" y="4573905"/>
            <a:ext cx="5312093" cy="2284095"/>
          </a:xfrm>
          <a:prstGeom prst="rect">
            <a:avLst/>
          </a:prstGeom>
        </p:spPr>
      </p:pic>
      <p:pic>
        <p:nvPicPr>
          <p:cNvPr id="3074" name="Picture 2" descr="The Rise of an Empire: The Story of Amazon.com | by Sophia Geraci | Medium">
            <a:extLst>
              <a:ext uri="{FF2B5EF4-FFF2-40B4-BE49-F238E27FC236}">
                <a16:creationId xmlns:a16="http://schemas.microsoft.com/office/drawing/2014/main" id="{949DBF59-F0EB-B7FB-0887-A2FA4B8B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317" y="1598758"/>
            <a:ext cx="5152683" cy="289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Young Entrepreneur: Jeff Bezos '86 Rejects Conventional Careers to Start  His Own Business | Princeton Alumni Weekly">
            <a:extLst>
              <a:ext uri="{FF2B5EF4-FFF2-40B4-BE49-F238E27FC236}">
                <a16:creationId xmlns:a16="http://schemas.microsoft.com/office/drawing/2014/main" id="{4D7E78C6-6445-12AF-2935-150213FE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561" y="4495800"/>
            <a:ext cx="1462439" cy="219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s folded together in prayer&#10;&#10;AI-generated content may be incorrect.">
            <a:extLst>
              <a:ext uri="{FF2B5EF4-FFF2-40B4-BE49-F238E27FC236}">
                <a16:creationId xmlns:a16="http://schemas.microsoft.com/office/drawing/2014/main" id="{C428D878-1211-50B8-E849-090060007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523" y="2352278"/>
            <a:ext cx="5732123" cy="3819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997C-AA89-4E43-E148-DCF085AB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438001"/>
            <a:ext cx="10972800" cy="184666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Image reference from AWS B-08 Recording Number – 16, Time Stamp – 10 :00 </a:t>
            </a: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AEACC-785D-2588-AC26-79689683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11125200" cy="2402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37135D-270A-FF0C-9EFA-AAA0563A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51302"/>
            <a:ext cx="4519928" cy="415498"/>
          </a:xfrm>
        </p:spPr>
        <p:txBody>
          <a:bodyPr/>
          <a:lstStyle/>
          <a:p>
            <a:pPr algn="ctr"/>
            <a:r>
              <a:rPr lang="en-IN" dirty="0"/>
              <a:t>What comes in mind ?</a:t>
            </a:r>
          </a:p>
        </p:txBody>
      </p:sp>
    </p:spTree>
    <p:extLst>
      <p:ext uri="{BB962C8B-B14F-4D97-AF65-F5344CB8AC3E}">
        <p14:creationId xmlns:p14="http://schemas.microsoft.com/office/powerpoint/2010/main" val="2837462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693F-A2CF-54F5-E4FC-0DA24BF2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71" y="422702"/>
            <a:ext cx="3465829" cy="415498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41E3-E8D0-A281-1740-4A43DD5F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/>
              <a:t>Traditional airline booking systems need a backend server, database, and payment gateway. </a:t>
            </a:r>
          </a:p>
          <a:p>
            <a:endParaRPr lang="en-US" dirty="0"/>
          </a:p>
          <a:p>
            <a:r>
              <a:rPr lang="en-US" dirty="0"/>
              <a:t>I wanted to build a </a:t>
            </a:r>
            <a:r>
              <a:rPr lang="en-US" b="1" dirty="0"/>
              <a:t>serverless, scalable solution</a:t>
            </a:r>
            <a:r>
              <a:rPr lang="en-US" dirty="0"/>
              <a:t> using AWS free tier, where:</a:t>
            </a:r>
          </a:p>
          <a:p>
            <a:endParaRPr lang="en-US" dirty="0"/>
          </a:p>
          <a:p>
            <a:r>
              <a:rPr lang="en-US" dirty="0"/>
              <a:t>A user can </a:t>
            </a:r>
            <a:r>
              <a:rPr lang="en-US" b="1" dirty="0"/>
              <a:t>search flights</a:t>
            </a:r>
          </a:p>
          <a:p>
            <a:endParaRPr lang="en-US" dirty="0"/>
          </a:p>
          <a:p>
            <a:r>
              <a:rPr lang="en-US" b="1" dirty="0"/>
              <a:t>Book a ticket</a:t>
            </a:r>
            <a:r>
              <a:rPr lang="en-US" dirty="0"/>
              <a:t> online</a:t>
            </a:r>
          </a:p>
          <a:p>
            <a:endParaRPr lang="en-US" dirty="0"/>
          </a:p>
          <a:p>
            <a:r>
              <a:rPr lang="en-US" dirty="0"/>
              <a:t>Get a </a:t>
            </a:r>
            <a:r>
              <a:rPr lang="en-US" b="1" dirty="0"/>
              <a:t>confirmation email (and SMS)</a:t>
            </a:r>
          </a:p>
          <a:p>
            <a:endParaRPr lang="en-US" dirty="0"/>
          </a:p>
          <a:p>
            <a:r>
              <a:rPr lang="en-US" dirty="0"/>
              <a:t>Data is stored securely in DynamoDB</a:t>
            </a:r>
          </a:p>
          <a:p>
            <a:endParaRPr lang="en-IN" dirty="0"/>
          </a:p>
        </p:txBody>
      </p:sp>
      <p:pic>
        <p:nvPicPr>
          <p:cNvPr id="5" name="Picture 4" descr="A white figure sitting on a blue question mark&#10;&#10;AI-generated content may be incorrect.">
            <a:extLst>
              <a:ext uri="{FF2B5EF4-FFF2-40B4-BE49-F238E27FC236}">
                <a16:creationId xmlns:a16="http://schemas.microsoft.com/office/drawing/2014/main" id="{4B6875AD-EA70-7C40-AB57-A3E0EDD5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03" y="2209800"/>
            <a:ext cx="2777197" cy="42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9" y="6857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Key</a:t>
            </a:r>
            <a:r>
              <a:rPr spc="160" dirty="0"/>
              <a:t> </a:t>
            </a:r>
            <a:r>
              <a:rPr dirty="0"/>
              <a:t>AWS</a:t>
            </a:r>
            <a:r>
              <a:rPr spc="165" dirty="0"/>
              <a:t> </a:t>
            </a:r>
            <a:r>
              <a:rPr spc="28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949325"/>
            <a:ext cx="935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374050"/>
                </a:solidFill>
                <a:latin typeface="Trebuchet MS"/>
                <a:cs typeface="Trebuchet MS"/>
              </a:rPr>
              <a:t>The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374050"/>
                </a:solidFill>
                <a:latin typeface="Trebuchet MS"/>
                <a:cs typeface="Trebuchet MS"/>
              </a:rPr>
              <a:t>flight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374050"/>
                </a:solidFill>
                <a:latin typeface="Trebuchet MS"/>
                <a:cs typeface="Trebuchet MS"/>
              </a:rPr>
              <a:t>booking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374050"/>
                </a:solidFill>
                <a:latin typeface="Trebuchet MS"/>
                <a:cs typeface="Trebuchet MS"/>
              </a:rPr>
              <a:t>system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374050"/>
                </a:solidFill>
                <a:latin typeface="Trebuchet MS"/>
                <a:cs typeface="Trebuchet MS"/>
              </a:rPr>
              <a:t>leverages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374050"/>
                </a:solidFill>
                <a:latin typeface="Trebuchet MS"/>
                <a:cs typeface="Trebuchet MS"/>
              </a:rPr>
              <a:t>these</a:t>
            </a:r>
            <a:r>
              <a:rPr sz="1200" spc="7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374050"/>
                </a:solidFill>
                <a:latin typeface="Trebuchet MS"/>
                <a:cs typeface="Trebuchet MS"/>
              </a:rPr>
              <a:t>purpose-</a:t>
            </a:r>
            <a:r>
              <a:rPr sz="1200" spc="50" dirty="0">
                <a:solidFill>
                  <a:srgbClr val="374050"/>
                </a:solidFill>
                <a:latin typeface="Trebuchet MS"/>
                <a:cs typeface="Trebuchet MS"/>
              </a:rPr>
              <a:t>built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120" dirty="0">
                <a:solidFill>
                  <a:srgbClr val="374050"/>
                </a:solidFill>
                <a:latin typeface="Trebuchet MS"/>
                <a:cs typeface="Trebuchet MS"/>
              </a:rPr>
              <a:t>AWS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374050"/>
                </a:solidFill>
                <a:latin typeface="Trebuchet MS"/>
                <a:cs typeface="Trebuchet MS"/>
              </a:rPr>
              <a:t>services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374050"/>
                </a:solidFill>
                <a:latin typeface="Trebuchet MS"/>
                <a:cs typeface="Trebuchet MS"/>
              </a:rPr>
              <a:t>to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374050"/>
                </a:solidFill>
                <a:latin typeface="Trebuchet MS"/>
                <a:cs typeface="Trebuchet MS"/>
              </a:rPr>
              <a:t>deliver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374050"/>
                </a:solidFill>
                <a:latin typeface="Trebuchet MS"/>
                <a:cs typeface="Trebuchet MS"/>
              </a:rPr>
              <a:t>a</a:t>
            </a:r>
            <a:r>
              <a:rPr sz="1200" spc="7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374050"/>
                </a:solidFill>
                <a:latin typeface="Trebuchet MS"/>
                <a:cs typeface="Trebuchet MS"/>
              </a:rPr>
              <a:t>robust,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374050"/>
                </a:solidFill>
                <a:latin typeface="Trebuchet MS"/>
                <a:cs typeface="Trebuchet MS"/>
              </a:rPr>
              <a:t>scalable,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374050"/>
                </a:solidFill>
                <a:latin typeface="Trebuchet MS"/>
                <a:cs typeface="Trebuchet MS"/>
              </a:rPr>
              <a:t>and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374050"/>
                </a:solidFill>
                <a:latin typeface="Trebuchet MS"/>
                <a:cs typeface="Trebuchet MS"/>
              </a:rPr>
              <a:t>efficient</a:t>
            </a:r>
            <a:r>
              <a:rPr sz="120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Trebuchet MS"/>
                <a:cs typeface="Trebuchet MS"/>
              </a:rPr>
              <a:t>platform.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599" y="1409699"/>
            <a:ext cx="2790825" cy="2552700"/>
            <a:chOff x="228599" y="1409699"/>
            <a:chExt cx="2790825" cy="2552700"/>
          </a:xfrm>
        </p:grpSpPr>
        <p:sp>
          <p:nvSpPr>
            <p:cNvPr id="6" name="object 6"/>
            <p:cNvSpPr/>
            <p:nvPr/>
          </p:nvSpPr>
          <p:spPr>
            <a:xfrm>
              <a:off x="228599" y="1409699"/>
              <a:ext cx="2790825" cy="2552700"/>
            </a:xfrm>
            <a:custGeom>
              <a:avLst/>
              <a:gdLst/>
              <a:ahLst/>
              <a:cxnLst/>
              <a:rect l="l" t="t" r="r" b="b"/>
              <a:pathLst>
                <a:path w="2790825" h="2552700">
                  <a:moveTo>
                    <a:pt x="2684029" y="2552699"/>
                  </a:moveTo>
                  <a:lnTo>
                    <a:pt x="106794" y="2552699"/>
                  </a:lnTo>
                  <a:lnTo>
                    <a:pt x="99362" y="2551967"/>
                  </a:lnTo>
                  <a:lnTo>
                    <a:pt x="57038" y="2537605"/>
                  </a:lnTo>
                  <a:lnTo>
                    <a:pt x="23432" y="2508141"/>
                  </a:lnTo>
                  <a:lnTo>
                    <a:pt x="3660" y="2468058"/>
                  </a:lnTo>
                  <a:lnTo>
                    <a:pt x="0" y="2445904"/>
                  </a:lnTo>
                  <a:lnTo>
                    <a:pt x="0" y="24383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84029" y="0"/>
                  </a:lnTo>
                  <a:lnTo>
                    <a:pt x="2727198" y="11572"/>
                  </a:lnTo>
                  <a:lnTo>
                    <a:pt x="2762653" y="38784"/>
                  </a:lnTo>
                  <a:lnTo>
                    <a:pt x="2784995" y="77492"/>
                  </a:lnTo>
                  <a:lnTo>
                    <a:pt x="2790824" y="106794"/>
                  </a:lnTo>
                  <a:lnTo>
                    <a:pt x="2790824" y="2445904"/>
                  </a:lnTo>
                  <a:lnTo>
                    <a:pt x="2779251" y="2489073"/>
                  </a:lnTo>
                  <a:lnTo>
                    <a:pt x="2752039" y="2524528"/>
                  </a:lnTo>
                  <a:lnTo>
                    <a:pt x="2713331" y="2546870"/>
                  </a:lnTo>
                  <a:lnTo>
                    <a:pt x="2691462" y="2551967"/>
                  </a:lnTo>
                  <a:lnTo>
                    <a:pt x="2684029" y="255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099" y="1600200"/>
              <a:ext cx="485775" cy="533400"/>
            </a:xfrm>
            <a:custGeom>
              <a:avLst/>
              <a:gdLst/>
              <a:ahLst/>
              <a:cxnLst/>
              <a:rect l="l" t="t" r="r" b="b"/>
              <a:pathLst>
                <a:path w="485775" h="533400">
                  <a:moveTo>
                    <a:pt x="250842" y="533399"/>
                  </a:moveTo>
                  <a:lnTo>
                    <a:pt x="234932" y="533399"/>
                  </a:lnTo>
                  <a:lnTo>
                    <a:pt x="226996" y="533009"/>
                  </a:lnTo>
                  <a:lnTo>
                    <a:pt x="187700" y="527180"/>
                  </a:lnTo>
                  <a:lnTo>
                    <a:pt x="142589" y="511866"/>
                  </a:lnTo>
                  <a:lnTo>
                    <a:pt x="101332" y="488046"/>
                  </a:lnTo>
                  <a:lnTo>
                    <a:pt x="65515" y="456634"/>
                  </a:lnTo>
                  <a:lnTo>
                    <a:pt x="36514" y="418838"/>
                  </a:lnTo>
                  <a:lnTo>
                    <a:pt x="15444" y="376111"/>
                  </a:lnTo>
                  <a:lnTo>
                    <a:pt x="3115" y="330095"/>
                  </a:lnTo>
                  <a:lnTo>
                    <a:pt x="0" y="298467"/>
                  </a:lnTo>
                  <a:lnTo>
                    <a:pt x="0" y="29051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8"/>
                  </a:lnTo>
                  <a:lnTo>
                    <a:pt x="45353" y="101331"/>
                  </a:lnTo>
                  <a:lnTo>
                    <a:pt x="76765" y="65514"/>
                  </a:lnTo>
                  <a:lnTo>
                    <a:pt x="114560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2" y="45353"/>
                  </a:lnTo>
                  <a:lnTo>
                    <a:pt x="420259" y="76764"/>
                  </a:lnTo>
                  <a:lnTo>
                    <a:pt x="449260" y="114560"/>
                  </a:lnTo>
                  <a:lnTo>
                    <a:pt x="470330" y="157287"/>
                  </a:lnTo>
                  <a:lnTo>
                    <a:pt x="482659" y="203304"/>
                  </a:lnTo>
                  <a:lnTo>
                    <a:pt x="485774" y="234932"/>
                  </a:lnTo>
                  <a:lnTo>
                    <a:pt x="485774" y="298467"/>
                  </a:lnTo>
                  <a:lnTo>
                    <a:pt x="479556" y="345698"/>
                  </a:lnTo>
                  <a:lnTo>
                    <a:pt x="464241" y="390810"/>
                  </a:lnTo>
                  <a:lnTo>
                    <a:pt x="440421" y="432067"/>
                  </a:lnTo>
                  <a:lnTo>
                    <a:pt x="409009" y="467884"/>
                  </a:lnTo>
                  <a:lnTo>
                    <a:pt x="371214" y="496885"/>
                  </a:lnTo>
                  <a:lnTo>
                    <a:pt x="328487" y="517955"/>
                  </a:lnTo>
                  <a:lnTo>
                    <a:pt x="282470" y="530284"/>
                  </a:lnTo>
                  <a:lnTo>
                    <a:pt x="258778" y="533009"/>
                  </a:lnTo>
                  <a:lnTo>
                    <a:pt x="250842" y="5333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1714499"/>
              <a:ext cx="257174" cy="3047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06475" y="1730375"/>
            <a:ext cx="13779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Gill Sans MT"/>
                <a:cs typeface="Gill Sans MT"/>
              </a:rPr>
              <a:t>API</a:t>
            </a:r>
            <a:r>
              <a:rPr sz="1500" b="1" spc="23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500" b="1" spc="145" dirty="0">
                <a:solidFill>
                  <a:srgbClr val="1F2937"/>
                </a:solidFill>
                <a:latin typeface="Gill Sans MT"/>
                <a:cs typeface="Gill Sans MT"/>
              </a:rPr>
              <a:t>Gateway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399" y="2214245"/>
            <a:ext cx="2489201" cy="15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/>
              <a:t>API Gateway serves as the single-entry point for my applications interacting with the flight booking system. It is responsible for request routing, security enforcement, traffic management, and protocol translation, providing a unified interface to the underlying backend services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6600" y="1371600"/>
            <a:ext cx="2790825" cy="2552700"/>
            <a:chOff x="3209924" y="1409699"/>
            <a:chExt cx="2790825" cy="2552700"/>
          </a:xfrm>
        </p:grpSpPr>
        <p:sp>
          <p:nvSpPr>
            <p:cNvPr id="12" name="object 12"/>
            <p:cNvSpPr/>
            <p:nvPr/>
          </p:nvSpPr>
          <p:spPr>
            <a:xfrm>
              <a:off x="3209924" y="1409699"/>
              <a:ext cx="2790825" cy="2552700"/>
            </a:xfrm>
            <a:custGeom>
              <a:avLst/>
              <a:gdLst/>
              <a:ahLst/>
              <a:cxnLst/>
              <a:rect l="l" t="t" r="r" b="b"/>
              <a:pathLst>
                <a:path w="2790825" h="2552700">
                  <a:moveTo>
                    <a:pt x="2684029" y="2552699"/>
                  </a:moveTo>
                  <a:lnTo>
                    <a:pt x="106794" y="2552699"/>
                  </a:lnTo>
                  <a:lnTo>
                    <a:pt x="99361" y="2551967"/>
                  </a:lnTo>
                  <a:lnTo>
                    <a:pt x="57038" y="2537605"/>
                  </a:lnTo>
                  <a:lnTo>
                    <a:pt x="23431" y="2508141"/>
                  </a:lnTo>
                  <a:lnTo>
                    <a:pt x="3659" y="2468058"/>
                  </a:lnTo>
                  <a:lnTo>
                    <a:pt x="0" y="2445904"/>
                  </a:lnTo>
                  <a:lnTo>
                    <a:pt x="0" y="24383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84029" y="0"/>
                  </a:lnTo>
                  <a:lnTo>
                    <a:pt x="2727198" y="11572"/>
                  </a:lnTo>
                  <a:lnTo>
                    <a:pt x="2762653" y="38784"/>
                  </a:lnTo>
                  <a:lnTo>
                    <a:pt x="2784996" y="77492"/>
                  </a:lnTo>
                  <a:lnTo>
                    <a:pt x="2790824" y="106794"/>
                  </a:lnTo>
                  <a:lnTo>
                    <a:pt x="2790824" y="2445904"/>
                  </a:lnTo>
                  <a:lnTo>
                    <a:pt x="2779251" y="2489073"/>
                  </a:lnTo>
                  <a:lnTo>
                    <a:pt x="2752039" y="2524528"/>
                  </a:lnTo>
                  <a:lnTo>
                    <a:pt x="2713330" y="2546870"/>
                  </a:lnTo>
                  <a:lnTo>
                    <a:pt x="2691462" y="2551967"/>
                  </a:lnTo>
                  <a:lnTo>
                    <a:pt x="2684029" y="255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0424" y="1600200"/>
              <a:ext cx="514350" cy="533400"/>
            </a:xfrm>
            <a:custGeom>
              <a:avLst/>
              <a:gdLst/>
              <a:ahLst/>
              <a:cxnLst/>
              <a:rect l="l" t="t" r="r" b="b"/>
              <a:pathLst>
                <a:path w="514350" h="533400">
                  <a:moveTo>
                    <a:pt x="265598" y="533399"/>
                  </a:moveTo>
                  <a:lnTo>
                    <a:pt x="248751" y="533399"/>
                  </a:lnTo>
                  <a:lnTo>
                    <a:pt x="240349" y="532986"/>
                  </a:lnTo>
                  <a:lnTo>
                    <a:pt x="198741" y="526814"/>
                  </a:lnTo>
                  <a:lnTo>
                    <a:pt x="150976" y="510599"/>
                  </a:lnTo>
                  <a:lnTo>
                    <a:pt x="107292" y="485378"/>
                  </a:lnTo>
                  <a:lnTo>
                    <a:pt x="69369" y="452118"/>
                  </a:lnTo>
                  <a:lnTo>
                    <a:pt x="38662" y="412100"/>
                  </a:lnTo>
                  <a:lnTo>
                    <a:pt x="16353" y="366859"/>
                  </a:lnTo>
                  <a:lnTo>
                    <a:pt x="3298" y="318136"/>
                  </a:lnTo>
                  <a:lnTo>
                    <a:pt x="0" y="284647"/>
                  </a:lnTo>
                  <a:lnTo>
                    <a:pt x="0" y="276224"/>
                  </a:lnTo>
                  <a:lnTo>
                    <a:pt x="0" y="248752"/>
                  </a:lnTo>
                  <a:lnTo>
                    <a:pt x="6584" y="198741"/>
                  </a:lnTo>
                  <a:lnTo>
                    <a:pt x="22799" y="150976"/>
                  </a:lnTo>
                  <a:lnTo>
                    <a:pt x="48021" y="107292"/>
                  </a:lnTo>
                  <a:lnTo>
                    <a:pt x="81280" y="69368"/>
                  </a:lnTo>
                  <a:lnTo>
                    <a:pt x="121299" y="38662"/>
                  </a:lnTo>
                  <a:lnTo>
                    <a:pt x="166539" y="16352"/>
                  </a:lnTo>
                  <a:lnTo>
                    <a:pt x="215263" y="3298"/>
                  </a:lnTo>
                  <a:lnTo>
                    <a:pt x="248751" y="0"/>
                  </a:lnTo>
                  <a:lnTo>
                    <a:pt x="265598" y="0"/>
                  </a:lnTo>
                  <a:lnTo>
                    <a:pt x="315607" y="6584"/>
                  </a:lnTo>
                  <a:lnTo>
                    <a:pt x="363372" y="22799"/>
                  </a:lnTo>
                  <a:lnTo>
                    <a:pt x="407056" y="48020"/>
                  </a:lnTo>
                  <a:lnTo>
                    <a:pt x="444980" y="81280"/>
                  </a:lnTo>
                  <a:lnTo>
                    <a:pt x="475687" y="121299"/>
                  </a:lnTo>
                  <a:lnTo>
                    <a:pt x="497996" y="166539"/>
                  </a:lnTo>
                  <a:lnTo>
                    <a:pt x="511051" y="215263"/>
                  </a:lnTo>
                  <a:lnTo>
                    <a:pt x="514349" y="248752"/>
                  </a:lnTo>
                  <a:lnTo>
                    <a:pt x="514349" y="284647"/>
                  </a:lnTo>
                  <a:lnTo>
                    <a:pt x="507764" y="334657"/>
                  </a:lnTo>
                  <a:lnTo>
                    <a:pt x="491549" y="382422"/>
                  </a:lnTo>
                  <a:lnTo>
                    <a:pt x="466328" y="426106"/>
                  </a:lnTo>
                  <a:lnTo>
                    <a:pt x="433068" y="464030"/>
                  </a:lnTo>
                  <a:lnTo>
                    <a:pt x="393049" y="494737"/>
                  </a:lnTo>
                  <a:lnTo>
                    <a:pt x="347809" y="517046"/>
                  </a:lnTo>
                  <a:lnTo>
                    <a:pt x="299086" y="530101"/>
                  </a:lnTo>
                  <a:lnTo>
                    <a:pt x="274000" y="532986"/>
                  </a:lnTo>
                  <a:lnTo>
                    <a:pt x="265598" y="5333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4724" y="1714499"/>
              <a:ext cx="285749" cy="3047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038600" y="1676400"/>
            <a:ext cx="1428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Gill Sans MT"/>
                <a:cs typeface="Gill Sans MT"/>
              </a:rPr>
              <a:t>AWS</a:t>
            </a:r>
            <a:r>
              <a:rPr sz="15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500" b="1" spc="150" dirty="0">
                <a:solidFill>
                  <a:srgbClr val="1F2937"/>
                </a:solidFill>
                <a:latin typeface="Gill Sans MT"/>
                <a:cs typeface="Gill Sans MT"/>
              </a:rPr>
              <a:t>Lambda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6150" y="2214245"/>
            <a:ext cx="2305050" cy="77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Provides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serverless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compute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capabilities,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executing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code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4A5462"/>
                </a:solidFill>
                <a:latin typeface="Trebuchet MS"/>
                <a:cs typeface="Trebuchet MS"/>
              </a:rPr>
              <a:t>in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response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events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without</a:t>
            </a:r>
            <a:endParaRPr sz="1050" b="1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provisioning</a:t>
            </a:r>
            <a:r>
              <a:rPr lang="en-US"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24600" y="1371600"/>
            <a:ext cx="2790825" cy="2552700"/>
            <a:chOff x="6191248" y="1409699"/>
            <a:chExt cx="2790825" cy="2552700"/>
          </a:xfrm>
        </p:grpSpPr>
        <p:sp>
          <p:nvSpPr>
            <p:cNvPr id="18" name="object 18"/>
            <p:cNvSpPr/>
            <p:nvPr/>
          </p:nvSpPr>
          <p:spPr>
            <a:xfrm>
              <a:off x="6191248" y="1409699"/>
              <a:ext cx="2790825" cy="2552700"/>
            </a:xfrm>
            <a:custGeom>
              <a:avLst/>
              <a:gdLst/>
              <a:ahLst/>
              <a:cxnLst/>
              <a:rect l="l" t="t" r="r" b="b"/>
              <a:pathLst>
                <a:path w="2790825" h="2552700">
                  <a:moveTo>
                    <a:pt x="2684030" y="2552699"/>
                  </a:moveTo>
                  <a:lnTo>
                    <a:pt x="106795" y="2552699"/>
                  </a:lnTo>
                  <a:lnTo>
                    <a:pt x="99361" y="2551967"/>
                  </a:lnTo>
                  <a:lnTo>
                    <a:pt x="57037" y="2537605"/>
                  </a:lnTo>
                  <a:lnTo>
                    <a:pt x="23432" y="2508141"/>
                  </a:lnTo>
                  <a:lnTo>
                    <a:pt x="3660" y="2468058"/>
                  </a:lnTo>
                  <a:lnTo>
                    <a:pt x="0" y="2445904"/>
                  </a:lnTo>
                  <a:lnTo>
                    <a:pt x="0" y="24383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84030" y="0"/>
                  </a:lnTo>
                  <a:lnTo>
                    <a:pt x="2727199" y="11572"/>
                  </a:lnTo>
                  <a:lnTo>
                    <a:pt x="2762654" y="38784"/>
                  </a:lnTo>
                  <a:lnTo>
                    <a:pt x="2784996" y="77492"/>
                  </a:lnTo>
                  <a:lnTo>
                    <a:pt x="2790825" y="106794"/>
                  </a:lnTo>
                  <a:lnTo>
                    <a:pt x="2790825" y="2445904"/>
                  </a:lnTo>
                  <a:lnTo>
                    <a:pt x="2779252" y="2489073"/>
                  </a:lnTo>
                  <a:lnTo>
                    <a:pt x="2752040" y="2524528"/>
                  </a:lnTo>
                  <a:lnTo>
                    <a:pt x="2713331" y="2546870"/>
                  </a:lnTo>
                  <a:lnTo>
                    <a:pt x="2691462" y="2551967"/>
                  </a:lnTo>
                  <a:lnTo>
                    <a:pt x="2684030" y="255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81749" y="1600200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7" y="526208"/>
                  </a:lnTo>
                  <a:lnTo>
                    <a:pt x="119475" y="511402"/>
                  </a:lnTo>
                  <a:lnTo>
                    <a:pt x="83779" y="489205"/>
                  </a:lnTo>
                  <a:lnTo>
                    <a:pt x="53099" y="460471"/>
                  </a:lnTo>
                  <a:lnTo>
                    <a:pt x="28614" y="426303"/>
                  </a:lnTo>
                  <a:lnTo>
                    <a:pt x="11265" y="388015"/>
                  </a:lnTo>
                  <a:lnTo>
                    <a:pt x="1720" y="347078"/>
                  </a:lnTo>
                  <a:lnTo>
                    <a:pt x="0" y="326106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7" y="165617"/>
                  </a:lnTo>
                  <a:lnTo>
                    <a:pt x="18999" y="125813"/>
                  </a:lnTo>
                  <a:lnTo>
                    <a:pt x="40017" y="89410"/>
                  </a:lnTo>
                  <a:lnTo>
                    <a:pt x="67733" y="57807"/>
                  </a:lnTo>
                  <a:lnTo>
                    <a:pt x="101081" y="32218"/>
                  </a:lnTo>
                  <a:lnTo>
                    <a:pt x="138782" y="13627"/>
                  </a:lnTo>
                  <a:lnTo>
                    <a:pt x="179385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5" y="5486"/>
                  </a:lnTo>
                  <a:lnTo>
                    <a:pt x="302810" y="18999"/>
                  </a:lnTo>
                  <a:lnTo>
                    <a:pt x="339213" y="40017"/>
                  </a:lnTo>
                  <a:lnTo>
                    <a:pt x="370816" y="67733"/>
                  </a:lnTo>
                  <a:lnTo>
                    <a:pt x="396405" y="101082"/>
                  </a:lnTo>
                  <a:lnTo>
                    <a:pt x="414996" y="138783"/>
                  </a:lnTo>
                  <a:lnTo>
                    <a:pt x="425876" y="179386"/>
                  </a:lnTo>
                  <a:lnTo>
                    <a:pt x="428625" y="207293"/>
                  </a:lnTo>
                  <a:lnTo>
                    <a:pt x="428625" y="326106"/>
                  </a:lnTo>
                  <a:lnTo>
                    <a:pt x="423137" y="367781"/>
                  </a:lnTo>
                  <a:lnTo>
                    <a:pt x="409624" y="407585"/>
                  </a:lnTo>
                  <a:lnTo>
                    <a:pt x="388607" y="443988"/>
                  </a:lnTo>
                  <a:lnTo>
                    <a:pt x="360890" y="475592"/>
                  </a:lnTo>
                  <a:lnTo>
                    <a:pt x="327541" y="501180"/>
                  </a:lnTo>
                  <a:lnTo>
                    <a:pt x="289840" y="519771"/>
                  </a:lnTo>
                  <a:lnTo>
                    <a:pt x="249238" y="530650"/>
                  </a:lnTo>
                  <a:lnTo>
                    <a:pt x="228333" y="533055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049" y="1714499"/>
              <a:ext cx="200024" cy="3047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0400" y="1676400"/>
            <a:ext cx="1204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20" dirty="0">
                <a:solidFill>
                  <a:srgbClr val="1F2937"/>
                </a:solidFill>
                <a:latin typeface="Gill Sans MT"/>
                <a:cs typeface="Gill Sans MT"/>
              </a:rPr>
              <a:t>DynamoDB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7000" y="2298700"/>
            <a:ext cx="2403475" cy="1358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fast,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flexible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NoSQL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database</a:t>
            </a:r>
            <a:endParaRPr sz="1050" b="1" dirty="0">
              <a:latin typeface="Trebuchet MS"/>
              <a:cs typeface="Trebuchet MS"/>
            </a:endParaRPr>
          </a:p>
          <a:p>
            <a:pPr marL="12700" marR="102235" algn="just">
              <a:lnSpc>
                <a:spcPct val="119000"/>
              </a:lnSpc>
            </a:pP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service</a:t>
            </a:r>
            <a:r>
              <a:rPr sz="1050" b="1" spc="1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b="1" spc="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single-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digit</a:t>
            </a:r>
            <a:r>
              <a:rPr sz="1050" b="1" spc="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millisecond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performance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at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any</a:t>
            </a:r>
            <a:r>
              <a:rPr sz="1050" b="1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scale.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Well-</a:t>
            </a:r>
            <a:endParaRPr sz="1050" b="1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9000"/>
              </a:lnSpc>
            </a:pP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suited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b="1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storing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flight</a:t>
            </a:r>
            <a:r>
              <a:rPr sz="1050" b="1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data,</a:t>
            </a:r>
            <a:r>
              <a:rPr sz="1050" b="1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user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profiles,</a:t>
            </a:r>
            <a:r>
              <a:rPr sz="1050" b="1" spc="1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booking</a:t>
            </a:r>
            <a:r>
              <a:rPr sz="1050" b="1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records,</a:t>
            </a:r>
            <a:r>
              <a:rPr sz="1050" b="1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0" dirty="0">
                <a:solidFill>
                  <a:srgbClr val="4A5462"/>
                </a:solidFill>
                <a:latin typeface="Trebuchet MS"/>
                <a:cs typeface="Trebuchet MS"/>
              </a:rPr>
              <a:t>other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high-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throughput,</a:t>
            </a:r>
            <a:r>
              <a:rPr sz="1050" b="1" spc="2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low-latency</a:t>
            </a:r>
            <a:r>
              <a:rPr sz="1050" b="1" spc="2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0" dirty="0">
                <a:solidFill>
                  <a:srgbClr val="4A5462"/>
                </a:solidFill>
                <a:latin typeface="Trebuchet MS"/>
                <a:cs typeface="Trebuchet MS"/>
              </a:rPr>
              <a:t>data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requirements.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599" y="4152900"/>
            <a:ext cx="2790825" cy="2552700"/>
          </a:xfrm>
          <a:custGeom>
            <a:avLst/>
            <a:gdLst/>
            <a:ahLst/>
            <a:cxnLst/>
            <a:rect l="l" t="t" r="r" b="b"/>
            <a:pathLst>
              <a:path w="2790825" h="2552700">
                <a:moveTo>
                  <a:pt x="2684029" y="2552698"/>
                </a:moveTo>
                <a:lnTo>
                  <a:pt x="106794" y="2552698"/>
                </a:lnTo>
                <a:lnTo>
                  <a:pt x="99362" y="2551967"/>
                </a:lnTo>
                <a:lnTo>
                  <a:pt x="57038" y="2537605"/>
                </a:lnTo>
                <a:lnTo>
                  <a:pt x="23432" y="2508140"/>
                </a:lnTo>
                <a:lnTo>
                  <a:pt x="3660" y="2468058"/>
                </a:lnTo>
                <a:lnTo>
                  <a:pt x="0" y="2445904"/>
                </a:lnTo>
                <a:lnTo>
                  <a:pt x="0" y="2438399"/>
                </a:lnTo>
                <a:lnTo>
                  <a:pt x="0" y="106794"/>
                </a:lnTo>
                <a:lnTo>
                  <a:pt x="11572" y="63624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2684029" y="0"/>
                </a:lnTo>
                <a:lnTo>
                  <a:pt x="2727198" y="11572"/>
                </a:lnTo>
                <a:lnTo>
                  <a:pt x="2762653" y="38783"/>
                </a:lnTo>
                <a:lnTo>
                  <a:pt x="2784995" y="77492"/>
                </a:lnTo>
                <a:lnTo>
                  <a:pt x="2790824" y="106794"/>
                </a:lnTo>
                <a:lnTo>
                  <a:pt x="2790824" y="2445904"/>
                </a:lnTo>
                <a:lnTo>
                  <a:pt x="2779251" y="2489073"/>
                </a:lnTo>
                <a:lnTo>
                  <a:pt x="2752039" y="2524528"/>
                </a:lnTo>
                <a:lnTo>
                  <a:pt x="2713331" y="2546870"/>
                </a:lnTo>
                <a:lnTo>
                  <a:pt x="2691462" y="2551967"/>
                </a:lnTo>
                <a:lnTo>
                  <a:pt x="2684029" y="2552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9299" y="4435475"/>
            <a:ext cx="12134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14" dirty="0">
                <a:solidFill>
                  <a:srgbClr val="1F2937"/>
                </a:solidFill>
                <a:latin typeface="Gill Sans MT"/>
                <a:cs typeface="Gill Sans MT"/>
              </a:rPr>
              <a:t>Amazon</a:t>
            </a:r>
            <a:r>
              <a:rPr sz="1500" b="1" spc="13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500" b="1" spc="170" dirty="0">
                <a:solidFill>
                  <a:srgbClr val="1F2937"/>
                </a:solidFill>
                <a:latin typeface="Gill Sans MT"/>
                <a:cs typeface="Gill Sans MT"/>
              </a:rPr>
              <a:t>S3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6399" y="4881244"/>
            <a:ext cx="2386965" cy="15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22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/>
              <a:t>An object storage solution provides robust and scalable storage for the web application's static assets. It also functions as a data staging area for batch processing workflows, including the ingestion of airline schedule data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324600" y="4152900"/>
            <a:ext cx="2790825" cy="2552700"/>
            <a:chOff x="6191248" y="4152900"/>
            <a:chExt cx="2790825" cy="2552700"/>
          </a:xfrm>
        </p:grpSpPr>
        <p:sp>
          <p:nvSpPr>
            <p:cNvPr id="41" name="object 41"/>
            <p:cNvSpPr/>
            <p:nvPr/>
          </p:nvSpPr>
          <p:spPr>
            <a:xfrm>
              <a:off x="6191248" y="4152900"/>
              <a:ext cx="2790825" cy="2552700"/>
            </a:xfrm>
            <a:custGeom>
              <a:avLst/>
              <a:gdLst/>
              <a:ahLst/>
              <a:cxnLst/>
              <a:rect l="l" t="t" r="r" b="b"/>
              <a:pathLst>
                <a:path w="2790825" h="2552700">
                  <a:moveTo>
                    <a:pt x="2684030" y="2552698"/>
                  </a:moveTo>
                  <a:lnTo>
                    <a:pt x="106795" y="2552698"/>
                  </a:lnTo>
                  <a:lnTo>
                    <a:pt x="99361" y="2551967"/>
                  </a:lnTo>
                  <a:lnTo>
                    <a:pt x="57037" y="2537605"/>
                  </a:lnTo>
                  <a:lnTo>
                    <a:pt x="23432" y="2508140"/>
                  </a:lnTo>
                  <a:lnTo>
                    <a:pt x="3660" y="2468058"/>
                  </a:lnTo>
                  <a:lnTo>
                    <a:pt x="0" y="2445904"/>
                  </a:lnTo>
                  <a:lnTo>
                    <a:pt x="0" y="24383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84030" y="0"/>
                  </a:lnTo>
                  <a:lnTo>
                    <a:pt x="2727199" y="11572"/>
                  </a:lnTo>
                  <a:lnTo>
                    <a:pt x="2762654" y="38783"/>
                  </a:lnTo>
                  <a:lnTo>
                    <a:pt x="2784996" y="77492"/>
                  </a:lnTo>
                  <a:lnTo>
                    <a:pt x="2790825" y="106794"/>
                  </a:lnTo>
                  <a:lnTo>
                    <a:pt x="2790825" y="2445904"/>
                  </a:lnTo>
                  <a:lnTo>
                    <a:pt x="2779252" y="2489073"/>
                  </a:lnTo>
                  <a:lnTo>
                    <a:pt x="2752040" y="2524528"/>
                  </a:lnTo>
                  <a:lnTo>
                    <a:pt x="2713331" y="2546870"/>
                  </a:lnTo>
                  <a:lnTo>
                    <a:pt x="2691462" y="2551967"/>
                  </a:lnTo>
                  <a:lnTo>
                    <a:pt x="2684030" y="2552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81749" y="4343399"/>
              <a:ext cx="485775" cy="533400"/>
            </a:xfrm>
            <a:custGeom>
              <a:avLst/>
              <a:gdLst/>
              <a:ahLst/>
              <a:cxnLst/>
              <a:rect l="l" t="t" r="r" b="b"/>
              <a:pathLst>
                <a:path w="485775" h="533400">
                  <a:moveTo>
                    <a:pt x="250842" y="533399"/>
                  </a:moveTo>
                  <a:lnTo>
                    <a:pt x="234933" y="533399"/>
                  </a:lnTo>
                  <a:lnTo>
                    <a:pt x="226997" y="533010"/>
                  </a:lnTo>
                  <a:lnTo>
                    <a:pt x="187700" y="527180"/>
                  </a:lnTo>
                  <a:lnTo>
                    <a:pt x="142587" y="511866"/>
                  </a:lnTo>
                  <a:lnTo>
                    <a:pt x="101331" y="488046"/>
                  </a:lnTo>
                  <a:lnTo>
                    <a:pt x="65514" y="456634"/>
                  </a:lnTo>
                  <a:lnTo>
                    <a:pt x="36513" y="418839"/>
                  </a:lnTo>
                  <a:lnTo>
                    <a:pt x="15444" y="376111"/>
                  </a:lnTo>
                  <a:lnTo>
                    <a:pt x="3114" y="330095"/>
                  </a:lnTo>
                  <a:lnTo>
                    <a:pt x="0" y="298467"/>
                  </a:lnTo>
                  <a:lnTo>
                    <a:pt x="0" y="29051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1" y="142588"/>
                  </a:lnTo>
                  <a:lnTo>
                    <a:pt x="45352" y="101331"/>
                  </a:lnTo>
                  <a:lnTo>
                    <a:pt x="76765" y="65514"/>
                  </a:lnTo>
                  <a:lnTo>
                    <a:pt x="114559" y="36514"/>
                  </a:lnTo>
                  <a:lnTo>
                    <a:pt x="157287" y="15444"/>
                  </a:lnTo>
                  <a:lnTo>
                    <a:pt x="203303" y="3115"/>
                  </a:lnTo>
                  <a:lnTo>
                    <a:pt x="234933" y="0"/>
                  </a:lnTo>
                  <a:lnTo>
                    <a:pt x="250842" y="0"/>
                  </a:lnTo>
                  <a:lnTo>
                    <a:pt x="298073" y="6218"/>
                  </a:lnTo>
                  <a:lnTo>
                    <a:pt x="343185" y="21532"/>
                  </a:lnTo>
                  <a:lnTo>
                    <a:pt x="384442" y="45352"/>
                  </a:lnTo>
                  <a:lnTo>
                    <a:pt x="420259" y="76764"/>
                  </a:lnTo>
                  <a:lnTo>
                    <a:pt x="449260" y="114560"/>
                  </a:lnTo>
                  <a:lnTo>
                    <a:pt x="470329" y="157287"/>
                  </a:lnTo>
                  <a:lnTo>
                    <a:pt x="482659" y="203304"/>
                  </a:lnTo>
                  <a:lnTo>
                    <a:pt x="485775" y="234932"/>
                  </a:lnTo>
                  <a:lnTo>
                    <a:pt x="485775" y="298467"/>
                  </a:lnTo>
                  <a:lnTo>
                    <a:pt x="479556" y="345699"/>
                  </a:lnTo>
                  <a:lnTo>
                    <a:pt x="464241" y="390811"/>
                  </a:lnTo>
                  <a:lnTo>
                    <a:pt x="440421" y="432068"/>
                  </a:lnTo>
                  <a:lnTo>
                    <a:pt x="409009" y="467884"/>
                  </a:lnTo>
                  <a:lnTo>
                    <a:pt x="371213" y="496885"/>
                  </a:lnTo>
                  <a:lnTo>
                    <a:pt x="328486" y="517954"/>
                  </a:lnTo>
                  <a:lnTo>
                    <a:pt x="282469" y="530284"/>
                  </a:lnTo>
                  <a:lnTo>
                    <a:pt x="258778" y="533010"/>
                  </a:lnTo>
                  <a:lnTo>
                    <a:pt x="250842" y="5333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6049" y="4457699"/>
              <a:ext cx="257174" cy="3047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477000" y="4336581"/>
            <a:ext cx="2419985" cy="2220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140" marR="882015" algn="just">
              <a:lnSpc>
                <a:spcPct val="116700"/>
              </a:lnSpc>
              <a:spcBef>
                <a:spcPts val="100"/>
              </a:spcBef>
            </a:pPr>
            <a:r>
              <a:rPr sz="1500" b="1" spc="105" dirty="0">
                <a:solidFill>
                  <a:srgbClr val="1F2937"/>
                </a:solidFill>
                <a:latin typeface="Gill Sans MT"/>
                <a:cs typeface="Gill Sans MT"/>
              </a:rPr>
              <a:t>Amazo</a:t>
            </a:r>
            <a:r>
              <a:rPr lang="en-US" sz="1500" b="1" spc="105" dirty="0">
                <a:solidFill>
                  <a:srgbClr val="1F2937"/>
                </a:solidFill>
                <a:latin typeface="Gill Sans MT"/>
                <a:cs typeface="Gill Sans MT"/>
              </a:rPr>
              <a:t>n </a:t>
            </a:r>
            <a:r>
              <a:rPr lang="en-US" sz="1500" b="1" spc="135" dirty="0">
                <a:solidFill>
                  <a:srgbClr val="1F2937"/>
                </a:solidFill>
                <a:latin typeface="Gill Sans MT"/>
                <a:cs typeface="Gill Sans MT"/>
              </a:rPr>
              <a:t>Cloud</a:t>
            </a:r>
            <a:r>
              <a:rPr lang="en-IN" sz="1600" b="1" dirty="0"/>
              <a:t>⏱ </a:t>
            </a:r>
            <a:endParaRPr sz="1500" b="1" dirty="0">
              <a:latin typeface="Gill Sans MT"/>
              <a:cs typeface="Gill Sans MT"/>
            </a:endParaRPr>
          </a:p>
          <a:p>
            <a:pPr marL="12700" marR="5080" algn="just">
              <a:lnSpc>
                <a:spcPct val="119000"/>
              </a:lnSpc>
              <a:spcBef>
                <a:spcPts val="960"/>
              </a:spcBef>
            </a:pP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sz="1050" b="1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fast,</a:t>
            </a:r>
            <a:r>
              <a:rPr sz="1050" b="1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reliable,</a:t>
            </a:r>
            <a:r>
              <a:rPr sz="1050" b="1" spc="1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fully</a:t>
            </a:r>
            <a:r>
              <a:rPr sz="1050" b="1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managed</a:t>
            </a:r>
            <a:r>
              <a:rPr sz="1050" b="1" spc="5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graph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database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0" dirty="0">
                <a:solidFill>
                  <a:srgbClr val="4A5462"/>
                </a:solidFill>
                <a:latin typeface="Trebuchet MS"/>
                <a:cs typeface="Trebuchet MS"/>
              </a:rPr>
              <a:t>service.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Used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4A5462"/>
                </a:solidFill>
                <a:latin typeface="Trebuchet MS"/>
                <a:cs typeface="Trebuchet MS"/>
              </a:rPr>
              <a:t>to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store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query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complex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relationships,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0" dirty="0">
                <a:solidFill>
                  <a:srgbClr val="4A5462"/>
                </a:solidFill>
                <a:latin typeface="Trebuchet MS"/>
                <a:cs typeface="Trebuchet MS"/>
              </a:rPr>
              <a:t>such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as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routes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0" dirty="0">
                <a:solidFill>
                  <a:srgbClr val="4A5462"/>
                </a:solidFill>
                <a:latin typeface="Trebuchet MS"/>
                <a:cs typeface="Trebuchet MS"/>
              </a:rPr>
              <a:t>with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mileage,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day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week,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seasonality,</a:t>
            </a:r>
            <a:r>
              <a:rPr sz="1050" b="1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enabling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efficient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route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lookups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by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origin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destination.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50" name="object 23">
            <a:extLst>
              <a:ext uri="{FF2B5EF4-FFF2-40B4-BE49-F238E27FC236}">
                <a16:creationId xmlns:a16="http://schemas.microsoft.com/office/drawing/2014/main" id="{A5BB9C6C-32ED-BBFD-6BDD-45B7F993FAA5}"/>
              </a:ext>
            </a:extLst>
          </p:cNvPr>
          <p:cNvGrpSpPr/>
          <p:nvPr/>
        </p:nvGrpSpPr>
        <p:grpSpPr>
          <a:xfrm>
            <a:off x="3276600" y="4092340"/>
            <a:ext cx="2790825" cy="2552700"/>
            <a:chOff x="9172574" y="1409699"/>
            <a:chExt cx="2790825" cy="2552700"/>
          </a:xfrm>
        </p:grpSpPr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666D3FF3-D703-B7EB-6C35-62BAE5785270}"/>
                </a:ext>
              </a:extLst>
            </p:cNvPr>
            <p:cNvSpPr/>
            <p:nvPr/>
          </p:nvSpPr>
          <p:spPr>
            <a:xfrm>
              <a:off x="9172574" y="1409699"/>
              <a:ext cx="2790825" cy="2552700"/>
            </a:xfrm>
            <a:custGeom>
              <a:avLst/>
              <a:gdLst/>
              <a:ahLst/>
              <a:cxnLst/>
              <a:rect l="l" t="t" r="r" b="b"/>
              <a:pathLst>
                <a:path w="2790825" h="2552700">
                  <a:moveTo>
                    <a:pt x="2684030" y="2552699"/>
                  </a:moveTo>
                  <a:lnTo>
                    <a:pt x="106794" y="2552699"/>
                  </a:lnTo>
                  <a:lnTo>
                    <a:pt x="99361" y="2551967"/>
                  </a:lnTo>
                  <a:lnTo>
                    <a:pt x="57037" y="2537605"/>
                  </a:lnTo>
                  <a:lnTo>
                    <a:pt x="23431" y="2508141"/>
                  </a:lnTo>
                  <a:lnTo>
                    <a:pt x="3660" y="2468058"/>
                  </a:lnTo>
                  <a:lnTo>
                    <a:pt x="0" y="2445904"/>
                  </a:lnTo>
                  <a:lnTo>
                    <a:pt x="0" y="24383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84030" y="0"/>
                  </a:lnTo>
                  <a:lnTo>
                    <a:pt x="2727197" y="11572"/>
                  </a:lnTo>
                  <a:lnTo>
                    <a:pt x="2762653" y="38784"/>
                  </a:lnTo>
                  <a:lnTo>
                    <a:pt x="2784994" y="77492"/>
                  </a:lnTo>
                  <a:lnTo>
                    <a:pt x="2790823" y="106794"/>
                  </a:lnTo>
                  <a:lnTo>
                    <a:pt x="2790823" y="2445904"/>
                  </a:lnTo>
                  <a:lnTo>
                    <a:pt x="2779249" y="2489073"/>
                  </a:lnTo>
                  <a:lnTo>
                    <a:pt x="2752037" y="2524528"/>
                  </a:lnTo>
                  <a:lnTo>
                    <a:pt x="2713329" y="2546870"/>
                  </a:lnTo>
                  <a:lnTo>
                    <a:pt x="2691462" y="2551967"/>
                  </a:lnTo>
                  <a:lnTo>
                    <a:pt x="2684030" y="255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3B0EFBAF-4865-A3FD-5CBD-4E00D6F35BDF}"/>
                </a:ext>
              </a:extLst>
            </p:cNvPr>
            <p:cNvSpPr/>
            <p:nvPr/>
          </p:nvSpPr>
          <p:spPr>
            <a:xfrm>
              <a:off x="9363074" y="1600200"/>
              <a:ext cx="485775" cy="533400"/>
            </a:xfrm>
            <a:custGeom>
              <a:avLst/>
              <a:gdLst/>
              <a:ahLst/>
              <a:cxnLst/>
              <a:rect l="l" t="t" r="r" b="b"/>
              <a:pathLst>
                <a:path w="485775" h="533400">
                  <a:moveTo>
                    <a:pt x="250842" y="533399"/>
                  </a:moveTo>
                  <a:lnTo>
                    <a:pt x="234932" y="533399"/>
                  </a:lnTo>
                  <a:lnTo>
                    <a:pt x="226997" y="533009"/>
                  </a:lnTo>
                  <a:lnTo>
                    <a:pt x="187700" y="527180"/>
                  </a:lnTo>
                  <a:lnTo>
                    <a:pt x="142588" y="511866"/>
                  </a:lnTo>
                  <a:lnTo>
                    <a:pt x="101331" y="488046"/>
                  </a:lnTo>
                  <a:lnTo>
                    <a:pt x="65514" y="456634"/>
                  </a:lnTo>
                  <a:lnTo>
                    <a:pt x="36513" y="418838"/>
                  </a:lnTo>
                  <a:lnTo>
                    <a:pt x="15443" y="376111"/>
                  </a:lnTo>
                  <a:lnTo>
                    <a:pt x="3114" y="330095"/>
                  </a:lnTo>
                  <a:lnTo>
                    <a:pt x="0" y="290512"/>
                  </a:lnTo>
                  <a:lnTo>
                    <a:pt x="0" y="234932"/>
                  </a:lnTo>
                  <a:lnTo>
                    <a:pt x="6218" y="187700"/>
                  </a:lnTo>
                  <a:lnTo>
                    <a:pt x="21532" y="142588"/>
                  </a:lnTo>
                  <a:lnTo>
                    <a:pt x="45352" y="101331"/>
                  </a:lnTo>
                  <a:lnTo>
                    <a:pt x="76764" y="65514"/>
                  </a:lnTo>
                  <a:lnTo>
                    <a:pt x="114559" y="36514"/>
                  </a:lnTo>
                  <a:lnTo>
                    <a:pt x="157287" y="15444"/>
                  </a:lnTo>
                  <a:lnTo>
                    <a:pt x="203304" y="3115"/>
                  </a:lnTo>
                  <a:lnTo>
                    <a:pt x="234932" y="0"/>
                  </a:lnTo>
                  <a:lnTo>
                    <a:pt x="250842" y="0"/>
                  </a:lnTo>
                  <a:lnTo>
                    <a:pt x="298074" y="6218"/>
                  </a:lnTo>
                  <a:lnTo>
                    <a:pt x="343185" y="21532"/>
                  </a:lnTo>
                  <a:lnTo>
                    <a:pt x="384441" y="45353"/>
                  </a:lnTo>
                  <a:lnTo>
                    <a:pt x="420259" y="76764"/>
                  </a:lnTo>
                  <a:lnTo>
                    <a:pt x="449259" y="114560"/>
                  </a:lnTo>
                  <a:lnTo>
                    <a:pt x="470330" y="157287"/>
                  </a:lnTo>
                  <a:lnTo>
                    <a:pt x="482660" y="203304"/>
                  </a:lnTo>
                  <a:lnTo>
                    <a:pt x="485774" y="234932"/>
                  </a:lnTo>
                  <a:lnTo>
                    <a:pt x="485774" y="298467"/>
                  </a:lnTo>
                  <a:lnTo>
                    <a:pt x="479555" y="345698"/>
                  </a:lnTo>
                  <a:lnTo>
                    <a:pt x="464241" y="390810"/>
                  </a:lnTo>
                  <a:lnTo>
                    <a:pt x="440420" y="432067"/>
                  </a:lnTo>
                  <a:lnTo>
                    <a:pt x="409009" y="467884"/>
                  </a:lnTo>
                  <a:lnTo>
                    <a:pt x="371213" y="496885"/>
                  </a:lnTo>
                  <a:lnTo>
                    <a:pt x="328486" y="517955"/>
                  </a:lnTo>
                  <a:lnTo>
                    <a:pt x="282470" y="530284"/>
                  </a:lnTo>
                  <a:lnTo>
                    <a:pt x="250842" y="5333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26">
              <a:extLst>
                <a:ext uri="{FF2B5EF4-FFF2-40B4-BE49-F238E27FC236}">
                  <a16:creationId xmlns:a16="http://schemas.microsoft.com/office/drawing/2014/main" id="{3AF940BF-FF6B-791B-905B-8074C4385BB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7374" y="1714499"/>
              <a:ext cx="257174" cy="304799"/>
            </a:xfrm>
            <a:prstGeom prst="rect">
              <a:avLst/>
            </a:prstGeom>
          </p:spPr>
        </p:pic>
      </p:grpSp>
      <p:sp>
        <p:nvSpPr>
          <p:cNvPr id="54" name="object 27">
            <a:extLst>
              <a:ext uri="{FF2B5EF4-FFF2-40B4-BE49-F238E27FC236}">
                <a16:creationId xmlns:a16="http://schemas.microsoft.com/office/drawing/2014/main" id="{4D9EE24B-347F-0805-94E3-D60D83447CF2}"/>
              </a:ext>
            </a:extLst>
          </p:cNvPr>
          <p:cNvSpPr txBox="1"/>
          <p:nvPr/>
        </p:nvSpPr>
        <p:spPr>
          <a:xfrm>
            <a:off x="4038600" y="4404544"/>
            <a:ext cx="16268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165" dirty="0">
                <a:solidFill>
                  <a:srgbClr val="1F2937"/>
                </a:solidFill>
                <a:latin typeface="Gill Sans MT"/>
                <a:cs typeface="Gill Sans MT"/>
              </a:rPr>
              <a:t>Aws SES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89798972-220E-5453-1B42-831C5587405D}"/>
              </a:ext>
            </a:extLst>
          </p:cNvPr>
          <p:cNvSpPr txBox="1"/>
          <p:nvPr/>
        </p:nvSpPr>
        <p:spPr>
          <a:xfrm>
            <a:off x="3429000" y="4880974"/>
            <a:ext cx="2305050" cy="1367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>
                <a:latin typeface="Trebuchet MS" panose="020B0603020202020204" pitchFamily="34" charset="0"/>
              </a:rPr>
              <a:t>Provides a scalable, cost-effective, and reliable way to send transactional emails.</a:t>
            </a:r>
          </a:p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endParaRPr lang="en-US" sz="1050" b="1" dirty="0">
              <a:latin typeface="Trebuchet MS" panose="020B0603020202020204" pitchFamily="34" charset="0"/>
              <a:cs typeface="Trebuchet MS"/>
            </a:endParaRPr>
          </a:p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>
                <a:latin typeface="Trebuchet MS" panose="020B0603020202020204" pitchFamily="34" charset="0"/>
              </a:rPr>
              <a:t>Eliminates the need for maintaining separate email servers.</a:t>
            </a:r>
            <a:endParaRPr sz="1050" b="1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D01DB323-EC9C-A349-64DC-A1E2250571A5}"/>
              </a:ext>
            </a:extLst>
          </p:cNvPr>
          <p:cNvSpPr/>
          <p:nvPr/>
        </p:nvSpPr>
        <p:spPr>
          <a:xfrm>
            <a:off x="9296400" y="1333500"/>
            <a:ext cx="2790825" cy="2552700"/>
          </a:xfrm>
          <a:custGeom>
            <a:avLst/>
            <a:gdLst/>
            <a:ahLst/>
            <a:cxnLst/>
            <a:rect l="l" t="t" r="r" b="b"/>
            <a:pathLst>
              <a:path w="2790825" h="2552700">
                <a:moveTo>
                  <a:pt x="2684030" y="2552699"/>
                </a:moveTo>
                <a:lnTo>
                  <a:pt x="106795" y="2552699"/>
                </a:lnTo>
                <a:lnTo>
                  <a:pt x="99361" y="2551967"/>
                </a:lnTo>
                <a:lnTo>
                  <a:pt x="57037" y="2537605"/>
                </a:lnTo>
                <a:lnTo>
                  <a:pt x="23432" y="2508141"/>
                </a:lnTo>
                <a:lnTo>
                  <a:pt x="3660" y="2468058"/>
                </a:lnTo>
                <a:lnTo>
                  <a:pt x="0" y="2445904"/>
                </a:lnTo>
                <a:lnTo>
                  <a:pt x="0" y="2438399"/>
                </a:lnTo>
                <a:lnTo>
                  <a:pt x="0" y="106794"/>
                </a:lnTo>
                <a:lnTo>
                  <a:pt x="11572" y="63625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2684030" y="0"/>
                </a:lnTo>
                <a:lnTo>
                  <a:pt x="2727199" y="11572"/>
                </a:lnTo>
                <a:lnTo>
                  <a:pt x="2762654" y="38784"/>
                </a:lnTo>
                <a:lnTo>
                  <a:pt x="2784996" y="77492"/>
                </a:lnTo>
                <a:lnTo>
                  <a:pt x="2790825" y="106794"/>
                </a:lnTo>
                <a:lnTo>
                  <a:pt x="2790825" y="2445904"/>
                </a:lnTo>
                <a:lnTo>
                  <a:pt x="2779252" y="2489073"/>
                </a:lnTo>
                <a:lnTo>
                  <a:pt x="2752040" y="2524528"/>
                </a:lnTo>
                <a:lnTo>
                  <a:pt x="2713331" y="2546870"/>
                </a:lnTo>
                <a:lnTo>
                  <a:pt x="2691462" y="2551967"/>
                </a:lnTo>
                <a:lnTo>
                  <a:pt x="2684030" y="255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Graphic 21" descr="Amazon Route 53 service icon.">
            <a:extLst>
              <a:ext uri="{FF2B5EF4-FFF2-40B4-BE49-F238E27FC236}">
                <a16:creationId xmlns:a16="http://schemas.microsoft.com/office/drawing/2014/main" id="{4B6B7262-A401-4545-BE78-5138448D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9552071" y="1551071"/>
            <a:ext cx="430129" cy="4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object 21">
            <a:extLst>
              <a:ext uri="{FF2B5EF4-FFF2-40B4-BE49-F238E27FC236}">
                <a16:creationId xmlns:a16="http://schemas.microsoft.com/office/drawing/2014/main" id="{35AC8437-E981-74D5-1239-280B2C31E104}"/>
              </a:ext>
            </a:extLst>
          </p:cNvPr>
          <p:cNvSpPr txBox="1"/>
          <p:nvPr/>
        </p:nvSpPr>
        <p:spPr>
          <a:xfrm>
            <a:off x="10210800" y="1600200"/>
            <a:ext cx="16002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120" dirty="0">
                <a:solidFill>
                  <a:srgbClr val="1F2937"/>
                </a:solidFill>
                <a:latin typeface="Gill Sans MT"/>
                <a:cs typeface="Gill Sans MT"/>
              </a:rPr>
              <a:t>Route 53 + SSL</a:t>
            </a:r>
            <a:endParaRPr sz="1500" dirty="0">
              <a:latin typeface="Gill Sans MT"/>
              <a:cs typeface="Gill Sans MT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E4B88EFD-C6B0-C00B-4811-F602E753EB5B}"/>
              </a:ext>
            </a:extLst>
          </p:cNvPr>
          <p:cNvSpPr txBox="1"/>
          <p:nvPr/>
        </p:nvSpPr>
        <p:spPr>
          <a:xfrm>
            <a:off x="9505950" y="2271056"/>
            <a:ext cx="2305050" cy="117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>
                <a:latin typeface="Trebuchet MS" panose="020B0603020202020204" pitchFamily="34" charset="0"/>
              </a:rPr>
              <a:t>It is designed to route end users to internet applications by translating domain names into IP addresses.</a:t>
            </a:r>
          </a:p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endParaRPr lang="en-US" sz="1050" b="1" dirty="0">
              <a:latin typeface="Trebuchet MS" panose="020B0603020202020204" pitchFamily="34" charset="0"/>
              <a:cs typeface="Trebuchet MS"/>
            </a:endParaRPr>
          </a:p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endParaRPr sz="1050" b="1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119FD775-E5E6-0E37-5730-4CEADFD4490E}"/>
              </a:ext>
            </a:extLst>
          </p:cNvPr>
          <p:cNvSpPr/>
          <p:nvPr/>
        </p:nvSpPr>
        <p:spPr>
          <a:xfrm>
            <a:off x="9324975" y="4152900"/>
            <a:ext cx="2790825" cy="2552700"/>
          </a:xfrm>
          <a:custGeom>
            <a:avLst/>
            <a:gdLst/>
            <a:ahLst/>
            <a:cxnLst/>
            <a:rect l="l" t="t" r="r" b="b"/>
            <a:pathLst>
              <a:path w="2790825" h="2552700">
                <a:moveTo>
                  <a:pt x="2684030" y="2552699"/>
                </a:moveTo>
                <a:lnTo>
                  <a:pt x="106795" y="2552699"/>
                </a:lnTo>
                <a:lnTo>
                  <a:pt x="99361" y="2551967"/>
                </a:lnTo>
                <a:lnTo>
                  <a:pt x="57037" y="2537605"/>
                </a:lnTo>
                <a:lnTo>
                  <a:pt x="23432" y="2508141"/>
                </a:lnTo>
                <a:lnTo>
                  <a:pt x="3660" y="2468058"/>
                </a:lnTo>
                <a:lnTo>
                  <a:pt x="0" y="2445904"/>
                </a:lnTo>
                <a:lnTo>
                  <a:pt x="0" y="2438399"/>
                </a:lnTo>
                <a:lnTo>
                  <a:pt x="0" y="106794"/>
                </a:lnTo>
                <a:lnTo>
                  <a:pt x="11572" y="63625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2684030" y="0"/>
                </a:lnTo>
                <a:lnTo>
                  <a:pt x="2727199" y="11572"/>
                </a:lnTo>
                <a:lnTo>
                  <a:pt x="2762654" y="38784"/>
                </a:lnTo>
                <a:lnTo>
                  <a:pt x="2784996" y="77492"/>
                </a:lnTo>
                <a:lnTo>
                  <a:pt x="2790825" y="106794"/>
                </a:lnTo>
                <a:lnTo>
                  <a:pt x="2790825" y="2445904"/>
                </a:lnTo>
                <a:lnTo>
                  <a:pt x="2779252" y="2489073"/>
                </a:lnTo>
                <a:lnTo>
                  <a:pt x="2752040" y="2524528"/>
                </a:lnTo>
                <a:lnTo>
                  <a:pt x="2713331" y="2546870"/>
                </a:lnTo>
                <a:lnTo>
                  <a:pt x="2691462" y="2551967"/>
                </a:lnTo>
                <a:lnTo>
                  <a:pt x="2684030" y="255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25EAD61-8D27-7AD8-F743-D529FF53B5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0116" y="4333374"/>
            <a:ext cx="391026" cy="391026"/>
          </a:xfrm>
          <a:prstGeom prst="rect">
            <a:avLst/>
          </a:prstGeom>
        </p:spPr>
      </p:pic>
      <p:sp>
        <p:nvSpPr>
          <p:cNvPr id="39" name="object 21">
            <a:extLst>
              <a:ext uri="{FF2B5EF4-FFF2-40B4-BE49-F238E27FC236}">
                <a16:creationId xmlns:a16="http://schemas.microsoft.com/office/drawing/2014/main" id="{B339D674-200D-A23E-93FE-D5820E412676}"/>
              </a:ext>
            </a:extLst>
          </p:cNvPr>
          <p:cNvSpPr txBox="1"/>
          <p:nvPr/>
        </p:nvSpPr>
        <p:spPr>
          <a:xfrm>
            <a:off x="10134600" y="4404544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latin typeface="Gill Sans MT" panose="020B0502020104020203" pitchFamily="34" charset="0"/>
              </a:rPr>
              <a:t>CloudFront</a:t>
            </a:r>
            <a:endParaRPr sz="1500" b="1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C1FA903C-80A8-EE58-6BA0-9C893EE9AFF5}"/>
              </a:ext>
            </a:extLst>
          </p:cNvPr>
          <p:cNvSpPr txBox="1"/>
          <p:nvPr/>
        </p:nvSpPr>
        <p:spPr>
          <a:xfrm>
            <a:off x="9505950" y="4950111"/>
            <a:ext cx="2305050" cy="95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 algn="just">
              <a:lnSpc>
                <a:spcPct val="119000"/>
              </a:lnSpc>
              <a:spcBef>
                <a:spcPts val="100"/>
              </a:spcBef>
            </a:pPr>
            <a:r>
              <a:rPr lang="en-US" sz="1050" b="1" dirty="0">
                <a:latin typeface="Trebuchet MS" panose="020B0603020202020204" pitchFamily="34" charset="0"/>
              </a:rPr>
              <a:t>This accelerates the distribution of static and dynamic web content, such as HTML, CSS, JavaScript, and image files, to users globally.</a:t>
            </a:r>
            <a:endParaRPr sz="1050" b="1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46" name="Graphic 8" descr="Amazon Simple Storage Service (Amazon S3) service icon.">
            <a:extLst>
              <a:ext uri="{FF2B5EF4-FFF2-40B4-BE49-F238E27FC236}">
                <a16:creationId xmlns:a16="http://schemas.microsoft.com/office/drawing/2014/main" id="{2BBAF401-41A5-8A09-FEE4-9F4985929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81000" y="4419600"/>
            <a:ext cx="267076" cy="2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5A6D5-E077-01CD-BFAE-8CE68DABC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8" descr="Amazon Simple Storage Service (Amazon S3) service icon.">
            <a:extLst>
              <a:ext uri="{FF2B5EF4-FFF2-40B4-BE49-F238E27FC236}">
                <a16:creationId xmlns:a16="http://schemas.microsoft.com/office/drawing/2014/main" id="{E74A04D8-5391-EE83-64BE-44FEE1B4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81000" y="5486400"/>
            <a:ext cx="1014222" cy="10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8" descr="Amazon CloudSearch service icon.">
            <a:extLst>
              <a:ext uri="{FF2B5EF4-FFF2-40B4-BE49-F238E27FC236}">
                <a16:creationId xmlns:a16="http://schemas.microsoft.com/office/drawing/2014/main" id="{2DC5E925-4BEC-D80D-95B7-7D6DCBF7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07794" y="1828800"/>
            <a:ext cx="1010165" cy="101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 descr="Amazon API Gateway service icon.">
            <a:extLst>
              <a:ext uri="{FF2B5EF4-FFF2-40B4-BE49-F238E27FC236}">
                <a16:creationId xmlns:a16="http://schemas.microsoft.com/office/drawing/2014/main" id="{18F906EC-6BD3-2033-D38E-4DBC1A71A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847338" y="5465982"/>
            <a:ext cx="1014222" cy="10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lambda" descr="Lambda service icon.">
            <a:extLst>
              <a:ext uri="{FF2B5EF4-FFF2-40B4-BE49-F238E27FC236}">
                <a16:creationId xmlns:a16="http://schemas.microsoft.com/office/drawing/2014/main" id="{5AF39B39-7FB8-DCEE-5E72-6B690A51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239000" y="5486400"/>
            <a:ext cx="1014222" cy="10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23" descr="Amazon DynamoDB service icon.">
            <a:extLst>
              <a:ext uri="{FF2B5EF4-FFF2-40B4-BE49-F238E27FC236}">
                <a16:creationId xmlns:a16="http://schemas.microsoft.com/office/drawing/2014/main" id="{F90DE94E-93F2-7ED3-DEEE-BF595C6E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439400" y="5325992"/>
            <a:ext cx="1227208" cy="122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 descr="AWS CloudTrail service icon.">
            <a:extLst>
              <a:ext uri="{FF2B5EF4-FFF2-40B4-BE49-F238E27FC236}">
                <a16:creationId xmlns:a16="http://schemas.microsoft.com/office/drawing/2014/main" id="{086DCAA7-2030-54D8-2EC3-D61E9242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820400" y="2541956"/>
            <a:ext cx="1115644" cy="111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9C1B0-372A-1F96-2D12-A77D31A56A68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-182050" y="3909127"/>
            <a:ext cx="2647435" cy="507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B8BA575-22A3-32EA-1319-AD4A0D701CEB}"/>
              </a:ext>
            </a:extLst>
          </p:cNvPr>
          <p:cNvCxnSpPr>
            <a:cxnSpLocks/>
          </p:cNvCxnSpPr>
          <p:nvPr/>
        </p:nvCxnSpPr>
        <p:spPr>
          <a:xfrm flipV="1">
            <a:off x="1395222" y="5486400"/>
            <a:ext cx="2444619" cy="10203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19EBF898-F0E1-0A9B-86F8-C7250F6CC9A4}"/>
              </a:ext>
            </a:extLst>
          </p:cNvPr>
          <p:cNvCxnSpPr>
            <a:cxnSpLocks/>
          </p:cNvCxnSpPr>
          <p:nvPr/>
        </p:nvCxnSpPr>
        <p:spPr>
          <a:xfrm flipV="1">
            <a:off x="4876800" y="5519714"/>
            <a:ext cx="2363714" cy="943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27">
            <a:extLst>
              <a:ext uri="{FF2B5EF4-FFF2-40B4-BE49-F238E27FC236}">
                <a16:creationId xmlns:a16="http://schemas.microsoft.com/office/drawing/2014/main" id="{EEE8008D-B2E8-F818-4A2F-1B2A3DAE24BD}"/>
              </a:ext>
            </a:extLst>
          </p:cNvPr>
          <p:cNvCxnSpPr>
            <a:cxnSpLocks/>
          </p:cNvCxnSpPr>
          <p:nvPr/>
        </p:nvCxnSpPr>
        <p:spPr>
          <a:xfrm flipV="1">
            <a:off x="8229600" y="5334570"/>
            <a:ext cx="2239641" cy="114243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27">
            <a:extLst>
              <a:ext uri="{FF2B5EF4-FFF2-40B4-BE49-F238E27FC236}">
                <a16:creationId xmlns:a16="http://schemas.microsoft.com/office/drawing/2014/main" id="{42AFFEF2-E32A-46FA-687B-59A8C1FEC7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43403" y="4118803"/>
            <a:ext cx="1668393" cy="762000"/>
          </a:xfrm>
          <a:prstGeom prst="curvedConnector3">
            <a:avLst>
              <a:gd name="adj1" fmla="val 50000"/>
            </a:avLst>
          </a:prstGeom>
          <a:ln>
            <a:solidFill>
              <a:srgbClr val="C60AB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Graphic 22" descr="Authenticated user resource icon for the General Icons category.">
            <a:extLst>
              <a:ext uri="{FF2B5EF4-FFF2-40B4-BE49-F238E27FC236}">
                <a16:creationId xmlns:a16="http://schemas.microsoft.com/office/drawing/2014/main" id="{82A2EA34-56DB-B034-10DA-5FEC7109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8232" y="152400"/>
            <a:ext cx="736325" cy="73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1BA0B1-FF26-BDF1-CD0A-5FD4E0448952}"/>
              </a:ext>
            </a:extLst>
          </p:cNvPr>
          <p:cNvCxnSpPr>
            <a:cxnSpLocks/>
          </p:cNvCxnSpPr>
          <p:nvPr/>
        </p:nvCxnSpPr>
        <p:spPr>
          <a:xfrm rot="5400000">
            <a:off x="288709" y="1019400"/>
            <a:ext cx="987615" cy="72096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5876C4B-20BB-B745-170E-667E0DB9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101600"/>
            <a:ext cx="3962400" cy="4154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Services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8" name="Graphic 21" descr="Amazon Route 53 service icon.">
            <a:extLst>
              <a:ext uri="{FF2B5EF4-FFF2-40B4-BE49-F238E27FC236}">
                <a16:creationId xmlns:a16="http://schemas.microsoft.com/office/drawing/2014/main" id="{4B6B7262-A401-4545-BE78-5138448D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5401497" y="533400"/>
            <a:ext cx="1349929" cy="134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0" descr="AWS Certificate Manager (ACM) service icon.">
            <a:extLst>
              <a:ext uri="{FF2B5EF4-FFF2-40B4-BE49-F238E27FC236}">
                <a16:creationId xmlns:a16="http://schemas.microsoft.com/office/drawing/2014/main" id="{C12A3FA0-214A-4572-93DC-17771612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8293989" y="2362200"/>
            <a:ext cx="1014222" cy="10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7" descr="Certificate authority resource icon for the AWS Certificate Manager (ACM) service.">
            <a:extLst>
              <a:ext uri="{FF2B5EF4-FFF2-40B4-BE49-F238E27FC236}">
                <a16:creationId xmlns:a16="http://schemas.microsoft.com/office/drawing/2014/main" id="{84096CEA-31BB-49E5-86F3-38709AD6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8506567" y="3424049"/>
            <a:ext cx="608533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9" descr="Amazon CloudFront service icon.">
            <a:extLst>
              <a:ext uri="{FF2B5EF4-FFF2-40B4-BE49-F238E27FC236}">
                <a16:creationId xmlns:a16="http://schemas.microsoft.com/office/drawing/2014/main" id="{3F641843-3240-4E7A-A6BF-5E736965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971800" y="2209800"/>
            <a:ext cx="1014222" cy="101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9" descr="AWS Identity and Access Management (IAM) service icon.">
            <a:extLst>
              <a:ext uri="{FF2B5EF4-FFF2-40B4-BE49-F238E27FC236}">
                <a16:creationId xmlns:a16="http://schemas.microsoft.com/office/drawing/2014/main" id="{0F4A7E32-9871-406B-84F3-C360C5F0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97623" y="2556912"/>
            <a:ext cx="1796755" cy="179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or: Elbow 31">
            <a:extLst>
              <a:ext uri="{FF2B5EF4-FFF2-40B4-BE49-F238E27FC236}">
                <a16:creationId xmlns:a16="http://schemas.microsoft.com/office/drawing/2014/main" id="{224211E3-D489-A4B6-7AC4-6FEBA65DE751}"/>
              </a:ext>
            </a:extLst>
          </p:cNvPr>
          <p:cNvCxnSpPr>
            <a:cxnSpLocks/>
          </p:cNvCxnSpPr>
          <p:nvPr/>
        </p:nvCxnSpPr>
        <p:spPr>
          <a:xfrm flipV="1">
            <a:off x="2816495" y="4016815"/>
            <a:ext cx="2373120" cy="16981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294DEB9C-47C9-3E52-9B98-FFA3D0DAE0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2766" y="4805824"/>
            <a:ext cx="2113690" cy="124269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27">
            <a:extLst>
              <a:ext uri="{FF2B5EF4-FFF2-40B4-BE49-F238E27FC236}">
                <a16:creationId xmlns:a16="http://schemas.microsoft.com/office/drawing/2014/main" id="{12657397-6D86-4E0D-1ABB-46DF09AD25E6}"/>
              </a:ext>
            </a:extLst>
          </p:cNvPr>
          <p:cNvCxnSpPr>
            <a:cxnSpLocks/>
          </p:cNvCxnSpPr>
          <p:nvPr/>
        </p:nvCxnSpPr>
        <p:spPr>
          <a:xfrm flipH="1" flipV="1">
            <a:off x="9308211" y="2827407"/>
            <a:ext cx="1512189" cy="288787"/>
          </a:xfrm>
          <a:prstGeom prst="straightConnector1">
            <a:avLst/>
          </a:prstGeom>
          <a:ln>
            <a:solidFill>
              <a:srgbClr val="C60AB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CE8F4E14-AF4B-012C-4AF9-B530A80437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25967" y="2313853"/>
            <a:ext cx="1545833" cy="40305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27">
            <a:extLst>
              <a:ext uri="{FF2B5EF4-FFF2-40B4-BE49-F238E27FC236}">
                <a16:creationId xmlns:a16="http://schemas.microsoft.com/office/drawing/2014/main" id="{0420D5A3-666B-4A42-5B7D-A1FD04440D29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6751426" y="1208365"/>
            <a:ext cx="1542563" cy="16609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27">
            <a:extLst>
              <a:ext uri="{FF2B5EF4-FFF2-40B4-BE49-F238E27FC236}">
                <a16:creationId xmlns:a16="http://schemas.microsoft.com/office/drawing/2014/main" id="{D855D6DA-A8D4-51F0-368E-80C4FFA2451D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986022" y="1208365"/>
            <a:ext cx="1415475" cy="15085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8D68FF-173B-17E8-892C-F8CA65CA24D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76461" y="1883329"/>
            <a:ext cx="19540" cy="67358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48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90">
          <a:fgClr>
            <a:srgbClr val="66FF99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6095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06" y="101600"/>
            <a:ext cx="438029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10" dirty="0"/>
              <a:t>Project - </a:t>
            </a:r>
            <a:r>
              <a:rPr spc="204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699" y="821689"/>
            <a:ext cx="114268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75" dirty="0">
                <a:solidFill>
                  <a:srgbClr val="374050"/>
                </a:solidFill>
                <a:latin typeface="Trebuchet MS"/>
                <a:cs typeface="Trebuchet MS"/>
              </a:rPr>
              <a:t>The</a:t>
            </a:r>
            <a:r>
              <a:rPr sz="1350" spc="6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050"/>
                </a:solidFill>
                <a:latin typeface="Trebuchet MS"/>
                <a:cs typeface="Trebuchet MS"/>
              </a:rPr>
              <a:t>flight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00" dirty="0">
                <a:solidFill>
                  <a:srgbClr val="374050"/>
                </a:solidFill>
                <a:latin typeface="Trebuchet MS"/>
                <a:cs typeface="Trebuchet MS"/>
              </a:rPr>
              <a:t>booking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20" dirty="0">
                <a:solidFill>
                  <a:srgbClr val="374050"/>
                </a:solidFill>
                <a:latin typeface="Trebuchet MS"/>
                <a:cs typeface="Trebuchet MS"/>
              </a:rPr>
              <a:t>system's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374050"/>
                </a:solidFill>
                <a:latin typeface="Trebuchet MS"/>
                <a:cs typeface="Trebuchet MS"/>
              </a:rPr>
              <a:t>architecture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70" dirty="0">
                <a:solidFill>
                  <a:srgbClr val="374050"/>
                </a:solidFill>
                <a:latin typeface="Trebuchet MS"/>
                <a:cs typeface="Trebuchet MS"/>
              </a:rPr>
              <a:t>is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95" dirty="0">
                <a:solidFill>
                  <a:srgbClr val="374050"/>
                </a:solidFill>
                <a:latin typeface="Trebuchet MS"/>
                <a:cs typeface="Trebuchet MS"/>
              </a:rPr>
              <a:t>designed</a:t>
            </a:r>
            <a:r>
              <a:rPr sz="1350" spc="6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050"/>
                </a:solidFill>
                <a:latin typeface="Trebuchet MS"/>
                <a:cs typeface="Trebuchet MS"/>
              </a:rPr>
              <a:t>for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optimal </a:t>
            </a:r>
            <a:r>
              <a:rPr sz="1350" spc="55" dirty="0">
                <a:solidFill>
                  <a:srgbClr val="374050"/>
                </a:solidFill>
                <a:latin typeface="Trebuchet MS"/>
                <a:cs typeface="Trebuchet MS"/>
              </a:rPr>
              <a:t>scalability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10" dirty="0">
                <a:solidFill>
                  <a:srgbClr val="374050"/>
                </a:solidFill>
                <a:latin typeface="Trebuchet MS"/>
                <a:cs typeface="Trebuchet MS"/>
              </a:rPr>
              <a:t>and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374050"/>
                </a:solidFill>
                <a:latin typeface="Trebuchet MS"/>
                <a:cs typeface="Trebuchet MS"/>
              </a:rPr>
              <a:t>reliability,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85" dirty="0">
                <a:solidFill>
                  <a:srgbClr val="374050"/>
                </a:solidFill>
                <a:latin typeface="Trebuchet MS"/>
                <a:cs typeface="Trebuchet MS"/>
              </a:rPr>
              <a:t>leveraging</a:t>
            </a:r>
            <a:r>
              <a:rPr sz="1350" spc="6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10" dirty="0">
                <a:solidFill>
                  <a:srgbClr val="374050"/>
                </a:solidFill>
                <a:latin typeface="Trebuchet MS"/>
                <a:cs typeface="Trebuchet MS"/>
              </a:rPr>
              <a:t>a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85" dirty="0">
                <a:solidFill>
                  <a:srgbClr val="374050"/>
                </a:solidFill>
                <a:latin typeface="Trebuchet MS"/>
                <a:cs typeface="Trebuchet MS"/>
              </a:rPr>
              <a:t>serverless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10" dirty="0">
                <a:solidFill>
                  <a:srgbClr val="374050"/>
                </a:solidFill>
                <a:latin typeface="Trebuchet MS"/>
                <a:cs typeface="Trebuchet MS"/>
              </a:rPr>
              <a:t>and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50" dirty="0">
                <a:solidFill>
                  <a:srgbClr val="374050"/>
                </a:solidFill>
                <a:latin typeface="Trebuchet MS"/>
                <a:cs typeface="Trebuchet MS"/>
              </a:rPr>
              <a:t>microservices- </a:t>
            </a:r>
            <a:r>
              <a:rPr sz="1350" spc="110" dirty="0">
                <a:solidFill>
                  <a:srgbClr val="374050"/>
                </a:solidFill>
                <a:latin typeface="Trebuchet MS"/>
                <a:cs typeface="Trebuchet MS"/>
              </a:rPr>
              <a:t>based</a:t>
            </a:r>
            <a:r>
              <a:rPr sz="1350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90" dirty="0">
                <a:solidFill>
                  <a:srgbClr val="374050"/>
                </a:solidFill>
                <a:latin typeface="Trebuchet MS"/>
                <a:cs typeface="Trebuchet MS"/>
              </a:rPr>
              <a:t>approach</a:t>
            </a:r>
            <a:r>
              <a:rPr sz="1350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00" dirty="0">
                <a:solidFill>
                  <a:srgbClr val="374050"/>
                </a:solidFill>
                <a:latin typeface="Trebuchet MS"/>
                <a:cs typeface="Trebuchet MS"/>
              </a:rPr>
              <a:t>on</a:t>
            </a:r>
            <a:r>
              <a:rPr sz="1350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65" dirty="0">
                <a:solidFill>
                  <a:srgbClr val="374050"/>
                </a:solidFill>
                <a:latin typeface="Trebuchet MS"/>
                <a:cs typeface="Trebuchet MS"/>
              </a:rPr>
              <a:t>the</a:t>
            </a:r>
            <a:r>
              <a:rPr sz="1350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140" dirty="0">
                <a:solidFill>
                  <a:srgbClr val="374050"/>
                </a:solidFill>
                <a:latin typeface="Trebuchet MS"/>
                <a:cs typeface="Trebuchet MS"/>
              </a:rPr>
              <a:t>AWS</a:t>
            </a:r>
            <a:r>
              <a:rPr sz="1350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350" spc="40" dirty="0">
                <a:solidFill>
                  <a:srgbClr val="374050"/>
                </a:solidFill>
                <a:latin typeface="Trebuchet MS"/>
                <a:cs typeface="Trebuchet MS"/>
              </a:rPr>
              <a:t>cloud.</a:t>
            </a:r>
            <a:endParaRPr sz="1350" dirty="0">
              <a:latin typeface="Trebuchet MS"/>
              <a:cs typeface="Trebuchet M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1654F-B345-171C-DBAE-60536F923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889" b="6667"/>
          <a:stretch>
            <a:fillRect/>
          </a:stretch>
        </p:blipFill>
        <p:spPr bwMode="auto">
          <a:xfrm>
            <a:off x="1143000" y="1600200"/>
            <a:ext cx="9944100" cy="5105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B050">
                <a:alpha val="87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Flow</a:t>
            </a:r>
            <a:r>
              <a:rPr spc="190" dirty="0"/>
              <a:t> </a:t>
            </a:r>
            <a:r>
              <a:rPr spc="300" dirty="0"/>
              <a:t>of</a:t>
            </a:r>
            <a:r>
              <a:rPr spc="195" dirty="0"/>
              <a:t> </a:t>
            </a:r>
            <a:r>
              <a:rPr spc="200"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2200" y="1282700"/>
            <a:ext cx="327088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1800" b="1" spc="140" dirty="0">
                <a:solidFill>
                  <a:srgbClr val="374050"/>
                </a:solidFill>
                <a:latin typeface="Gill Sans MT"/>
                <a:cs typeface="Gill Sans MT"/>
              </a:rPr>
              <a:t>User</a:t>
            </a:r>
            <a:r>
              <a:rPr sz="1800" b="1" spc="135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160" dirty="0">
                <a:solidFill>
                  <a:srgbClr val="374050"/>
                </a:solidFill>
                <a:latin typeface="Gill Sans MT"/>
                <a:cs typeface="Gill Sans MT"/>
              </a:rPr>
              <a:t>Interaction</a:t>
            </a:r>
            <a:r>
              <a:rPr sz="1800" b="1" spc="14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150" dirty="0">
                <a:solidFill>
                  <a:srgbClr val="374050"/>
                </a:solidFill>
                <a:latin typeface="Gill Sans MT"/>
                <a:cs typeface="Gill Sans MT"/>
              </a:rPr>
              <a:t>Flow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200" b="1" spc="125" dirty="0">
                <a:solidFill>
                  <a:srgbClr val="1F2937"/>
                </a:solidFill>
                <a:latin typeface="Gill Sans MT"/>
                <a:cs typeface="Gill Sans MT"/>
              </a:rPr>
              <a:t>Search</a:t>
            </a:r>
            <a:r>
              <a:rPr sz="1200" b="1" spc="8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05" dirty="0">
                <a:solidFill>
                  <a:srgbClr val="1F2937"/>
                </a:solidFill>
                <a:latin typeface="Gill Sans MT"/>
                <a:cs typeface="Gill Sans MT"/>
              </a:rPr>
              <a:t>for</a:t>
            </a:r>
            <a:r>
              <a:rPr sz="1200" b="1" spc="9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Flights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User</a:t>
            </a:r>
            <a:r>
              <a:rPr sz="1050" spc="1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enters</a:t>
            </a:r>
            <a:r>
              <a:rPr sz="1050" spc="1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origin,</a:t>
            </a:r>
            <a:r>
              <a:rPr sz="1050" spc="1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destination,</a:t>
            </a:r>
            <a:r>
              <a:rPr sz="1050" spc="1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travel</a:t>
            </a:r>
            <a:r>
              <a:rPr sz="1050" spc="1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dates,</a:t>
            </a:r>
            <a:r>
              <a:rPr sz="1050" spc="1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number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passengers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399" y="2505074"/>
            <a:ext cx="485775" cy="3305175"/>
            <a:chOff x="533399" y="2505074"/>
            <a:chExt cx="485775" cy="3305175"/>
          </a:xfrm>
        </p:grpSpPr>
        <p:sp>
          <p:nvSpPr>
            <p:cNvPr id="10" name="object 10"/>
            <p:cNvSpPr/>
            <p:nvPr/>
          </p:nvSpPr>
          <p:spPr>
            <a:xfrm>
              <a:off x="571499" y="2686050"/>
              <a:ext cx="419100" cy="495300"/>
            </a:xfrm>
            <a:custGeom>
              <a:avLst/>
              <a:gdLst/>
              <a:ahLst/>
              <a:cxnLst/>
              <a:rect l="l" t="t" r="r" b="b"/>
              <a:pathLst>
                <a:path w="419100" h="495300">
                  <a:moveTo>
                    <a:pt x="216413" y="495299"/>
                  </a:moveTo>
                  <a:lnTo>
                    <a:pt x="202686" y="495299"/>
                  </a:lnTo>
                  <a:lnTo>
                    <a:pt x="195840" y="494963"/>
                  </a:lnTo>
                  <a:lnTo>
                    <a:pt x="155288" y="488268"/>
                  </a:lnTo>
                  <a:lnTo>
                    <a:pt x="116821" y="473790"/>
                  </a:lnTo>
                  <a:lnTo>
                    <a:pt x="81918" y="452087"/>
                  </a:lnTo>
                  <a:lnTo>
                    <a:pt x="51919" y="423991"/>
                  </a:lnTo>
                  <a:lnTo>
                    <a:pt x="27978" y="390583"/>
                  </a:lnTo>
                  <a:lnTo>
                    <a:pt x="11015" y="353146"/>
                  </a:lnTo>
                  <a:lnTo>
                    <a:pt x="1681" y="313119"/>
                  </a:lnTo>
                  <a:lnTo>
                    <a:pt x="0" y="292612"/>
                  </a:lnTo>
                  <a:lnTo>
                    <a:pt x="0" y="285749"/>
                  </a:lnTo>
                  <a:lnTo>
                    <a:pt x="0" y="202686"/>
                  </a:lnTo>
                  <a:lnTo>
                    <a:pt x="5365" y="161936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6" y="39127"/>
                  </a:lnTo>
                  <a:lnTo>
                    <a:pt x="362576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6"/>
                  </a:lnTo>
                  <a:lnTo>
                    <a:pt x="419100" y="292612"/>
                  </a:lnTo>
                  <a:lnTo>
                    <a:pt x="413734" y="333361"/>
                  </a:lnTo>
                  <a:lnTo>
                    <a:pt x="400522" y="372281"/>
                  </a:lnTo>
                  <a:lnTo>
                    <a:pt x="379971" y="407875"/>
                  </a:lnTo>
                  <a:lnTo>
                    <a:pt x="352871" y="438776"/>
                  </a:lnTo>
                  <a:lnTo>
                    <a:pt x="320263" y="463796"/>
                  </a:lnTo>
                  <a:lnTo>
                    <a:pt x="283400" y="481974"/>
                  </a:lnTo>
                  <a:lnTo>
                    <a:pt x="243699" y="492612"/>
                  </a:lnTo>
                  <a:lnTo>
                    <a:pt x="223259" y="494963"/>
                  </a:lnTo>
                  <a:lnTo>
                    <a:pt x="216413" y="4952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800349"/>
              <a:ext cx="190499" cy="2666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1499" y="3562350"/>
              <a:ext cx="447675" cy="495300"/>
            </a:xfrm>
            <a:custGeom>
              <a:avLst/>
              <a:gdLst/>
              <a:ahLst/>
              <a:cxnLst/>
              <a:rect l="l" t="t" r="r" b="b"/>
              <a:pathLst>
                <a:path w="447675" h="495300">
                  <a:moveTo>
                    <a:pt x="231168" y="495299"/>
                  </a:moveTo>
                  <a:lnTo>
                    <a:pt x="216506" y="495299"/>
                  </a:lnTo>
                  <a:lnTo>
                    <a:pt x="209193" y="494940"/>
                  </a:lnTo>
                  <a:lnTo>
                    <a:pt x="165876" y="487788"/>
                  </a:lnTo>
                  <a:lnTo>
                    <a:pt x="124786" y="472324"/>
                  </a:lnTo>
                  <a:lnTo>
                    <a:pt x="87503" y="449141"/>
                  </a:lnTo>
                  <a:lnTo>
                    <a:pt x="55459" y="419130"/>
                  </a:lnTo>
                  <a:lnTo>
                    <a:pt x="29886" y="383443"/>
                  </a:lnTo>
                  <a:lnTo>
                    <a:pt x="11766" y="343453"/>
                  </a:lnTo>
                  <a:lnTo>
                    <a:pt x="1796" y="300697"/>
                  </a:lnTo>
                  <a:lnTo>
                    <a:pt x="0" y="278793"/>
                  </a:lnTo>
                  <a:lnTo>
                    <a:pt x="0" y="2714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4"/>
                  </a:lnTo>
                  <a:lnTo>
                    <a:pt x="41796" y="93383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0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3"/>
                  </a:lnTo>
                  <a:lnTo>
                    <a:pt x="414024" y="105574"/>
                  </a:lnTo>
                  <a:lnTo>
                    <a:pt x="433441" y="144951"/>
                  </a:lnTo>
                  <a:lnTo>
                    <a:pt x="444804" y="187358"/>
                  </a:lnTo>
                  <a:lnTo>
                    <a:pt x="447674" y="216506"/>
                  </a:lnTo>
                  <a:lnTo>
                    <a:pt x="447674" y="278793"/>
                  </a:lnTo>
                  <a:lnTo>
                    <a:pt x="441943" y="322320"/>
                  </a:lnTo>
                  <a:lnTo>
                    <a:pt x="427830" y="363893"/>
                  </a:lnTo>
                  <a:lnTo>
                    <a:pt x="405878" y="401914"/>
                  </a:lnTo>
                  <a:lnTo>
                    <a:pt x="376930" y="434922"/>
                  </a:lnTo>
                  <a:lnTo>
                    <a:pt x="342099" y="461648"/>
                  </a:lnTo>
                  <a:lnTo>
                    <a:pt x="302723" y="481065"/>
                  </a:lnTo>
                  <a:lnTo>
                    <a:pt x="260315" y="492428"/>
                  </a:lnTo>
                  <a:lnTo>
                    <a:pt x="238481" y="494940"/>
                  </a:lnTo>
                  <a:lnTo>
                    <a:pt x="231168" y="4952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676649"/>
              <a:ext cx="219074" cy="2666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1499" y="4438650"/>
              <a:ext cx="447675" cy="495300"/>
            </a:xfrm>
            <a:custGeom>
              <a:avLst/>
              <a:gdLst/>
              <a:ahLst/>
              <a:cxnLst/>
              <a:rect l="l" t="t" r="r" b="b"/>
              <a:pathLst>
                <a:path w="447675" h="495300">
                  <a:moveTo>
                    <a:pt x="231168" y="495299"/>
                  </a:moveTo>
                  <a:lnTo>
                    <a:pt x="216506" y="495299"/>
                  </a:lnTo>
                  <a:lnTo>
                    <a:pt x="209193" y="494940"/>
                  </a:lnTo>
                  <a:lnTo>
                    <a:pt x="165876" y="487789"/>
                  </a:lnTo>
                  <a:lnTo>
                    <a:pt x="124786" y="472324"/>
                  </a:lnTo>
                  <a:lnTo>
                    <a:pt x="87503" y="449140"/>
                  </a:lnTo>
                  <a:lnTo>
                    <a:pt x="55459" y="419129"/>
                  </a:lnTo>
                  <a:lnTo>
                    <a:pt x="29886" y="383443"/>
                  </a:lnTo>
                  <a:lnTo>
                    <a:pt x="11766" y="343453"/>
                  </a:lnTo>
                  <a:lnTo>
                    <a:pt x="1796" y="300697"/>
                  </a:lnTo>
                  <a:lnTo>
                    <a:pt x="0" y="278793"/>
                  </a:lnTo>
                  <a:lnTo>
                    <a:pt x="0" y="2714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5"/>
                  </a:lnTo>
                  <a:lnTo>
                    <a:pt x="41796" y="93383"/>
                  </a:lnTo>
                  <a:lnTo>
                    <a:pt x="70744" y="60375"/>
                  </a:lnTo>
                  <a:lnTo>
                    <a:pt x="105575" y="33649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0"/>
                  </a:lnTo>
                  <a:lnTo>
                    <a:pt x="316269" y="19842"/>
                  </a:lnTo>
                  <a:lnTo>
                    <a:pt x="354290" y="41795"/>
                  </a:lnTo>
                  <a:lnTo>
                    <a:pt x="387298" y="70743"/>
                  </a:lnTo>
                  <a:lnTo>
                    <a:pt x="414024" y="105574"/>
                  </a:lnTo>
                  <a:lnTo>
                    <a:pt x="433441" y="144950"/>
                  </a:lnTo>
                  <a:lnTo>
                    <a:pt x="444804" y="187358"/>
                  </a:lnTo>
                  <a:lnTo>
                    <a:pt x="447674" y="216506"/>
                  </a:lnTo>
                  <a:lnTo>
                    <a:pt x="447674" y="278793"/>
                  </a:lnTo>
                  <a:lnTo>
                    <a:pt x="441943" y="322320"/>
                  </a:lnTo>
                  <a:lnTo>
                    <a:pt x="427830" y="363893"/>
                  </a:lnTo>
                  <a:lnTo>
                    <a:pt x="405878" y="401914"/>
                  </a:lnTo>
                  <a:lnTo>
                    <a:pt x="376930" y="434922"/>
                  </a:lnTo>
                  <a:lnTo>
                    <a:pt x="342099" y="461648"/>
                  </a:lnTo>
                  <a:lnTo>
                    <a:pt x="302723" y="481065"/>
                  </a:lnTo>
                  <a:lnTo>
                    <a:pt x="260315" y="492429"/>
                  </a:lnTo>
                  <a:lnTo>
                    <a:pt x="238481" y="494940"/>
                  </a:lnTo>
                  <a:lnTo>
                    <a:pt x="231168" y="4952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552949"/>
              <a:ext cx="219074" cy="266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1499" y="5314949"/>
              <a:ext cx="419100" cy="495300"/>
            </a:xfrm>
            <a:custGeom>
              <a:avLst/>
              <a:gdLst/>
              <a:ahLst/>
              <a:cxnLst/>
              <a:rect l="l" t="t" r="r" b="b"/>
              <a:pathLst>
                <a:path w="419100" h="495300">
                  <a:moveTo>
                    <a:pt x="216413" y="495299"/>
                  </a:moveTo>
                  <a:lnTo>
                    <a:pt x="202686" y="495299"/>
                  </a:lnTo>
                  <a:lnTo>
                    <a:pt x="195840" y="494963"/>
                  </a:lnTo>
                  <a:lnTo>
                    <a:pt x="155288" y="488269"/>
                  </a:lnTo>
                  <a:lnTo>
                    <a:pt x="116821" y="473791"/>
                  </a:lnTo>
                  <a:lnTo>
                    <a:pt x="81918" y="452087"/>
                  </a:lnTo>
                  <a:lnTo>
                    <a:pt x="51919" y="423992"/>
                  </a:lnTo>
                  <a:lnTo>
                    <a:pt x="27978" y="390583"/>
                  </a:lnTo>
                  <a:lnTo>
                    <a:pt x="11015" y="353145"/>
                  </a:lnTo>
                  <a:lnTo>
                    <a:pt x="1681" y="313119"/>
                  </a:lnTo>
                  <a:lnTo>
                    <a:pt x="0" y="292612"/>
                  </a:lnTo>
                  <a:lnTo>
                    <a:pt x="0" y="285749"/>
                  </a:lnTo>
                  <a:lnTo>
                    <a:pt x="0" y="202687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6" y="39128"/>
                  </a:lnTo>
                  <a:lnTo>
                    <a:pt x="362576" y="66227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7"/>
                  </a:lnTo>
                  <a:lnTo>
                    <a:pt x="419100" y="292612"/>
                  </a:lnTo>
                  <a:lnTo>
                    <a:pt x="413734" y="333361"/>
                  </a:lnTo>
                  <a:lnTo>
                    <a:pt x="400522" y="372281"/>
                  </a:lnTo>
                  <a:lnTo>
                    <a:pt x="379971" y="407875"/>
                  </a:lnTo>
                  <a:lnTo>
                    <a:pt x="352871" y="438776"/>
                  </a:lnTo>
                  <a:lnTo>
                    <a:pt x="320263" y="463796"/>
                  </a:lnTo>
                  <a:lnTo>
                    <a:pt x="283400" y="481975"/>
                  </a:lnTo>
                  <a:lnTo>
                    <a:pt x="243699" y="492612"/>
                  </a:lnTo>
                  <a:lnTo>
                    <a:pt x="223259" y="494963"/>
                  </a:lnTo>
                  <a:lnTo>
                    <a:pt x="216413" y="4952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5429249"/>
              <a:ext cx="190499" cy="2666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3387" y="2505074"/>
              <a:ext cx="95250" cy="2705100"/>
            </a:xfrm>
            <a:custGeom>
              <a:avLst/>
              <a:gdLst/>
              <a:ahLst/>
              <a:cxnLst/>
              <a:rect l="l" t="t" r="r" b="b"/>
              <a:pathLst>
                <a:path w="95250" h="2705100">
                  <a:moveTo>
                    <a:pt x="95250" y="2628900"/>
                  </a:moveTo>
                  <a:lnTo>
                    <a:pt x="0" y="2628900"/>
                  </a:lnTo>
                  <a:lnTo>
                    <a:pt x="47625" y="2705100"/>
                  </a:lnTo>
                  <a:lnTo>
                    <a:pt x="95250" y="2628900"/>
                  </a:lnTo>
                  <a:close/>
                </a:path>
                <a:path w="95250" h="2705100">
                  <a:moveTo>
                    <a:pt x="95250" y="1752600"/>
                  </a:moveTo>
                  <a:lnTo>
                    <a:pt x="0" y="1752600"/>
                  </a:lnTo>
                  <a:lnTo>
                    <a:pt x="47625" y="1828800"/>
                  </a:lnTo>
                  <a:lnTo>
                    <a:pt x="95250" y="1752600"/>
                  </a:lnTo>
                  <a:close/>
                </a:path>
                <a:path w="95250" h="2705100">
                  <a:moveTo>
                    <a:pt x="95250" y="876300"/>
                  </a:moveTo>
                  <a:lnTo>
                    <a:pt x="0" y="876300"/>
                  </a:lnTo>
                  <a:lnTo>
                    <a:pt x="47625" y="952500"/>
                  </a:lnTo>
                  <a:lnTo>
                    <a:pt x="95250" y="876300"/>
                  </a:lnTo>
                  <a:close/>
                </a:path>
                <a:path w="95250" h="2705100">
                  <a:moveTo>
                    <a:pt x="95250" y="0"/>
                  </a:moveTo>
                  <a:lnTo>
                    <a:pt x="0" y="0"/>
                  </a:lnTo>
                  <a:lnTo>
                    <a:pt x="47625" y="762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92200" y="2573473"/>
            <a:ext cx="362648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120" dirty="0">
                <a:solidFill>
                  <a:srgbClr val="1F2937"/>
                </a:solidFill>
                <a:latin typeface="Gill Sans MT"/>
                <a:cs typeface="Gill Sans MT"/>
              </a:rPr>
              <a:t>Display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0" dirty="0">
                <a:solidFill>
                  <a:srgbClr val="1F2937"/>
                </a:solidFill>
                <a:latin typeface="Gill Sans MT"/>
                <a:cs typeface="Gill Sans MT"/>
              </a:rPr>
              <a:t>Available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95" dirty="0">
                <a:solidFill>
                  <a:srgbClr val="1F2937"/>
                </a:solidFill>
                <a:latin typeface="Gill Sans MT"/>
                <a:cs typeface="Gill Sans MT"/>
              </a:rPr>
              <a:t>Options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System</a:t>
            </a:r>
            <a:r>
              <a:rPr sz="1050" spc="1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presents</a:t>
            </a:r>
            <a:r>
              <a:rPr sz="1050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flights</a:t>
            </a:r>
            <a:r>
              <a:rPr sz="1050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sz="1050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details</a:t>
            </a:r>
            <a:r>
              <a:rPr sz="1050" spc="1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including</a:t>
            </a:r>
            <a:r>
              <a:rPr sz="1050" spc="1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Trebuchet MS"/>
                <a:cs typeface="Trebuchet MS"/>
              </a:rPr>
              <a:t>airlines,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departure/arrival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times,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layovers,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40" dirty="0">
                <a:solidFill>
                  <a:srgbClr val="4A5462"/>
                </a:solidFill>
                <a:latin typeface="Trebuchet MS"/>
                <a:cs typeface="Trebuchet MS"/>
              </a:rPr>
              <a:t>prices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0775" y="3449773"/>
            <a:ext cx="332803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Select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Flight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55" dirty="0">
                <a:solidFill>
                  <a:srgbClr val="1F2937"/>
                </a:solidFill>
                <a:latin typeface="Gill Sans MT"/>
                <a:cs typeface="Gill Sans MT"/>
              </a:rPr>
              <a:t>and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Enter</a:t>
            </a:r>
            <a:r>
              <a:rPr sz="1200" b="1" spc="9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Details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User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chooses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flight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 provides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passenger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information,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contact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details,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special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requests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0775" y="4326073"/>
            <a:ext cx="3415029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125" dirty="0">
                <a:solidFill>
                  <a:srgbClr val="1F2937"/>
                </a:solidFill>
                <a:latin typeface="Gill Sans MT"/>
                <a:cs typeface="Gill Sans MT"/>
              </a:rPr>
              <a:t>Process</a:t>
            </a:r>
            <a:r>
              <a:rPr sz="1200" b="1" spc="11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05" dirty="0">
                <a:solidFill>
                  <a:srgbClr val="1F2937"/>
                </a:solidFill>
                <a:latin typeface="Gill Sans MT"/>
                <a:cs typeface="Gill Sans MT"/>
              </a:rPr>
              <a:t>Payment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System</a:t>
            </a:r>
            <a:r>
              <a:rPr sz="1050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securely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collects</a:t>
            </a:r>
            <a:r>
              <a:rPr sz="1050" spc="114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payment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information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authorizes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funds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2200" y="5202373"/>
            <a:ext cx="3710304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80" dirty="0">
                <a:solidFill>
                  <a:srgbClr val="1F2937"/>
                </a:solidFill>
                <a:latin typeface="Gill Sans MT"/>
                <a:cs typeface="Gill Sans MT"/>
              </a:rPr>
              <a:t>Confirm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20" dirty="0">
                <a:solidFill>
                  <a:srgbClr val="1F2937"/>
                </a:solidFill>
                <a:latin typeface="Gill Sans MT"/>
                <a:cs typeface="Gill Sans MT"/>
              </a:rPr>
              <a:t>Booking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55" dirty="0">
                <a:solidFill>
                  <a:srgbClr val="1F2937"/>
                </a:solidFill>
                <a:latin typeface="Gill Sans MT"/>
                <a:cs typeface="Gill Sans MT"/>
              </a:rPr>
              <a:t>and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45" dirty="0">
                <a:solidFill>
                  <a:srgbClr val="1F2937"/>
                </a:solidFill>
                <a:latin typeface="Gill Sans MT"/>
                <a:cs typeface="Gill Sans MT"/>
              </a:rPr>
              <a:t>Send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85" dirty="0">
                <a:solidFill>
                  <a:srgbClr val="1F2937"/>
                </a:solidFill>
                <a:latin typeface="Gill Sans MT"/>
                <a:cs typeface="Gill Sans MT"/>
              </a:rPr>
              <a:t>Notification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Booking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is</a:t>
            </a: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confirmed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90" dirty="0">
                <a:solidFill>
                  <a:srgbClr val="4A5462"/>
                </a:solidFill>
                <a:latin typeface="Trebuchet MS"/>
                <a:cs typeface="Trebuchet MS"/>
              </a:rPr>
              <a:t>system</a:t>
            </a: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90" dirty="0">
                <a:solidFill>
                  <a:srgbClr val="4A5462"/>
                </a:solidFill>
                <a:latin typeface="Trebuchet MS"/>
                <a:cs typeface="Trebuchet MS"/>
              </a:rPr>
              <a:t>sends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notification</a:t>
            </a: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35" dirty="0">
                <a:solidFill>
                  <a:srgbClr val="4A5462"/>
                </a:solidFill>
                <a:latin typeface="Trebuchet MS"/>
                <a:cs typeface="Trebuchet MS"/>
              </a:rPr>
              <a:t>via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email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or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55" dirty="0">
                <a:solidFill>
                  <a:srgbClr val="4A5462"/>
                </a:solidFill>
                <a:latin typeface="Trebuchet MS"/>
                <a:cs typeface="Trebuchet MS"/>
              </a:rPr>
              <a:t>SMS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Trebuchet MS"/>
                <a:cs typeface="Trebuchet MS"/>
              </a:rPr>
              <a:t>itinerary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9785" y="1203505"/>
            <a:ext cx="526732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4620" algn="ctr">
              <a:lnSpc>
                <a:spcPct val="100000"/>
              </a:lnSpc>
              <a:spcBef>
                <a:spcPts val="100"/>
              </a:spcBef>
            </a:pPr>
            <a:r>
              <a:rPr sz="1800" b="1" spc="190" dirty="0">
                <a:solidFill>
                  <a:srgbClr val="374050"/>
                </a:solidFill>
                <a:latin typeface="Gill Sans MT"/>
                <a:cs typeface="Gill Sans MT"/>
              </a:rPr>
              <a:t>Process</a:t>
            </a:r>
            <a:r>
              <a:rPr sz="1800" b="1" spc="14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150" dirty="0">
                <a:solidFill>
                  <a:srgbClr val="374050"/>
                </a:solidFill>
                <a:latin typeface="Gill Sans MT"/>
                <a:cs typeface="Gill Sans MT"/>
              </a:rPr>
              <a:t>Flow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200" b="1" dirty="0">
                <a:solidFill>
                  <a:srgbClr val="1F2937"/>
                </a:solidFill>
                <a:latin typeface="Gill Sans MT"/>
                <a:cs typeface="Gill Sans MT"/>
              </a:rPr>
              <a:t>API</a:t>
            </a:r>
            <a:r>
              <a:rPr sz="1200" b="1" spc="13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20" dirty="0">
                <a:solidFill>
                  <a:srgbClr val="1F2937"/>
                </a:solidFill>
                <a:latin typeface="Gill Sans MT"/>
                <a:cs typeface="Gill Sans MT"/>
              </a:rPr>
              <a:t>Gateway</a:t>
            </a:r>
            <a:r>
              <a:rPr sz="1200" b="1" spc="13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35" dirty="0">
                <a:solidFill>
                  <a:srgbClr val="1F2937"/>
                </a:solidFill>
                <a:latin typeface="Gill Sans MT"/>
                <a:cs typeface="Gill Sans MT"/>
              </a:rPr>
              <a:t>Receives </a:t>
            </a:r>
            <a:r>
              <a:rPr sz="1200" b="1" spc="125" dirty="0">
                <a:solidFill>
                  <a:srgbClr val="1F2937"/>
                </a:solidFill>
                <a:latin typeface="Gill Sans MT"/>
                <a:cs typeface="Gill Sans MT"/>
              </a:rPr>
              <a:t>Search</a:t>
            </a:r>
            <a:r>
              <a:rPr sz="1200" b="1" spc="130" dirty="0">
                <a:solidFill>
                  <a:srgbClr val="1F2937"/>
                </a:solidFill>
                <a:latin typeface="Gill Sans MT"/>
                <a:cs typeface="Gill Sans MT"/>
              </a:rPr>
              <a:t> Request</a:t>
            </a:r>
            <a:endParaRPr sz="1200" dirty="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Single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entry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point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all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API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calls,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handling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request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routing,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authorization,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traffic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management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00674" y="2514599"/>
            <a:ext cx="6215062" cy="4090988"/>
            <a:chOff x="5400674" y="2514599"/>
            <a:chExt cx="6215062" cy="4090988"/>
          </a:xfrm>
        </p:grpSpPr>
        <p:sp>
          <p:nvSpPr>
            <p:cNvPr id="29" name="object 29"/>
            <p:cNvSpPr/>
            <p:nvPr/>
          </p:nvSpPr>
          <p:spPr>
            <a:xfrm>
              <a:off x="8381998" y="251459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1" y="380206"/>
                  </a:lnTo>
                  <a:lnTo>
                    <a:pt x="68926" y="368462"/>
                  </a:lnTo>
                  <a:lnTo>
                    <a:pt x="30517" y="338983"/>
                  </a:lnTo>
                  <a:lnTo>
                    <a:pt x="6312" y="297049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8"/>
                  </a:lnTo>
                  <a:lnTo>
                    <a:pt x="83949" y="6314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1" y="12536"/>
                  </a:lnTo>
                  <a:lnTo>
                    <a:pt x="217131" y="42016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8" y="374685"/>
                  </a:lnTo>
                  <a:lnTo>
                    <a:pt x="140008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199" y="2619374"/>
              <a:ext cx="95249" cy="1523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381998" y="380999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1" y="380206"/>
                  </a:lnTo>
                  <a:lnTo>
                    <a:pt x="68926" y="368462"/>
                  </a:lnTo>
                  <a:lnTo>
                    <a:pt x="30517" y="338983"/>
                  </a:lnTo>
                  <a:lnTo>
                    <a:pt x="6312" y="297048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7"/>
                  </a:lnTo>
                  <a:lnTo>
                    <a:pt x="83949" y="6314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1" y="12536"/>
                  </a:lnTo>
                  <a:lnTo>
                    <a:pt x="217131" y="42016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8" y="374685"/>
                  </a:lnTo>
                  <a:lnTo>
                    <a:pt x="140008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199" y="3914774"/>
              <a:ext cx="95249" cy="1523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00674" y="4400550"/>
              <a:ext cx="447675" cy="495300"/>
            </a:xfrm>
            <a:custGeom>
              <a:avLst/>
              <a:gdLst/>
              <a:ahLst/>
              <a:cxnLst/>
              <a:rect l="l" t="t" r="r" b="b"/>
              <a:pathLst>
                <a:path w="447675" h="495300">
                  <a:moveTo>
                    <a:pt x="231168" y="495299"/>
                  </a:moveTo>
                  <a:lnTo>
                    <a:pt x="216506" y="495299"/>
                  </a:lnTo>
                  <a:lnTo>
                    <a:pt x="209192" y="494940"/>
                  </a:lnTo>
                  <a:lnTo>
                    <a:pt x="165875" y="487789"/>
                  </a:lnTo>
                  <a:lnTo>
                    <a:pt x="124786" y="472324"/>
                  </a:lnTo>
                  <a:lnTo>
                    <a:pt x="87503" y="449141"/>
                  </a:lnTo>
                  <a:lnTo>
                    <a:pt x="55459" y="419130"/>
                  </a:lnTo>
                  <a:lnTo>
                    <a:pt x="29885" y="383443"/>
                  </a:lnTo>
                  <a:lnTo>
                    <a:pt x="11766" y="343453"/>
                  </a:lnTo>
                  <a:lnTo>
                    <a:pt x="1796" y="300697"/>
                  </a:lnTo>
                  <a:lnTo>
                    <a:pt x="0" y="2714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5"/>
                  </a:lnTo>
                  <a:lnTo>
                    <a:pt x="41795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9" y="19843"/>
                  </a:lnTo>
                  <a:lnTo>
                    <a:pt x="354289" y="41795"/>
                  </a:lnTo>
                  <a:lnTo>
                    <a:pt x="387298" y="70743"/>
                  </a:lnTo>
                  <a:lnTo>
                    <a:pt x="414024" y="105575"/>
                  </a:lnTo>
                  <a:lnTo>
                    <a:pt x="433442" y="144951"/>
                  </a:lnTo>
                  <a:lnTo>
                    <a:pt x="444804" y="187358"/>
                  </a:lnTo>
                  <a:lnTo>
                    <a:pt x="447675" y="216506"/>
                  </a:lnTo>
                  <a:lnTo>
                    <a:pt x="447675" y="278793"/>
                  </a:lnTo>
                  <a:lnTo>
                    <a:pt x="441943" y="322320"/>
                  </a:lnTo>
                  <a:lnTo>
                    <a:pt x="427830" y="363893"/>
                  </a:lnTo>
                  <a:lnTo>
                    <a:pt x="405878" y="401914"/>
                  </a:lnTo>
                  <a:lnTo>
                    <a:pt x="376930" y="434922"/>
                  </a:lnTo>
                  <a:lnTo>
                    <a:pt x="342098" y="461648"/>
                  </a:lnTo>
                  <a:lnTo>
                    <a:pt x="302723" y="481066"/>
                  </a:lnTo>
                  <a:lnTo>
                    <a:pt x="260315" y="492428"/>
                  </a:lnTo>
                  <a:lnTo>
                    <a:pt x="231168" y="4952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05436" y="5186362"/>
              <a:ext cx="6210300" cy="1419225"/>
            </a:xfrm>
            <a:custGeom>
              <a:avLst/>
              <a:gdLst/>
              <a:ahLst/>
              <a:cxnLst/>
              <a:rect l="l" t="t" r="r" b="b"/>
              <a:pathLst>
                <a:path w="6210300" h="1419225">
                  <a:moveTo>
                    <a:pt x="0" y="1347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9" y="12038"/>
                  </a:lnTo>
                  <a:lnTo>
                    <a:pt x="35649" y="9432"/>
                  </a:lnTo>
                  <a:lnTo>
                    <a:pt x="39766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1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6138862" y="0"/>
                  </a:lnTo>
                  <a:lnTo>
                    <a:pt x="6143552" y="0"/>
                  </a:lnTo>
                  <a:lnTo>
                    <a:pt x="6148198" y="457"/>
                  </a:lnTo>
                  <a:lnTo>
                    <a:pt x="6152798" y="1372"/>
                  </a:lnTo>
                  <a:lnTo>
                    <a:pt x="6157399" y="2287"/>
                  </a:lnTo>
                  <a:lnTo>
                    <a:pt x="6161865" y="3642"/>
                  </a:lnTo>
                  <a:lnTo>
                    <a:pt x="6166199" y="5437"/>
                  </a:lnTo>
                  <a:lnTo>
                    <a:pt x="6170532" y="7232"/>
                  </a:lnTo>
                  <a:lnTo>
                    <a:pt x="6174649" y="9433"/>
                  </a:lnTo>
                  <a:lnTo>
                    <a:pt x="6178549" y="12039"/>
                  </a:lnTo>
                  <a:lnTo>
                    <a:pt x="6182450" y="14644"/>
                  </a:lnTo>
                  <a:lnTo>
                    <a:pt x="6198257" y="31748"/>
                  </a:lnTo>
                  <a:lnTo>
                    <a:pt x="6200864" y="35648"/>
                  </a:lnTo>
                  <a:lnTo>
                    <a:pt x="6203065" y="39764"/>
                  </a:lnTo>
                  <a:lnTo>
                    <a:pt x="6204860" y="44099"/>
                  </a:lnTo>
                  <a:lnTo>
                    <a:pt x="6206656" y="48432"/>
                  </a:lnTo>
                  <a:lnTo>
                    <a:pt x="6210300" y="71437"/>
                  </a:lnTo>
                  <a:lnTo>
                    <a:pt x="6210300" y="1347787"/>
                  </a:lnTo>
                  <a:lnTo>
                    <a:pt x="6210298" y="1352477"/>
                  </a:lnTo>
                  <a:lnTo>
                    <a:pt x="6209840" y="1357122"/>
                  </a:lnTo>
                  <a:lnTo>
                    <a:pt x="6208925" y="1361723"/>
                  </a:lnTo>
                  <a:lnTo>
                    <a:pt x="6208010" y="1366323"/>
                  </a:lnTo>
                  <a:lnTo>
                    <a:pt x="6198257" y="1387475"/>
                  </a:lnTo>
                  <a:lnTo>
                    <a:pt x="6195652" y="1391375"/>
                  </a:lnTo>
                  <a:lnTo>
                    <a:pt x="6178549" y="1407184"/>
                  </a:lnTo>
                  <a:lnTo>
                    <a:pt x="6174649" y="1409790"/>
                  </a:lnTo>
                  <a:lnTo>
                    <a:pt x="6152798" y="1417851"/>
                  </a:lnTo>
                  <a:lnTo>
                    <a:pt x="6148198" y="1418767"/>
                  </a:lnTo>
                  <a:lnTo>
                    <a:pt x="6143552" y="1419224"/>
                  </a:lnTo>
                  <a:lnTo>
                    <a:pt x="6138862" y="1419224"/>
                  </a:lnTo>
                  <a:lnTo>
                    <a:pt x="71438" y="1419224"/>
                  </a:lnTo>
                  <a:lnTo>
                    <a:pt x="66747" y="1419224"/>
                  </a:lnTo>
                  <a:lnTo>
                    <a:pt x="62101" y="1418767"/>
                  </a:lnTo>
                  <a:lnTo>
                    <a:pt x="57501" y="1417851"/>
                  </a:lnTo>
                  <a:lnTo>
                    <a:pt x="52900" y="1416936"/>
                  </a:lnTo>
                  <a:lnTo>
                    <a:pt x="20923" y="1398300"/>
                  </a:lnTo>
                  <a:lnTo>
                    <a:pt x="17607" y="1394983"/>
                  </a:lnTo>
                  <a:lnTo>
                    <a:pt x="1371" y="1361723"/>
                  </a:lnTo>
                  <a:lnTo>
                    <a:pt x="456" y="1357122"/>
                  </a:lnTo>
                  <a:lnTo>
                    <a:pt x="0" y="1352477"/>
                  </a:lnTo>
                  <a:lnTo>
                    <a:pt x="0" y="1347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65725" y="2992573"/>
            <a:ext cx="566610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spc="125" dirty="0">
                <a:solidFill>
                  <a:srgbClr val="1F2937"/>
                </a:solidFill>
                <a:latin typeface="Gill Sans MT"/>
                <a:cs typeface="Gill Sans MT"/>
              </a:rPr>
              <a:t>Lambda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05" dirty="0">
                <a:solidFill>
                  <a:srgbClr val="1F2937"/>
                </a:solidFill>
                <a:latin typeface="Gill Sans MT"/>
                <a:cs typeface="Gill Sans MT"/>
              </a:rPr>
              <a:t>Queries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Flight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95" dirty="0">
                <a:solidFill>
                  <a:srgbClr val="1F2937"/>
                </a:solidFill>
                <a:latin typeface="Gill Sans MT"/>
                <a:cs typeface="Gill Sans MT"/>
              </a:rPr>
              <a:t>Data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Lambda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function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queries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flight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data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from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databases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-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14" dirty="0">
                <a:solidFill>
                  <a:srgbClr val="4A5462"/>
                </a:solidFill>
                <a:latin typeface="Trebuchet MS"/>
                <a:cs typeface="Trebuchet MS"/>
              </a:rPr>
              <a:t>DynamoDB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direct</a:t>
            </a:r>
            <a:r>
              <a:rPr sz="1050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" dirty="0">
                <a:solidFill>
                  <a:srgbClr val="4A5462"/>
                </a:solidFill>
                <a:latin typeface="Trebuchet MS"/>
                <a:cs typeface="Trebuchet MS"/>
              </a:rPr>
              <a:t>flights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Trebuchet MS"/>
                <a:cs typeface="Trebuchet MS"/>
              </a:rPr>
              <a:t>or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Neptune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complex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4A5462"/>
                </a:solidFill>
                <a:latin typeface="Trebuchet MS"/>
                <a:cs typeface="Trebuchet MS"/>
              </a:rPr>
              <a:t>routes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6625" y="5349875"/>
            <a:ext cx="26644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40" dirty="0">
                <a:solidFill>
                  <a:srgbClr val="374050"/>
                </a:solidFill>
                <a:latin typeface="Gill Sans MT"/>
                <a:cs typeface="Gill Sans MT"/>
              </a:rPr>
              <a:t>Booking</a:t>
            </a:r>
            <a:r>
              <a:rPr sz="1350" b="1" spc="95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350" b="1" spc="110" dirty="0">
                <a:solidFill>
                  <a:srgbClr val="374050"/>
                </a:solidFill>
                <a:latin typeface="Gill Sans MT"/>
                <a:cs typeface="Gill Sans MT"/>
              </a:rPr>
              <a:t>Transaction</a:t>
            </a:r>
            <a:r>
              <a:rPr sz="1350" b="1" spc="10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350" b="1" spc="155" dirty="0">
                <a:solidFill>
                  <a:srgbClr val="374050"/>
                </a:solidFill>
                <a:latin typeface="Gill Sans MT"/>
                <a:cs typeface="Gill Sans MT"/>
              </a:rPr>
              <a:t>Steps:</a:t>
            </a:r>
            <a:endParaRPr sz="1350">
              <a:latin typeface="Gill Sans MT"/>
              <a:cs typeface="Gill Sans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562598" y="5686424"/>
            <a:ext cx="5895975" cy="533400"/>
            <a:chOff x="5562598" y="5686424"/>
            <a:chExt cx="5895975" cy="533400"/>
          </a:xfrm>
        </p:grpSpPr>
        <p:sp>
          <p:nvSpPr>
            <p:cNvPr id="43" name="object 43"/>
            <p:cNvSpPr/>
            <p:nvPr/>
          </p:nvSpPr>
          <p:spPr>
            <a:xfrm>
              <a:off x="5562598" y="5686424"/>
              <a:ext cx="1914525" cy="533400"/>
            </a:xfrm>
            <a:custGeom>
              <a:avLst/>
              <a:gdLst/>
              <a:ahLst/>
              <a:cxnLst/>
              <a:rect l="l" t="t" r="r" b="b"/>
              <a:pathLst>
                <a:path w="1914525" h="533400">
                  <a:moveTo>
                    <a:pt x="1881476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81476" y="0"/>
                  </a:lnTo>
                  <a:lnTo>
                    <a:pt x="1913558" y="28187"/>
                  </a:lnTo>
                  <a:lnTo>
                    <a:pt x="1914524" y="33047"/>
                  </a:lnTo>
                  <a:lnTo>
                    <a:pt x="1914524" y="500352"/>
                  </a:lnTo>
                  <a:lnTo>
                    <a:pt x="1886337" y="532432"/>
                  </a:lnTo>
                  <a:lnTo>
                    <a:pt x="1881476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9849" y="5791199"/>
              <a:ext cx="190499" cy="1523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553323" y="5686424"/>
              <a:ext cx="1914525" cy="533400"/>
            </a:xfrm>
            <a:custGeom>
              <a:avLst/>
              <a:gdLst/>
              <a:ahLst/>
              <a:cxnLst/>
              <a:rect l="l" t="t" r="r" b="b"/>
              <a:pathLst>
                <a:path w="1914525" h="533400">
                  <a:moveTo>
                    <a:pt x="1881476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81476" y="0"/>
                  </a:lnTo>
                  <a:lnTo>
                    <a:pt x="1913557" y="28187"/>
                  </a:lnTo>
                  <a:lnTo>
                    <a:pt x="1914524" y="33047"/>
                  </a:lnTo>
                  <a:lnTo>
                    <a:pt x="1914524" y="500352"/>
                  </a:lnTo>
                  <a:lnTo>
                    <a:pt x="1886337" y="532432"/>
                  </a:lnTo>
                  <a:lnTo>
                    <a:pt x="1881476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0099" y="5791199"/>
              <a:ext cx="171449" cy="1523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544048" y="5686424"/>
              <a:ext cx="1914525" cy="533400"/>
            </a:xfrm>
            <a:custGeom>
              <a:avLst/>
              <a:gdLst/>
              <a:ahLst/>
              <a:cxnLst/>
              <a:rect l="l" t="t" r="r" b="b"/>
              <a:pathLst>
                <a:path w="1914525" h="533400">
                  <a:moveTo>
                    <a:pt x="1881477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881477" y="0"/>
                  </a:lnTo>
                  <a:lnTo>
                    <a:pt x="1913558" y="28187"/>
                  </a:lnTo>
                  <a:lnTo>
                    <a:pt x="1914524" y="33047"/>
                  </a:lnTo>
                  <a:lnTo>
                    <a:pt x="1914524" y="500352"/>
                  </a:lnTo>
                  <a:lnTo>
                    <a:pt x="1886336" y="532432"/>
                  </a:lnTo>
                  <a:lnTo>
                    <a:pt x="1881477" y="533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0824" y="5791199"/>
              <a:ext cx="171449" cy="15239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127650" y="5978524"/>
            <a:ext cx="4859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5475" algn="l"/>
                <a:tab pos="3898265" algn="l"/>
              </a:tabLst>
            </a:pPr>
            <a:r>
              <a:rPr sz="900" spc="65" dirty="0">
                <a:latin typeface="Trebuchet MS"/>
                <a:cs typeface="Trebuchet MS"/>
              </a:rPr>
              <a:t>Reserve</a:t>
            </a:r>
            <a:r>
              <a:rPr sz="900" spc="25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Seat</a:t>
            </a:r>
            <a:r>
              <a:rPr sz="900" dirty="0">
                <a:latin typeface="Trebuchet MS"/>
                <a:cs typeface="Trebuchet MS"/>
              </a:rPr>
              <a:t>	</a:t>
            </a:r>
            <a:r>
              <a:rPr sz="900" spc="50" dirty="0">
                <a:latin typeface="Trebuchet MS"/>
                <a:cs typeface="Trebuchet MS"/>
              </a:rPr>
              <a:t>Process</a:t>
            </a:r>
            <a:r>
              <a:rPr sz="900" spc="40" dirty="0">
                <a:latin typeface="Trebuchet MS"/>
                <a:cs typeface="Trebuchet MS"/>
              </a:rPr>
              <a:t> </a:t>
            </a:r>
            <a:r>
              <a:rPr sz="900" spc="45" dirty="0">
                <a:latin typeface="Trebuchet MS"/>
                <a:cs typeface="Trebuchet MS"/>
              </a:rPr>
              <a:t>Payment</a:t>
            </a:r>
            <a:r>
              <a:rPr sz="900" dirty="0">
                <a:latin typeface="Trebuchet MS"/>
                <a:cs typeface="Trebuchet MS"/>
              </a:rPr>
              <a:t>	</a:t>
            </a:r>
            <a:r>
              <a:rPr sz="900" spc="10" dirty="0">
                <a:latin typeface="Trebuchet MS"/>
                <a:cs typeface="Trebuchet MS"/>
              </a:rPr>
              <a:t>Confirm</a:t>
            </a:r>
            <a:r>
              <a:rPr sz="900" spc="245" dirty="0">
                <a:latin typeface="Trebuchet MS"/>
                <a:cs typeface="Trebuchet MS"/>
              </a:rPr>
              <a:t> </a:t>
            </a:r>
            <a:r>
              <a:rPr sz="900" spc="55" dirty="0">
                <a:latin typeface="Trebuchet MS"/>
                <a:cs typeface="Trebuchet MS"/>
              </a:rPr>
              <a:t>Booking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9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</a:pPr>
            <a:r>
              <a:rPr sz="900" spc="10" dirty="0">
                <a:solidFill>
                  <a:srgbClr val="6A7280"/>
                </a:solidFill>
                <a:latin typeface="Trebuchet MS"/>
                <a:cs typeface="Trebuchet MS"/>
              </a:rPr>
              <a:t>If</a:t>
            </a:r>
            <a:r>
              <a:rPr sz="900" spc="45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80" dirty="0">
                <a:solidFill>
                  <a:srgbClr val="6A7280"/>
                </a:solidFill>
                <a:latin typeface="Trebuchet MS"/>
                <a:cs typeface="Trebuchet MS"/>
              </a:rPr>
              <a:t>any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6A7280"/>
                </a:solidFill>
                <a:latin typeface="Trebuchet MS"/>
                <a:cs typeface="Trebuchet MS"/>
              </a:rPr>
              <a:t>step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6A7280"/>
                </a:solidFill>
                <a:latin typeface="Trebuchet MS"/>
                <a:cs typeface="Trebuchet MS"/>
              </a:rPr>
              <a:t>fails,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6A7280"/>
                </a:solidFill>
                <a:latin typeface="Trebuchet MS"/>
                <a:cs typeface="Trebuchet MS"/>
              </a:rPr>
              <a:t>compensating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6A7280"/>
                </a:solidFill>
                <a:latin typeface="Trebuchet MS"/>
                <a:cs typeface="Trebuchet MS"/>
              </a:rPr>
              <a:t>actions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70" dirty="0">
                <a:solidFill>
                  <a:srgbClr val="6A7280"/>
                </a:solidFill>
                <a:latin typeface="Trebuchet MS"/>
                <a:cs typeface="Trebuchet MS"/>
              </a:rPr>
              <a:t>undo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6A7280"/>
                </a:solidFill>
                <a:latin typeface="Trebuchet MS"/>
                <a:cs typeface="Trebuchet MS"/>
              </a:rPr>
              <a:t>previous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60" dirty="0">
                <a:solidFill>
                  <a:srgbClr val="6A7280"/>
                </a:solidFill>
                <a:latin typeface="Trebuchet MS"/>
                <a:cs typeface="Trebuchet MS"/>
              </a:rPr>
              <a:t>successful</a:t>
            </a:r>
            <a:r>
              <a:rPr sz="900" spc="50" dirty="0">
                <a:solidFill>
                  <a:srgbClr val="6A7280"/>
                </a:solidFill>
                <a:latin typeface="Trebuchet MS"/>
                <a:cs typeface="Trebuchet MS"/>
              </a:rPr>
              <a:t> </a:t>
            </a:r>
            <a:r>
              <a:rPr sz="900" spc="55" dirty="0">
                <a:solidFill>
                  <a:srgbClr val="6A7280"/>
                </a:solidFill>
                <a:latin typeface="Trebuchet MS"/>
                <a:cs typeface="Trebuchet MS"/>
              </a:rPr>
              <a:t>steps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495925" y="2657474"/>
            <a:ext cx="6076950" cy="1390650"/>
            <a:chOff x="5495925" y="2657474"/>
            <a:chExt cx="6076950" cy="1390650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5925" y="2695574"/>
              <a:ext cx="2714624" cy="1904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81974" y="2657474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>
                  <a:moveTo>
                    <a:pt x="0" y="95249"/>
                  </a:moveTo>
                  <a:lnTo>
                    <a:pt x="0" y="0"/>
                  </a:lnTo>
                  <a:lnTo>
                    <a:pt x="76199" y="47624"/>
                  </a:lnTo>
                  <a:lnTo>
                    <a:pt x="0" y="95249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1100" y="2695574"/>
              <a:ext cx="2724149" cy="190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496674" y="2657474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>
                  <a:moveTo>
                    <a:pt x="0" y="95249"/>
                  </a:moveTo>
                  <a:lnTo>
                    <a:pt x="0" y="0"/>
                  </a:lnTo>
                  <a:lnTo>
                    <a:pt x="76199" y="47624"/>
                  </a:lnTo>
                  <a:lnTo>
                    <a:pt x="0" y="95249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5925" y="3990974"/>
              <a:ext cx="2714624" cy="190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181974" y="3952874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>
                  <a:moveTo>
                    <a:pt x="0" y="95249"/>
                  </a:moveTo>
                  <a:lnTo>
                    <a:pt x="0" y="0"/>
                  </a:lnTo>
                  <a:lnTo>
                    <a:pt x="76199" y="47624"/>
                  </a:lnTo>
                  <a:lnTo>
                    <a:pt x="0" y="95249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1100" y="3990974"/>
              <a:ext cx="2724149" cy="190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1496674" y="3952874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>
                  <a:moveTo>
                    <a:pt x="0" y="95249"/>
                  </a:moveTo>
                  <a:lnTo>
                    <a:pt x="0" y="0"/>
                  </a:lnTo>
                  <a:lnTo>
                    <a:pt x="76199" y="47624"/>
                  </a:lnTo>
                  <a:lnTo>
                    <a:pt x="0" y="95249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57FB0599-2CD0-B300-257D-388ED055B2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" y="1676400"/>
            <a:ext cx="419100" cy="495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87FD7E0-C4BC-4C65-ABC4-9F4738D229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1790700"/>
            <a:ext cx="190500" cy="266700"/>
          </a:xfrm>
          <a:prstGeom prst="rect">
            <a:avLst/>
          </a:prstGeom>
        </p:spPr>
      </p:pic>
      <p:pic>
        <p:nvPicPr>
          <p:cNvPr id="73" name="Graphic 7" descr="Amazon API Gateway service icon.">
            <a:extLst>
              <a:ext uri="{FF2B5EF4-FFF2-40B4-BE49-F238E27FC236}">
                <a16:creationId xmlns:a16="http://schemas.microsoft.com/office/drawing/2014/main" id="{588149E2-5F51-3833-BD69-10CCAA2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280972" y="1676400"/>
            <a:ext cx="520456" cy="52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lambda" descr="Lambda service icon.">
            <a:extLst>
              <a:ext uri="{FF2B5EF4-FFF2-40B4-BE49-F238E27FC236}">
                <a16:creationId xmlns:a16="http://schemas.microsoft.com/office/drawing/2014/main" id="{74D09EAA-6FCC-469B-B194-46D4F1C1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270744" y="2921623"/>
            <a:ext cx="520456" cy="52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5454DAC-0311-3EFC-5578-D2CBE3BC154A}"/>
              </a:ext>
            </a:extLst>
          </p:cNvPr>
          <p:cNvSpPr/>
          <p:nvPr/>
        </p:nvSpPr>
        <p:spPr>
          <a:xfrm>
            <a:off x="228600" y="1066800"/>
            <a:ext cx="4570876" cy="52387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563FA13-53DB-1726-9BB1-84B150185090}"/>
              </a:ext>
            </a:extLst>
          </p:cNvPr>
          <p:cNvSpPr/>
          <p:nvPr/>
        </p:nvSpPr>
        <p:spPr>
          <a:xfrm>
            <a:off x="5029200" y="1524000"/>
            <a:ext cx="6692656" cy="30289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899" y="8000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pc="320" dirty="0"/>
              <a:t>Advantages</a:t>
            </a:r>
            <a:r>
              <a:rPr spc="190" dirty="0"/>
              <a:t> </a:t>
            </a:r>
            <a:r>
              <a:rPr spc="300" dirty="0"/>
              <a:t>of</a:t>
            </a:r>
            <a:r>
              <a:rPr spc="195" dirty="0"/>
              <a:t> </a:t>
            </a:r>
            <a:r>
              <a:rPr dirty="0"/>
              <a:t>AWS</a:t>
            </a:r>
            <a:r>
              <a:rPr spc="190" dirty="0"/>
              <a:t> </a:t>
            </a:r>
            <a:r>
              <a:rPr spc="195" dirty="0"/>
              <a:t>Cloud </a:t>
            </a:r>
            <a:r>
              <a:rPr spc="265" dirty="0"/>
              <a:t>over</a:t>
            </a:r>
            <a:r>
              <a:rPr spc="195" dirty="0"/>
              <a:t> </a:t>
            </a:r>
            <a:r>
              <a:rPr spc="190" dirty="0"/>
              <a:t>Traditional </a:t>
            </a:r>
            <a:r>
              <a:rPr spc="300" dirty="0"/>
              <a:t>Methods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800" y="1358900"/>
            <a:ext cx="231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374050"/>
                </a:solidFill>
                <a:latin typeface="Gill Sans MT"/>
                <a:cs typeface="Gill Sans MT"/>
              </a:rPr>
              <a:t>Comparison</a:t>
            </a:r>
            <a:r>
              <a:rPr sz="1800" b="1" spc="13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90" dirty="0">
                <a:solidFill>
                  <a:srgbClr val="374050"/>
                </a:solidFill>
                <a:latin typeface="Gill Sans MT"/>
                <a:cs typeface="Gill Sans MT"/>
              </a:rPr>
              <a:t>Table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199" y="1939925"/>
            <a:ext cx="606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85" dirty="0">
                <a:solidFill>
                  <a:srgbClr val="374050"/>
                </a:solidFill>
                <a:latin typeface="Gill Sans MT"/>
                <a:cs typeface="Gill Sans MT"/>
              </a:rPr>
              <a:t>Feature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502" y="1939925"/>
            <a:ext cx="8382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D9487"/>
                </a:solidFill>
                <a:latin typeface="Gill Sans MT"/>
                <a:cs typeface="Gill Sans MT"/>
              </a:rPr>
              <a:t>AWS</a:t>
            </a:r>
            <a:r>
              <a:rPr sz="1050" b="1" spc="40" dirty="0">
                <a:solidFill>
                  <a:srgbClr val="0D9487"/>
                </a:solidFill>
                <a:latin typeface="Gill Sans MT"/>
                <a:cs typeface="Gill Sans MT"/>
              </a:rPr>
              <a:t> </a:t>
            </a:r>
            <a:r>
              <a:rPr sz="1050" b="1" spc="65" dirty="0">
                <a:solidFill>
                  <a:srgbClr val="0D9487"/>
                </a:solidFill>
                <a:latin typeface="Gill Sans MT"/>
                <a:cs typeface="Gill Sans MT"/>
              </a:rPr>
              <a:t>Cloud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1907" y="1939925"/>
            <a:ext cx="8305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60" dirty="0">
                <a:solidFill>
                  <a:srgbClr val="F97316"/>
                </a:solidFill>
                <a:latin typeface="Gill Sans MT"/>
                <a:cs typeface="Gill Sans MT"/>
              </a:rPr>
              <a:t>Traditional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99" y="2473325"/>
            <a:ext cx="7112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1F2937"/>
                </a:solidFill>
                <a:latin typeface="Trebuchet MS"/>
                <a:cs typeface="Trebuchet MS"/>
              </a:rPr>
              <a:t>Scalability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4025" y="2505074"/>
            <a:ext cx="2171700" cy="2609850"/>
            <a:chOff x="1724025" y="2505074"/>
            <a:chExt cx="2171700" cy="26098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2505074"/>
              <a:ext cx="123824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5" y="2505074"/>
              <a:ext cx="133349" cy="1333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3124199"/>
              <a:ext cx="123824" cy="133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5" y="3124199"/>
              <a:ext cx="133349" cy="1333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3743324"/>
              <a:ext cx="123824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5" y="3743324"/>
              <a:ext cx="133349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4362449"/>
              <a:ext cx="123824" cy="1333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5" y="4362449"/>
              <a:ext cx="133349" cy="1333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4981574"/>
              <a:ext cx="123824" cy="1333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375" y="4981574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911052" y="2347595"/>
            <a:ext cx="1365548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Automatic</a:t>
            </a:r>
            <a:r>
              <a:rPr sz="1050" b="1" spc="50" dirty="0">
                <a:solidFill>
                  <a:srgbClr val="374050"/>
                </a:solidFill>
                <a:latin typeface="Trebuchet MS"/>
                <a:cs typeface="Trebuchet MS"/>
              </a:rPr>
              <a:t> scaling </a:t>
            </a:r>
            <a:r>
              <a:rPr sz="1050" b="1" spc="85" dirty="0">
                <a:solidFill>
                  <a:srgbClr val="374050"/>
                </a:solidFill>
                <a:latin typeface="Trebuchet MS"/>
                <a:cs typeface="Trebuchet MS"/>
              </a:rPr>
              <a:t>based</a:t>
            </a:r>
            <a:r>
              <a:rPr sz="1050" b="1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374050"/>
                </a:solidFill>
                <a:latin typeface="Trebuchet MS"/>
                <a:cs typeface="Trebuchet MS"/>
              </a:rPr>
              <a:t>on</a:t>
            </a:r>
            <a:r>
              <a:rPr sz="1050" b="1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374050"/>
                </a:solidFill>
                <a:latin typeface="Trebuchet MS"/>
                <a:cs typeface="Trebuchet MS"/>
              </a:rPr>
              <a:t>demand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1456" y="2347595"/>
            <a:ext cx="1829743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80" dirty="0">
                <a:solidFill>
                  <a:srgbClr val="374050"/>
                </a:solidFill>
                <a:latin typeface="Trebuchet MS"/>
                <a:cs typeface="Trebuchet MS"/>
              </a:rPr>
              <a:t>Manual</a:t>
            </a:r>
            <a:r>
              <a:rPr sz="1050" b="1" spc="3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374050"/>
                </a:solidFill>
                <a:latin typeface="Trebuchet MS"/>
                <a:cs typeface="Trebuchet MS"/>
              </a:rPr>
              <a:t>scaling</a:t>
            </a:r>
            <a:r>
              <a:rPr sz="1050" b="1" spc="40" dirty="0">
                <a:solidFill>
                  <a:srgbClr val="374050"/>
                </a:solidFill>
                <a:latin typeface="Trebuchet MS"/>
                <a:cs typeface="Trebuchet MS"/>
              </a:rPr>
              <a:t> requires </a:t>
            </a:r>
            <a:r>
              <a:rPr sz="1050" b="1" spc="20" dirty="0">
                <a:solidFill>
                  <a:srgbClr val="374050"/>
                </a:solidFill>
                <a:latin typeface="Trebuchet MS"/>
                <a:cs typeface="Trebuchet MS"/>
              </a:rPr>
              <a:t>significant</a:t>
            </a:r>
            <a:r>
              <a:rPr sz="1050" b="1" spc="31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planning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199" y="3092450"/>
            <a:ext cx="6769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1F2937"/>
                </a:solidFill>
                <a:latin typeface="Trebuchet MS"/>
                <a:cs typeface="Trebuchet MS"/>
              </a:rPr>
              <a:t>Reliability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1052" y="2966720"/>
            <a:ext cx="1254444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10" dirty="0">
                <a:solidFill>
                  <a:srgbClr val="374050"/>
                </a:solidFill>
                <a:latin typeface="Trebuchet MS"/>
                <a:cs typeface="Trebuchet MS"/>
              </a:rPr>
              <a:t>Multiple</a:t>
            </a:r>
            <a:r>
              <a:rPr sz="1050" b="1" spc="15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114" dirty="0">
                <a:solidFill>
                  <a:srgbClr val="374050"/>
                </a:solidFill>
                <a:latin typeface="Trebuchet MS"/>
                <a:cs typeface="Trebuchet MS"/>
              </a:rPr>
              <a:t>AZs</a:t>
            </a:r>
            <a:r>
              <a:rPr sz="1050" b="1" spc="15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374050"/>
                </a:solidFill>
                <a:latin typeface="Trebuchet MS"/>
                <a:cs typeface="Trebuchet MS"/>
              </a:rPr>
              <a:t>and </a:t>
            </a:r>
            <a:r>
              <a:rPr sz="1050" b="1" spc="75" dirty="0">
                <a:solidFill>
                  <a:srgbClr val="374050"/>
                </a:solidFill>
                <a:latin typeface="Trebuchet MS"/>
                <a:cs typeface="Trebuchet MS"/>
              </a:rPr>
              <a:t>Regions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Trebuchet MS"/>
                <a:cs typeface="Trebuchet MS"/>
              </a:rPr>
              <a:t>for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95" dirty="0">
                <a:solidFill>
                  <a:srgbClr val="374050"/>
                </a:solidFill>
                <a:latin typeface="Trebuchet MS"/>
                <a:cs typeface="Trebuchet MS"/>
              </a:rPr>
              <a:t>DR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1457" y="3092450"/>
            <a:ext cx="145288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65" dirty="0">
                <a:solidFill>
                  <a:srgbClr val="374050"/>
                </a:solidFill>
                <a:latin typeface="Trebuchet MS"/>
                <a:cs typeface="Trebuchet MS"/>
              </a:rPr>
              <a:t>Single</a:t>
            </a:r>
            <a:r>
              <a:rPr sz="1050" b="1" spc="114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Trebuchet MS"/>
                <a:cs typeface="Trebuchet MS"/>
              </a:rPr>
              <a:t>point</a:t>
            </a:r>
            <a:r>
              <a:rPr sz="1050" b="1" spc="114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Trebuchet MS"/>
                <a:cs typeface="Trebuchet MS"/>
              </a:rPr>
              <a:t>of</a:t>
            </a:r>
            <a:r>
              <a:rPr sz="1050" b="1" spc="114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374050"/>
                </a:solidFill>
                <a:latin typeface="Trebuchet MS"/>
                <a:cs typeface="Trebuchet MS"/>
              </a:rPr>
              <a:t>failure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1199" y="3711575"/>
            <a:ext cx="3219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55" dirty="0">
                <a:solidFill>
                  <a:srgbClr val="1F2937"/>
                </a:solidFill>
                <a:latin typeface="Trebuchet MS"/>
                <a:cs typeface="Trebuchet MS"/>
              </a:rPr>
              <a:t>Cost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11052" y="3585844"/>
            <a:ext cx="1517948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50" dirty="0">
                <a:solidFill>
                  <a:srgbClr val="374050"/>
                </a:solidFill>
                <a:latin typeface="Trebuchet MS"/>
                <a:cs typeface="Trebuchet MS"/>
              </a:rPr>
              <a:t>Pay-</a:t>
            </a:r>
            <a:r>
              <a:rPr sz="1050" b="1" dirty="0">
                <a:solidFill>
                  <a:srgbClr val="374050"/>
                </a:solidFill>
                <a:latin typeface="Trebuchet MS"/>
                <a:cs typeface="Trebuchet MS"/>
              </a:rPr>
              <a:t>as-</a:t>
            </a:r>
            <a:r>
              <a:rPr sz="1050" b="1" spc="65" dirty="0">
                <a:solidFill>
                  <a:srgbClr val="374050"/>
                </a:solidFill>
                <a:latin typeface="Trebuchet MS"/>
                <a:cs typeface="Trebuchet MS"/>
              </a:rPr>
              <a:t>you-</a:t>
            </a:r>
            <a:r>
              <a:rPr sz="1050" b="1" spc="60" dirty="0">
                <a:solidFill>
                  <a:srgbClr val="374050"/>
                </a:solidFill>
                <a:latin typeface="Trebuchet MS"/>
                <a:cs typeface="Trebuchet MS"/>
              </a:rPr>
              <a:t>go;</a:t>
            </a:r>
            <a:r>
              <a:rPr sz="1050" b="1" spc="17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374050"/>
                </a:solidFill>
                <a:latin typeface="Trebuchet MS"/>
                <a:cs typeface="Trebuchet MS"/>
              </a:rPr>
              <a:t>lower </a:t>
            </a:r>
            <a:r>
              <a:rPr sz="1050" b="1" spc="30" dirty="0">
                <a:solidFill>
                  <a:srgbClr val="374050"/>
                </a:solidFill>
                <a:latin typeface="Trebuchet MS"/>
                <a:cs typeface="Trebuchet MS"/>
              </a:rPr>
              <a:t>TCO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61457" y="3585844"/>
            <a:ext cx="1344603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75" dirty="0">
                <a:solidFill>
                  <a:srgbClr val="374050"/>
                </a:solidFill>
                <a:latin typeface="Trebuchet MS"/>
                <a:cs typeface="Trebuchet MS"/>
              </a:rPr>
              <a:t>High</a:t>
            </a:r>
            <a:r>
              <a:rPr sz="1050" b="1" spc="2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90" dirty="0">
                <a:solidFill>
                  <a:srgbClr val="374050"/>
                </a:solidFill>
                <a:latin typeface="Trebuchet MS"/>
                <a:cs typeface="Trebuchet MS"/>
              </a:rPr>
              <a:t>CapEx</a:t>
            </a:r>
            <a:r>
              <a:rPr sz="1050" b="1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374050"/>
                </a:solidFill>
                <a:latin typeface="Trebuchet MS"/>
                <a:cs typeface="Trebuchet MS"/>
              </a:rPr>
              <a:t>for </a:t>
            </a:r>
            <a:r>
              <a:rPr sz="1050" b="1" spc="-10" dirty="0">
                <a:solidFill>
                  <a:srgbClr val="374050"/>
                </a:solidFill>
                <a:latin typeface="Trebuchet MS"/>
                <a:cs typeface="Trebuchet MS"/>
              </a:rPr>
              <a:t>infrastructure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199" y="4330700"/>
            <a:ext cx="44386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1F2937"/>
                </a:solidFill>
                <a:latin typeface="Trebuchet MS"/>
                <a:cs typeface="Trebuchet MS"/>
              </a:rPr>
              <a:t>Agility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1052" y="4204969"/>
            <a:ext cx="1414145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65" dirty="0">
                <a:solidFill>
                  <a:srgbClr val="374050"/>
                </a:solidFill>
                <a:latin typeface="Trebuchet MS"/>
                <a:cs typeface="Trebuchet MS"/>
              </a:rPr>
              <a:t>Rapid</a:t>
            </a:r>
            <a:r>
              <a:rPr sz="1050" b="1" spc="2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374050"/>
                </a:solidFill>
                <a:latin typeface="Trebuchet MS"/>
                <a:cs typeface="Trebuchet MS"/>
              </a:rPr>
              <a:t>deployment</a:t>
            </a:r>
            <a:r>
              <a:rPr sz="1050" b="1" spc="3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374050"/>
                </a:solidFill>
                <a:latin typeface="Trebuchet MS"/>
                <a:cs typeface="Trebuchet MS"/>
              </a:rPr>
              <a:t>of </a:t>
            </a:r>
            <a:r>
              <a:rPr sz="1050" b="1" spc="45" dirty="0">
                <a:solidFill>
                  <a:srgbClr val="374050"/>
                </a:solidFill>
                <a:latin typeface="Trebuchet MS"/>
                <a:cs typeface="Trebuchet MS"/>
              </a:rPr>
              <a:t>microservices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1456" y="4204969"/>
            <a:ext cx="1296343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70" dirty="0">
                <a:solidFill>
                  <a:srgbClr val="374050"/>
                </a:solidFill>
                <a:latin typeface="Trebuchet MS"/>
                <a:cs typeface="Trebuchet MS"/>
              </a:rPr>
              <a:t>Slow</a:t>
            </a:r>
            <a:r>
              <a:rPr sz="1050" b="1" spc="15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40" dirty="0">
                <a:solidFill>
                  <a:srgbClr val="374050"/>
                </a:solidFill>
                <a:latin typeface="Trebuchet MS"/>
                <a:cs typeface="Trebuchet MS"/>
              </a:rPr>
              <a:t>monolithic </a:t>
            </a:r>
            <a:r>
              <a:rPr sz="1050" b="1" spc="50" dirty="0">
                <a:solidFill>
                  <a:srgbClr val="374050"/>
                </a:solidFill>
                <a:latin typeface="Trebuchet MS"/>
                <a:cs typeface="Trebuchet MS"/>
              </a:rPr>
              <a:t>releases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1199" y="4949825"/>
            <a:ext cx="7112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50" dirty="0">
                <a:solidFill>
                  <a:srgbClr val="1F2937"/>
                </a:solidFill>
                <a:latin typeface="Trebuchet MS"/>
                <a:cs typeface="Trebuchet MS"/>
              </a:rPr>
              <a:t>Security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1052" y="4824094"/>
            <a:ext cx="1254444" cy="380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b="1" spc="65" dirty="0">
                <a:solidFill>
                  <a:srgbClr val="374050"/>
                </a:solidFill>
                <a:latin typeface="Trebuchet MS"/>
                <a:cs typeface="Trebuchet MS"/>
              </a:rPr>
              <a:t>Comprehensive 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security</a:t>
            </a:r>
            <a:r>
              <a:rPr sz="1050" b="1" spc="2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services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61457" y="4949825"/>
            <a:ext cx="18297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374050"/>
                </a:solidFill>
                <a:latin typeface="Trebuchet MS"/>
                <a:cs typeface="Trebuchet MS"/>
              </a:rPr>
              <a:t>Limited</a:t>
            </a:r>
            <a:r>
              <a:rPr sz="1050" b="1" spc="18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374050"/>
                </a:solidFill>
                <a:latin typeface="Trebuchet MS"/>
                <a:cs typeface="Trebuchet MS"/>
              </a:rPr>
              <a:t>security</a:t>
            </a:r>
            <a:r>
              <a:rPr sz="1050" b="1" spc="180" dirty="0">
                <a:solidFill>
                  <a:srgbClr val="374050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374050"/>
                </a:solidFill>
                <a:latin typeface="Trebuchet MS"/>
                <a:cs typeface="Trebuchet MS"/>
              </a:rPr>
              <a:t>options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10298" y="1142999"/>
            <a:ext cx="2743200" cy="1981200"/>
            <a:chOff x="6210298" y="1142999"/>
            <a:chExt cx="2743200" cy="1981200"/>
          </a:xfrm>
        </p:grpSpPr>
        <p:sp>
          <p:nvSpPr>
            <p:cNvPr id="39" name="object 39"/>
            <p:cNvSpPr/>
            <p:nvPr/>
          </p:nvSpPr>
          <p:spPr>
            <a:xfrm>
              <a:off x="6210298" y="1142999"/>
              <a:ext cx="2743200" cy="1981200"/>
            </a:xfrm>
            <a:custGeom>
              <a:avLst/>
              <a:gdLst/>
              <a:ahLst/>
              <a:cxnLst/>
              <a:rect l="l" t="t" r="r" b="b"/>
              <a:pathLst>
                <a:path w="2743200" h="1981200">
                  <a:moveTo>
                    <a:pt x="2636405" y="1981199"/>
                  </a:moveTo>
                  <a:lnTo>
                    <a:pt x="106795" y="1981199"/>
                  </a:lnTo>
                  <a:lnTo>
                    <a:pt x="99361" y="1980467"/>
                  </a:lnTo>
                  <a:lnTo>
                    <a:pt x="57037" y="1966105"/>
                  </a:lnTo>
                  <a:lnTo>
                    <a:pt x="23432" y="1936641"/>
                  </a:lnTo>
                  <a:lnTo>
                    <a:pt x="3660" y="1896559"/>
                  </a:lnTo>
                  <a:lnTo>
                    <a:pt x="0" y="1874404"/>
                  </a:lnTo>
                  <a:lnTo>
                    <a:pt x="0" y="18668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36405" y="0"/>
                  </a:lnTo>
                  <a:lnTo>
                    <a:pt x="2679574" y="11572"/>
                  </a:lnTo>
                  <a:lnTo>
                    <a:pt x="2715029" y="38784"/>
                  </a:lnTo>
                  <a:lnTo>
                    <a:pt x="2737371" y="77492"/>
                  </a:lnTo>
                  <a:lnTo>
                    <a:pt x="2743199" y="106794"/>
                  </a:lnTo>
                  <a:lnTo>
                    <a:pt x="2743199" y="1874404"/>
                  </a:lnTo>
                  <a:lnTo>
                    <a:pt x="2731626" y="1917573"/>
                  </a:lnTo>
                  <a:lnTo>
                    <a:pt x="2704414" y="1953028"/>
                  </a:lnTo>
                  <a:lnTo>
                    <a:pt x="2665706" y="1975371"/>
                  </a:lnTo>
                  <a:lnTo>
                    <a:pt x="2643837" y="1980467"/>
                  </a:lnTo>
                  <a:lnTo>
                    <a:pt x="2636405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0799" y="1333500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8" y="526209"/>
                  </a:lnTo>
                  <a:lnTo>
                    <a:pt x="119476" y="511402"/>
                  </a:lnTo>
                  <a:lnTo>
                    <a:pt x="83779" y="489206"/>
                  </a:lnTo>
                  <a:lnTo>
                    <a:pt x="53099" y="460471"/>
                  </a:lnTo>
                  <a:lnTo>
                    <a:pt x="28613" y="426303"/>
                  </a:lnTo>
                  <a:lnTo>
                    <a:pt x="11265" y="388015"/>
                  </a:lnTo>
                  <a:lnTo>
                    <a:pt x="1719" y="347078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6" y="165617"/>
                  </a:lnTo>
                  <a:lnTo>
                    <a:pt x="18999" y="125813"/>
                  </a:lnTo>
                  <a:lnTo>
                    <a:pt x="40017" y="89410"/>
                  </a:lnTo>
                  <a:lnTo>
                    <a:pt x="67733" y="57807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7"/>
                  </a:lnTo>
                  <a:lnTo>
                    <a:pt x="302811" y="18999"/>
                  </a:lnTo>
                  <a:lnTo>
                    <a:pt x="339214" y="40017"/>
                  </a:lnTo>
                  <a:lnTo>
                    <a:pt x="370818" y="67733"/>
                  </a:lnTo>
                  <a:lnTo>
                    <a:pt x="396405" y="101082"/>
                  </a:lnTo>
                  <a:lnTo>
                    <a:pt x="414997" y="138782"/>
                  </a:lnTo>
                  <a:lnTo>
                    <a:pt x="425876" y="179385"/>
                  </a:lnTo>
                  <a:lnTo>
                    <a:pt x="428624" y="207293"/>
                  </a:lnTo>
                  <a:lnTo>
                    <a:pt x="428624" y="326106"/>
                  </a:lnTo>
                  <a:lnTo>
                    <a:pt x="423138" y="367781"/>
                  </a:lnTo>
                  <a:lnTo>
                    <a:pt x="409624" y="407586"/>
                  </a:lnTo>
                  <a:lnTo>
                    <a:pt x="388607" y="443989"/>
                  </a:lnTo>
                  <a:lnTo>
                    <a:pt x="360891" y="475592"/>
                  </a:lnTo>
                  <a:lnTo>
                    <a:pt x="327541" y="501181"/>
                  </a:lnTo>
                  <a:lnTo>
                    <a:pt x="289841" y="519772"/>
                  </a:lnTo>
                  <a:lnTo>
                    <a:pt x="249238" y="530651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1447799"/>
              <a:ext cx="200024" cy="3047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388099" y="1292225"/>
            <a:ext cx="231203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990" marR="628015">
              <a:lnSpc>
                <a:spcPct val="116700"/>
              </a:lnSpc>
              <a:spcBef>
                <a:spcPts val="100"/>
              </a:spcBef>
            </a:pPr>
            <a:r>
              <a:rPr sz="1500" b="1" spc="160" dirty="0">
                <a:solidFill>
                  <a:srgbClr val="1F2937"/>
                </a:solidFill>
                <a:latin typeface="Gill Sans MT"/>
                <a:cs typeface="Gill Sans MT"/>
              </a:rPr>
              <a:t>Enhanced </a:t>
            </a:r>
            <a:r>
              <a:rPr sz="1500" b="1" spc="135" dirty="0">
                <a:solidFill>
                  <a:srgbClr val="1F2937"/>
                </a:solidFill>
                <a:latin typeface="Gill Sans MT"/>
                <a:cs typeface="Gill Sans MT"/>
              </a:rPr>
              <a:t>Scalability</a:t>
            </a:r>
            <a:endParaRPr sz="1500" b="1" dirty="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960"/>
              </a:spcBef>
            </a:pP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Automatically</a:t>
            </a:r>
            <a:r>
              <a:rPr sz="1050" b="1" spc="1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scales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resources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up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or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down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based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fluctuating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user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demand,</a:t>
            </a:r>
            <a:r>
              <a:rPr sz="1050" b="1" spc="1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from</a:t>
            </a:r>
            <a:r>
              <a:rPr sz="1050" b="1" spc="1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routine</a:t>
            </a:r>
            <a:r>
              <a:rPr sz="1050" b="1" spc="1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traffic</a:t>
            </a:r>
            <a:r>
              <a:rPr sz="1050" b="1" spc="1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4A5462"/>
                </a:solidFill>
                <a:latin typeface="Trebuchet MS"/>
                <a:cs typeface="Trebuchet MS"/>
              </a:rPr>
              <a:t>to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peak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holiday</a:t>
            </a:r>
            <a:r>
              <a:rPr sz="1050" b="1" spc="3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seasons.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105898" y="1142999"/>
            <a:ext cx="2743200" cy="1981200"/>
            <a:chOff x="9105898" y="1142999"/>
            <a:chExt cx="2743200" cy="1981200"/>
          </a:xfrm>
        </p:grpSpPr>
        <p:sp>
          <p:nvSpPr>
            <p:cNvPr id="44" name="object 44"/>
            <p:cNvSpPr/>
            <p:nvPr/>
          </p:nvSpPr>
          <p:spPr>
            <a:xfrm>
              <a:off x="9105898" y="1142999"/>
              <a:ext cx="2743200" cy="1981200"/>
            </a:xfrm>
            <a:custGeom>
              <a:avLst/>
              <a:gdLst/>
              <a:ahLst/>
              <a:cxnLst/>
              <a:rect l="l" t="t" r="r" b="b"/>
              <a:pathLst>
                <a:path w="2743200" h="1981200">
                  <a:moveTo>
                    <a:pt x="2636405" y="1981199"/>
                  </a:moveTo>
                  <a:lnTo>
                    <a:pt x="106795" y="1981199"/>
                  </a:lnTo>
                  <a:lnTo>
                    <a:pt x="99362" y="1980467"/>
                  </a:lnTo>
                  <a:lnTo>
                    <a:pt x="57037" y="1966105"/>
                  </a:lnTo>
                  <a:lnTo>
                    <a:pt x="23432" y="1936641"/>
                  </a:lnTo>
                  <a:lnTo>
                    <a:pt x="3660" y="1896559"/>
                  </a:lnTo>
                  <a:lnTo>
                    <a:pt x="0" y="1874404"/>
                  </a:lnTo>
                  <a:lnTo>
                    <a:pt x="0" y="1866899"/>
                  </a:lnTo>
                  <a:lnTo>
                    <a:pt x="0" y="106794"/>
                  </a:lnTo>
                  <a:lnTo>
                    <a:pt x="11573" y="63625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36405" y="0"/>
                  </a:lnTo>
                  <a:lnTo>
                    <a:pt x="2679574" y="11572"/>
                  </a:lnTo>
                  <a:lnTo>
                    <a:pt x="2715029" y="38784"/>
                  </a:lnTo>
                  <a:lnTo>
                    <a:pt x="2737370" y="77492"/>
                  </a:lnTo>
                  <a:lnTo>
                    <a:pt x="2743199" y="106794"/>
                  </a:lnTo>
                  <a:lnTo>
                    <a:pt x="2743199" y="1874404"/>
                  </a:lnTo>
                  <a:lnTo>
                    <a:pt x="2731626" y="1917573"/>
                  </a:lnTo>
                  <a:lnTo>
                    <a:pt x="2704415" y="1953028"/>
                  </a:lnTo>
                  <a:lnTo>
                    <a:pt x="2665707" y="1975371"/>
                  </a:lnTo>
                  <a:lnTo>
                    <a:pt x="2643837" y="1980467"/>
                  </a:lnTo>
                  <a:lnTo>
                    <a:pt x="2636405" y="198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96399" y="13335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236087" y="533399"/>
                  </a:moveTo>
                  <a:lnTo>
                    <a:pt x="221113" y="533399"/>
                  </a:lnTo>
                  <a:lnTo>
                    <a:pt x="213644" y="533032"/>
                  </a:lnTo>
                  <a:lnTo>
                    <a:pt x="169404" y="525729"/>
                  </a:lnTo>
                  <a:lnTo>
                    <a:pt x="127439" y="509936"/>
                  </a:lnTo>
                  <a:lnTo>
                    <a:pt x="89364" y="486259"/>
                  </a:lnTo>
                  <a:lnTo>
                    <a:pt x="56638" y="455609"/>
                  </a:lnTo>
                  <a:lnTo>
                    <a:pt x="30522" y="419164"/>
                  </a:lnTo>
                  <a:lnTo>
                    <a:pt x="12016" y="378323"/>
                  </a:lnTo>
                  <a:lnTo>
                    <a:pt x="1834" y="334657"/>
                  </a:lnTo>
                  <a:lnTo>
                    <a:pt x="0" y="304799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312286"/>
                  </a:lnTo>
                  <a:lnTo>
                    <a:pt x="451346" y="356740"/>
                  </a:lnTo>
                  <a:lnTo>
                    <a:pt x="436933" y="399198"/>
                  </a:lnTo>
                  <a:lnTo>
                    <a:pt x="414513" y="438028"/>
                  </a:lnTo>
                  <a:lnTo>
                    <a:pt x="384950" y="471738"/>
                  </a:lnTo>
                  <a:lnTo>
                    <a:pt x="349377" y="499033"/>
                  </a:lnTo>
                  <a:lnTo>
                    <a:pt x="309164" y="518863"/>
                  </a:lnTo>
                  <a:lnTo>
                    <a:pt x="265854" y="530467"/>
                  </a:lnTo>
                  <a:lnTo>
                    <a:pt x="236087" y="5333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0699" y="1447799"/>
              <a:ext cx="228599" cy="3047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9283700" y="1292225"/>
            <a:ext cx="2565398" cy="1637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616585">
              <a:lnSpc>
                <a:spcPct val="116700"/>
              </a:lnSpc>
              <a:spcBef>
                <a:spcPts val="100"/>
              </a:spcBef>
            </a:pPr>
            <a:r>
              <a:rPr sz="1500" b="1" spc="135" dirty="0">
                <a:solidFill>
                  <a:srgbClr val="1F2937"/>
                </a:solidFill>
                <a:latin typeface="Gill Sans MT"/>
                <a:cs typeface="Gill Sans MT"/>
              </a:rPr>
              <a:t>Improved </a:t>
            </a:r>
            <a:r>
              <a:rPr sz="1500" b="1" spc="125" dirty="0">
                <a:solidFill>
                  <a:srgbClr val="1F2937"/>
                </a:solidFill>
                <a:latin typeface="Gill Sans MT"/>
                <a:cs typeface="Gill Sans MT"/>
              </a:rPr>
              <a:t>Reliability</a:t>
            </a:r>
            <a:endParaRPr sz="1500" b="1" dirty="0">
              <a:latin typeface="Gill Sans MT"/>
              <a:cs typeface="Gill Sans MT"/>
            </a:endParaRPr>
          </a:p>
          <a:p>
            <a:pPr marL="12700" marR="447675" algn="just">
              <a:lnSpc>
                <a:spcPct val="119000"/>
              </a:lnSpc>
              <a:spcBef>
                <a:spcPts val="960"/>
              </a:spcBef>
            </a:pP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Leverages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10" dirty="0">
                <a:solidFill>
                  <a:srgbClr val="4A5462"/>
                </a:solidFill>
                <a:latin typeface="Trebuchet MS"/>
                <a:cs typeface="Trebuchet MS"/>
              </a:rPr>
              <a:t>AWS's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global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infrastructure</a:t>
            </a:r>
            <a:r>
              <a:rPr sz="1050" b="1" spc="1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sz="1050" b="1" spc="2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multiple</a:t>
            </a:r>
            <a:endParaRPr sz="1050" b="1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9000"/>
              </a:lnSpc>
            </a:pPr>
            <a:r>
              <a:rPr sz="1050" b="1" spc="10" dirty="0">
                <a:solidFill>
                  <a:srgbClr val="4A5462"/>
                </a:solidFill>
                <a:latin typeface="Trebuchet MS"/>
                <a:cs typeface="Trebuchet MS"/>
              </a:rPr>
              <a:t>Availability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Zones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Regions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5" dirty="0">
                <a:solidFill>
                  <a:srgbClr val="4A5462"/>
                </a:solidFill>
                <a:latin typeface="Trebuchet MS"/>
                <a:cs typeface="Trebuchet MS"/>
              </a:rPr>
              <a:t>for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high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availability</a:t>
            </a:r>
            <a:r>
              <a:rPr sz="1050" b="1" spc="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disaster</a:t>
            </a:r>
            <a:endParaRPr sz="1050" b="1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recovery.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210298" y="3276599"/>
            <a:ext cx="2743200" cy="1790700"/>
            <a:chOff x="6210298" y="3276599"/>
            <a:chExt cx="2743200" cy="1790700"/>
          </a:xfrm>
        </p:grpSpPr>
        <p:sp>
          <p:nvSpPr>
            <p:cNvPr id="49" name="object 49"/>
            <p:cNvSpPr/>
            <p:nvPr/>
          </p:nvSpPr>
          <p:spPr>
            <a:xfrm>
              <a:off x="6210298" y="3276599"/>
              <a:ext cx="2743200" cy="1790700"/>
            </a:xfrm>
            <a:custGeom>
              <a:avLst/>
              <a:gdLst/>
              <a:ahLst/>
              <a:cxnLst/>
              <a:rect l="l" t="t" r="r" b="b"/>
              <a:pathLst>
                <a:path w="2743200" h="1790700">
                  <a:moveTo>
                    <a:pt x="2636405" y="1790699"/>
                  </a:moveTo>
                  <a:lnTo>
                    <a:pt x="106795" y="1790699"/>
                  </a:lnTo>
                  <a:lnTo>
                    <a:pt x="99361" y="1789967"/>
                  </a:lnTo>
                  <a:lnTo>
                    <a:pt x="57037" y="1775605"/>
                  </a:lnTo>
                  <a:lnTo>
                    <a:pt x="23432" y="1746141"/>
                  </a:lnTo>
                  <a:lnTo>
                    <a:pt x="3660" y="1706059"/>
                  </a:lnTo>
                  <a:lnTo>
                    <a:pt x="0" y="1683904"/>
                  </a:lnTo>
                  <a:lnTo>
                    <a:pt x="0" y="16763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36405" y="0"/>
                  </a:lnTo>
                  <a:lnTo>
                    <a:pt x="2679574" y="11572"/>
                  </a:lnTo>
                  <a:lnTo>
                    <a:pt x="2715029" y="38784"/>
                  </a:lnTo>
                  <a:lnTo>
                    <a:pt x="2737371" y="77492"/>
                  </a:lnTo>
                  <a:lnTo>
                    <a:pt x="2743199" y="106794"/>
                  </a:lnTo>
                  <a:lnTo>
                    <a:pt x="2743199" y="1683904"/>
                  </a:lnTo>
                  <a:lnTo>
                    <a:pt x="2731626" y="1727073"/>
                  </a:lnTo>
                  <a:lnTo>
                    <a:pt x="2704414" y="1762528"/>
                  </a:lnTo>
                  <a:lnTo>
                    <a:pt x="2665706" y="1784871"/>
                  </a:lnTo>
                  <a:lnTo>
                    <a:pt x="2643837" y="1789967"/>
                  </a:lnTo>
                  <a:lnTo>
                    <a:pt x="2636405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00799" y="3467099"/>
              <a:ext cx="371475" cy="533400"/>
            </a:xfrm>
            <a:custGeom>
              <a:avLst/>
              <a:gdLst/>
              <a:ahLst/>
              <a:cxnLst/>
              <a:rect l="l" t="t" r="r" b="b"/>
              <a:pathLst>
                <a:path w="371475" h="533400">
                  <a:moveTo>
                    <a:pt x="185737" y="533399"/>
                  </a:moveTo>
                  <a:lnTo>
                    <a:pt x="140595" y="527832"/>
                  </a:lnTo>
                  <a:lnTo>
                    <a:pt x="98179" y="511470"/>
                  </a:lnTo>
                  <a:lnTo>
                    <a:pt x="61010" y="485293"/>
                  </a:lnTo>
                  <a:lnTo>
                    <a:pt x="31302" y="450852"/>
                  </a:lnTo>
                  <a:lnTo>
                    <a:pt x="10852" y="410225"/>
                  </a:lnTo>
                  <a:lnTo>
                    <a:pt x="891" y="365867"/>
                  </a:lnTo>
                  <a:lnTo>
                    <a:pt x="0" y="347662"/>
                  </a:lnTo>
                  <a:lnTo>
                    <a:pt x="0" y="185737"/>
                  </a:lnTo>
                  <a:lnTo>
                    <a:pt x="5567" y="140595"/>
                  </a:lnTo>
                  <a:lnTo>
                    <a:pt x="21929" y="98179"/>
                  </a:lnTo>
                  <a:lnTo>
                    <a:pt x="48106" y="61010"/>
                  </a:lnTo>
                  <a:lnTo>
                    <a:pt x="82546" y="31302"/>
                  </a:lnTo>
                  <a:lnTo>
                    <a:pt x="123173" y="10852"/>
                  </a:lnTo>
                  <a:lnTo>
                    <a:pt x="167531" y="892"/>
                  </a:lnTo>
                  <a:lnTo>
                    <a:pt x="185737" y="0"/>
                  </a:lnTo>
                  <a:lnTo>
                    <a:pt x="194861" y="223"/>
                  </a:lnTo>
                  <a:lnTo>
                    <a:pt x="239654" y="7995"/>
                  </a:lnTo>
                  <a:lnTo>
                    <a:pt x="281215" y="26418"/>
                  </a:lnTo>
                  <a:lnTo>
                    <a:pt x="317073" y="54400"/>
                  </a:lnTo>
                  <a:lnTo>
                    <a:pt x="345055" y="90257"/>
                  </a:lnTo>
                  <a:lnTo>
                    <a:pt x="363478" y="131819"/>
                  </a:lnTo>
                  <a:lnTo>
                    <a:pt x="371251" y="176612"/>
                  </a:lnTo>
                  <a:lnTo>
                    <a:pt x="371474" y="185737"/>
                  </a:lnTo>
                  <a:lnTo>
                    <a:pt x="371474" y="347662"/>
                  </a:lnTo>
                  <a:lnTo>
                    <a:pt x="365906" y="392803"/>
                  </a:lnTo>
                  <a:lnTo>
                    <a:pt x="349544" y="435219"/>
                  </a:lnTo>
                  <a:lnTo>
                    <a:pt x="323367" y="472388"/>
                  </a:lnTo>
                  <a:lnTo>
                    <a:pt x="288927" y="502097"/>
                  </a:lnTo>
                  <a:lnTo>
                    <a:pt x="248299" y="522547"/>
                  </a:lnTo>
                  <a:lnTo>
                    <a:pt x="203942" y="532507"/>
                  </a:lnTo>
                  <a:lnTo>
                    <a:pt x="185737" y="5333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5099" y="3581399"/>
              <a:ext cx="142874" cy="3047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873875" y="3597275"/>
            <a:ext cx="11753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25" dirty="0">
                <a:solidFill>
                  <a:srgbClr val="1F2937"/>
                </a:solidFill>
                <a:latin typeface="Gill Sans MT"/>
                <a:cs typeface="Gill Sans MT"/>
              </a:rPr>
              <a:t>Lower</a:t>
            </a:r>
            <a:r>
              <a:rPr sz="1500" b="1" spc="10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500" b="1" spc="-35" dirty="0">
                <a:solidFill>
                  <a:srgbClr val="1F2937"/>
                </a:solidFill>
                <a:latin typeface="Gill Sans MT"/>
                <a:cs typeface="Gill Sans MT"/>
              </a:rPr>
              <a:t>TCO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388099" y="4081144"/>
            <a:ext cx="2502538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Pay-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as-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you-</a:t>
            </a:r>
            <a:r>
              <a:rPr sz="1050" b="1" spc="80" dirty="0">
                <a:solidFill>
                  <a:srgbClr val="4A5462"/>
                </a:solidFill>
                <a:latin typeface="Trebuchet MS"/>
                <a:cs typeface="Trebuchet MS"/>
              </a:rPr>
              <a:t>go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model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0" dirty="0">
                <a:solidFill>
                  <a:srgbClr val="4A5462"/>
                </a:solidFill>
                <a:latin typeface="Trebuchet MS"/>
                <a:cs typeface="Trebuchet MS"/>
              </a:rPr>
              <a:t>eliminates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large</a:t>
            </a:r>
            <a:r>
              <a:rPr sz="1050" b="1" spc="1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upfront</a:t>
            </a:r>
            <a:r>
              <a:rPr sz="1050" b="1" spc="2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capital</a:t>
            </a:r>
            <a:r>
              <a:rPr sz="1050" b="1" spc="19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expenditures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sz="1050" b="1" spc="1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hardware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infrastructure,</a:t>
            </a:r>
            <a:endParaRPr sz="1050" b="1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converting </a:t>
            </a:r>
            <a:r>
              <a:rPr sz="1050" b="1" spc="90" dirty="0">
                <a:solidFill>
                  <a:srgbClr val="4A5462"/>
                </a:solidFill>
                <a:latin typeface="Trebuchet MS"/>
                <a:cs typeface="Trebuchet MS"/>
              </a:rPr>
              <a:t>CapEx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OpEx.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105898" y="3276599"/>
            <a:ext cx="2743200" cy="1790700"/>
            <a:chOff x="9105898" y="3276599"/>
            <a:chExt cx="2743200" cy="1790700"/>
          </a:xfrm>
        </p:grpSpPr>
        <p:sp>
          <p:nvSpPr>
            <p:cNvPr id="55" name="object 55"/>
            <p:cNvSpPr/>
            <p:nvPr/>
          </p:nvSpPr>
          <p:spPr>
            <a:xfrm>
              <a:off x="9105898" y="3276599"/>
              <a:ext cx="2743200" cy="1790700"/>
            </a:xfrm>
            <a:custGeom>
              <a:avLst/>
              <a:gdLst/>
              <a:ahLst/>
              <a:cxnLst/>
              <a:rect l="l" t="t" r="r" b="b"/>
              <a:pathLst>
                <a:path w="2743200" h="1790700">
                  <a:moveTo>
                    <a:pt x="2636405" y="1790699"/>
                  </a:moveTo>
                  <a:lnTo>
                    <a:pt x="106795" y="1790699"/>
                  </a:lnTo>
                  <a:lnTo>
                    <a:pt x="99362" y="1789967"/>
                  </a:lnTo>
                  <a:lnTo>
                    <a:pt x="57037" y="1775605"/>
                  </a:lnTo>
                  <a:lnTo>
                    <a:pt x="23432" y="1746141"/>
                  </a:lnTo>
                  <a:lnTo>
                    <a:pt x="3660" y="1706059"/>
                  </a:lnTo>
                  <a:lnTo>
                    <a:pt x="0" y="1683904"/>
                  </a:lnTo>
                  <a:lnTo>
                    <a:pt x="0" y="1676399"/>
                  </a:lnTo>
                  <a:lnTo>
                    <a:pt x="0" y="106794"/>
                  </a:lnTo>
                  <a:lnTo>
                    <a:pt x="11573" y="63625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2636405" y="0"/>
                  </a:lnTo>
                  <a:lnTo>
                    <a:pt x="2679574" y="11572"/>
                  </a:lnTo>
                  <a:lnTo>
                    <a:pt x="2715029" y="38784"/>
                  </a:lnTo>
                  <a:lnTo>
                    <a:pt x="2737370" y="77492"/>
                  </a:lnTo>
                  <a:lnTo>
                    <a:pt x="2743199" y="106794"/>
                  </a:lnTo>
                  <a:lnTo>
                    <a:pt x="2743199" y="1683904"/>
                  </a:lnTo>
                  <a:lnTo>
                    <a:pt x="2731626" y="1727073"/>
                  </a:lnTo>
                  <a:lnTo>
                    <a:pt x="2704415" y="1762528"/>
                  </a:lnTo>
                  <a:lnTo>
                    <a:pt x="2665707" y="1784871"/>
                  </a:lnTo>
                  <a:lnTo>
                    <a:pt x="2643837" y="1789967"/>
                  </a:lnTo>
                  <a:lnTo>
                    <a:pt x="2636405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96399" y="3467099"/>
              <a:ext cx="400050" cy="533400"/>
            </a:xfrm>
            <a:custGeom>
              <a:avLst/>
              <a:gdLst/>
              <a:ahLst/>
              <a:cxnLst/>
              <a:rect l="l" t="t" r="r" b="b"/>
              <a:pathLst>
                <a:path w="400050" h="533400">
                  <a:moveTo>
                    <a:pt x="200024" y="533399"/>
                  </a:moveTo>
                  <a:lnTo>
                    <a:pt x="161001" y="529556"/>
                  </a:lnTo>
                  <a:lnTo>
                    <a:pt x="123477" y="518173"/>
                  </a:lnTo>
                  <a:lnTo>
                    <a:pt x="88895" y="499689"/>
                  </a:lnTo>
                  <a:lnTo>
                    <a:pt x="58585" y="474813"/>
                  </a:lnTo>
                  <a:lnTo>
                    <a:pt x="33709" y="444502"/>
                  </a:lnTo>
                  <a:lnTo>
                    <a:pt x="15224" y="409920"/>
                  </a:lnTo>
                  <a:lnTo>
                    <a:pt x="3842" y="372397"/>
                  </a:lnTo>
                  <a:lnTo>
                    <a:pt x="0" y="333374"/>
                  </a:lnTo>
                  <a:lnTo>
                    <a:pt x="0" y="200024"/>
                  </a:lnTo>
                  <a:lnTo>
                    <a:pt x="3842" y="161001"/>
                  </a:lnTo>
                  <a:lnTo>
                    <a:pt x="15224" y="123478"/>
                  </a:lnTo>
                  <a:lnTo>
                    <a:pt x="33708" y="88896"/>
                  </a:lnTo>
                  <a:lnTo>
                    <a:pt x="58585" y="58585"/>
                  </a:lnTo>
                  <a:lnTo>
                    <a:pt x="88895" y="33709"/>
                  </a:lnTo>
                  <a:lnTo>
                    <a:pt x="123477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6" y="19208"/>
                  </a:lnTo>
                  <a:lnTo>
                    <a:pt x="319188" y="39369"/>
                  </a:lnTo>
                  <a:lnTo>
                    <a:pt x="348241" y="65704"/>
                  </a:lnTo>
                  <a:lnTo>
                    <a:pt x="371598" y="97200"/>
                  </a:lnTo>
                  <a:lnTo>
                    <a:pt x="388361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333374"/>
                  </a:lnTo>
                  <a:lnTo>
                    <a:pt x="396205" y="372397"/>
                  </a:lnTo>
                  <a:lnTo>
                    <a:pt x="384822" y="409920"/>
                  </a:lnTo>
                  <a:lnTo>
                    <a:pt x="366338" y="444502"/>
                  </a:lnTo>
                  <a:lnTo>
                    <a:pt x="341463" y="474813"/>
                  </a:lnTo>
                  <a:lnTo>
                    <a:pt x="311151" y="499688"/>
                  </a:lnTo>
                  <a:lnTo>
                    <a:pt x="276570" y="518173"/>
                  </a:lnTo>
                  <a:lnTo>
                    <a:pt x="239047" y="529556"/>
                  </a:lnTo>
                  <a:lnTo>
                    <a:pt x="200024" y="5333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10699" y="3581399"/>
              <a:ext cx="171449" cy="30479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798049" y="3597275"/>
            <a:ext cx="1837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65" dirty="0">
                <a:solidFill>
                  <a:srgbClr val="1F2937"/>
                </a:solidFill>
                <a:latin typeface="Gill Sans MT"/>
                <a:cs typeface="Gill Sans MT"/>
              </a:rPr>
              <a:t>Increased</a:t>
            </a:r>
            <a:r>
              <a:rPr sz="1500" b="1" spc="105" dirty="0">
                <a:solidFill>
                  <a:srgbClr val="1F2937"/>
                </a:solidFill>
                <a:latin typeface="Gill Sans MT"/>
                <a:cs typeface="Gill Sans MT"/>
              </a:rPr>
              <a:t> Agility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283700" y="4081144"/>
            <a:ext cx="2351404" cy="76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000"/>
              </a:lnSpc>
              <a:spcBef>
                <a:spcPts val="100"/>
              </a:spcBef>
            </a:pP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AWS</a:t>
            </a:r>
            <a:r>
              <a:rPr sz="1050" b="1" spc="1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services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microservices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architecture</a:t>
            </a:r>
            <a:r>
              <a:rPr sz="1050" b="1" spc="14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enable</a:t>
            </a:r>
            <a:r>
              <a:rPr lang="en-US" sz="1050" b="1" spc="14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20" dirty="0">
                <a:solidFill>
                  <a:srgbClr val="4A5462"/>
                </a:solidFill>
                <a:latin typeface="Trebuchet MS"/>
                <a:cs typeface="Trebuchet MS"/>
              </a:rPr>
              <a:t>rapid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development,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deployment,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iteration</a:t>
            </a:r>
            <a:r>
              <a:rPr sz="1050" b="1" spc="1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sz="1050" b="1" spc="1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new</a:t>
            </a:r>
            <a:r>
              <a:rPr sz="1050" b="1" spc="1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Trebuchet MS"/>
                <a:cs typeface="Trebuchet MS"/>
              </a:rPr>
              <a:t>features.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210298" y="5219699"/>
            <a:ext cx="5638800" cy="1447800"/>
            <a:chOff x="6210298" y="5219699"/>
            <a:chExt cx="5638800" cy="1447800"/>
          </a:xfrm>
        </p:grpSpPr>
        <p:sp>
          <p:nvSpPr>
            <p:cNvPr id="61" name="object 61"/>
            <p:cNvSpPr/>
            <p:nvPr/>
          </p:nvSpPr>
          <p:spPr>
            <a:xfrm>
              <a:off x="6210298" y="5219699"/>
              <a:ext cx="5638800" cy="1447800"/>
            </a:xfrm>
            <a:custGeom>
              <a:avLst/>
              <a:gdLst/>
              <a:ahLst/>
              <a:cxnLst/>
              <a:rect l="l" t="t" r="r" b="b"/>
              <a:pathLst>
                <a:path w="5638800" h="1447800">
                  <a:moveTo>
                    <a:pt x="5532005" y="1447799"/>
                  </a:moveTo>
                  <a:lnTo>
                    <a:pt x="106795" y="1447799"/>
                  </a:lnTo>
                  <a:lnTo>
                    <a:pt x="99361" y="1447066"/>
                  </a:lnTo>
                  <a:lnTo>
                    <a:pt x="57037" y="1432705"/>
                  </a:lnTo>
                  <a:lnTo>
                    <a:pt x="23432" y="1403240"/>
                  </a:lnTo>
                  <a:lnTo>
                    <a:pt x="3660" y="1363158"/>
                  </a:lnTo>
                  <a:lnTo>
                    <a:pt x="0" y="1341004"/>
                  </a:lnTo>
                  <a:lnTo>
                    <a:pt x="0" y="1333499"/>
                  </a:lnTo>
                  <a:lnTo>
                    <a:pt x="0" y="106795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532005" y="0"/>
                  </a:lnTo>
                  <a:lnTo>
                    <a:pt x="5575173" y="11572"/>
                  </a:lnTo>
                  <a:lnTo>
                    <a:pt x="5610629" y="38784"/>
                  </a:lnTo>
                  <a:lnTo>
                    <a:pt x="5632970" y="77492"/>
                  </a:lnTo>
                  <a:lnTo>
                    <a:pt x="5638798" y="106795"/>
                  </a:lnTo>
                  <a:lnTo>
                    <a:pt x="5638798" y="1341004"/>
                  </a:lnTo>
                  <a:lnTo>
                    <a:pt x="5627226" y="1384172"/>
                  </a:lnTo>
                  <a:lnTo>
                    <a:pt x="5600015" y="1419628"/>
                  </a:lnTo>
                  <a:lnTo>
                    <a:pt x="5561307" y="1441970"/>
                  </a:lnTo>
                  <a:lnTo>
                    <a:pt x="5539437" y="1447067"/>
                  </a:lnTo>
                  <a:lnTo>
                    <a:pt x="5532005" y="144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00799" y="5410199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8" y="526208"/>
                  </a:lnTo>
                  <a:lnTo>
                    <a:pt x="119476" y="511402"/>
                  </a:lnTo>
                  <a:lnTo>
                    <a:pt x="83779" y="489206"/>
                  </a:lnTo>
                  <a:lnTo>
                    <a:pt x="53099" y="460471"/>
                  </a:lnTo>
                  <a:lnTo>
                    <a:pt x="28613" y="426303"/>
                  </a:lnTo>
                  <a:lnTo>
                    <a:pt x="11265" y="388015"/>
                  </a:lnTo>
                  <a:lnTo>
                    <a:pt x="1719" y="347079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6" y="165618"/>
                  </a:lnTo>
                  <a:lnTo>
                    <a:pt x="18999" y="125813"/>
                  </a:lnTo>
                  <a:lnTo>
                    <a:pt x="40017" y="89410"/>
                  </a:lnTo>
                  <a:lnTo>
                    <a:pt x="67733" y="57807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6"/>
                  </a:lnTo>
                  <a:lnTo>
                    <a:pt x="302811" y="18999"/>
                  </a:lnTo>
                  <a:lnTo>
                    <a:pt x="339214" y="40017"/>
                  </a:lnTo>
                  <a:lnTo>
                    <a:pt x="370818" y="67733"/>
                  </a:lnTo>
                  <a:lnTo>
                    <a:pt x="396405" y="101082"/>
                  </a:lnTo>
                  <a:lnTo>
                    <a:pt x="414997" y="138783"/>
                  </a:lnTo>
                  <a:lnTo>
                    <a:pt x="425876" y="179386"/>
                  </a:lnTo>
                  <a:lnTo>
                    <a:pt x="428624" y="207293"/>
                  </a:lnTo>
                  <a:lnTo>
                    <a:pt x="428624" y="326106"/>
                  </a:lnTo>
                  <a:lnTo>
                    <a:pt x="423138" y="367781"/>
                  </a:lnTo>
                  <a:lnTo>
                    <a:pt x="409624" y="407585"/>
                  </a:lnTo>
                  <a:lnTo>
                    <a:pt x="388607" y="443988"/>
                  </a:lnTo>
                  <a:lnTo>
                    <a:pt x="360891" y="475591"/>
                  </a:lnTo>
                  <a:lnTo>
                    <a:pt x="327541" y="501180"/>
                  </a:lnTo>
                  <a:lnTo>
                    <a:pt x="289841" y="519771"/>
                  </a:lnTo>
                  <a:lnTo>
                    <a:pt x="249238" y="530650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5099" y="5524499"/>
              <a:ext cx="200024" cy="30479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969124" y="5298167"/>
            <a:ext cx="4879973" cy="11709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500" b="1" spc="170" dirty="0">
                <a:solidFill>
                  <a:srgbClr val="1F2937"/>
                </a:solidFill>
                <a:latin typeface="Gill Sans MT"/>
                <a:cs typeface="Gill Sans MT"/>
              </a:rPr>
              <a:t>Robust</a:t>
            </a:r>
            <a:r>
              <a:rPr sz="1500" b="1" spc="11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500" b="1" spc="135" dirty="0">
                <a:solidFill>
                  <a:srgbClr val="1F2937"/>
                </a:solidFill>
                <a:latin typeface="Gill Sans MT"/>
                <a:cs typeface="Gill Sans MT"/>
              </a:rPr>
              <a:t>Security</a:t>
            </a:r>
            <a:endParaRPr sz="1500" dirty="0">
              <a:latin typeface="Gill Sans MT"/>
              <a:cs typeface="Gill Sans MT"/>
            </a:endParaRPr>
          </a:p>
          <a:p>
            <a:pPr marL="12700" marR="5080" algn="just">
              <a:lnSpc>
                <a:spcPct val="119000"/>
              </a:lnSpc>
              <a:spcBef>
                <a:spcPts val="360"/>
              </a:spcBef>
            </a:pPr>
            <a:r>
              <a:rPr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Comprehensive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suite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security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services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45" dirty="0">
                <a:solidFill>
                  <a:srgbClr val="4A5462"/>
                </a:solidFill>
                <a:latin typeface="Trebuchet MS"/>
                <a:cs typeface="Trebuchet MS"/>
              </a:rPr>
              <a:t>compliance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certifications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(including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PCI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55" dirty="0">
                <a:solidFill>
                  <a:srgbClr val="4A5462"/>
                </a:solidFill>
                <a:latin typeface="Trebuchet MS"/>
                <a:cs typeface="Trebuchet MS"/>
              </a:rPr>
              <a:t>DSS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Level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114" dirty="0">
                <a:solidFill>
                  <a:srgbClr val="4A5462"/>
                </a:solidFill>
                <a:latin typeface="Trebuchet MS"/>
                <a:cs typeface="Trebuchet MS"/>
              </a:rPr>
              <a:t>1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compliance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payment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processing)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that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30" dirty="0">
                <a:solidFill>
                  <a:srgbClr val="4A5462"/>
                </a:solidFill>
                <a:latin typeface="Trebuchet MS"/>
                <a:cs typeface="Trebuchet MS"/>
              </a:rPr>
              <a:t>significantly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reduces </a:t>
            </a:r>
            <a:r>
              <a:rPr sz="1050" b="1" spc="50" dirty="0">
                <a:solidFill>
                  <a:srgbClr val="4A5462"/>
                </a:solidFill>
                <a:latin typeface="Trebuchet MS"/>
                <a:cs typeface="Trebuchet MS"/>
              </a:rPr>
              <a:t>the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55" dirty="0">
                <a:solidFill>
                  <a:srgbClr val="4A5462"/>
                </a:solidFill>
                <a:latin typeface="Trebuchet MS"/>
                <a:cs typeface="Trebuchet MS"/>
              </a:rPr>
              <a:t>security</a:t>
            </a:r>
            <a:r>
              <a:rPr sz="1050" b="1" spc="60" dirty="0">
                <a:solidFill>
                  <a:srgbClr val="4A5462"/>
                </a:solidFill>
                <a:latin typeface="Trebuchet MS"/>
                <a:cs typeface="Trebuchet MS"/>
              </a:rPr>
              <a:t> burden </a:t>
            </a:r>
            <a:r>
              <a:rPr sz="1050" b="1" spc="85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scope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4A5462"/>
                </a:solidFill>
                <a:latin typeface="Trebuchet MS"/>
                <a:cs typeface="Trebuchet MS"/>
              </a:rPr>
              <a:t>flight</a:t>
            </a:r>
            <a:r>
              <a:rPr sz="1050" b="1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4A5462"/>
                </a:solidFill>
                <a:latin typeface="Trebuchet MS"/>
                <a:cs typeface="Trebuchet MS"/>
              </a:rPr>
              <a:t>booking</a:t>
            </a:r>
            <a:r>
              <a:rPr sz="1050" b="1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b="1" spc="65" dirty="0">
                <a:solidFill>
                  <a:srgbClr val="4A5462"/>
                </a:solidFill>
                <a:latin typeface="Trebuchet MS"/>
                <a:cs typeface="Trebuchet MS"/>
              </a:rPr>
              <a:t>systems.</a:t>
            </a:r>
            <a:endParaRPr sz="1050" b="1" dirty="0">
              <a:latin typeface="Trebuchet MS"/>
              <a:cs typeface="Trebuchet MS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662785-D59A-C832-EFE2-AE8B33D43C41}"/>
              </a:ext>
            </a:extLst>
          </p:cNvPr>
          <p:cNvSpPr/>
          <p:nvPr/>
        </p:nvSpPr>
        <p:spPr>
          <a:xfrm>
            <a:off x="533400" y="1676400"/>
            <a:ext cx="5232399" cy="38862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B055C9-192F-AD7B-07B1-0787C326A3A9}"/>
              </a:ext>
            </a:extLst>
          </p:cNvPr>
          <p:cNvCxnSpPr>
            <a:cxnSpLocks/>
          </p:cNvCxnSpPr>
          <p:nvPr/>
        </p:nvCxnSpPr>
        <p:spPr>
          <a:xfrm>
            <a:off x="1555758" y="1715558"/>
            <a:ext cx="3832" cy="384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FC3C37-B9E9-E673-FECE-C400415D7185}"/>
              </a:ext>
            </a:extLst>
          </p:cNvPr>
          <p:cNvCxnSpPr>
            <a:cxnSpLocks/>
          </p:cNvCxnSpPr>
          <p:nvPr/>
        </p:nvCxnSpPr>
        <p:spPr>
          <a:xfrm flipH="1">
            <a:off x="3498543" y="1676400"/>
            <a:ext cx="6657" cy="38470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9143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49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Conclusion</a:t>
            </a:r>
            <a:r>
              <a:rPr spc="195" dirty="0"/>
              <a:t> </a:t>
            </a:r>
            <a:r>
              <a:rPr spc="320" dirty="0"/>
              <a:t>&amp;</a:t>
            </a:r>
            <a:r>
              <a:rPr spc="195" dirty="0"/>
              <a:t> </a:t>
            </a:r>
            <a:r>
              <a:rPr spc="229" dirty="0"/>
              <a:t>Future</a:t>
            </a:r>
            <a:r>
              <a:rPr spc="195" dirty="0"/>
              <a:t> </a:t>
            </a:r>
            <a:r>
              <a:rPr spc="280" dirty="0"/>
              <a:t>Scope</a:t>
            </a:r>
            <a:r>
              <a:rPr lang="en-US" spc="280" dirty="0"/>
              <a:t> &amp; AI tools used</a:t>
            </a:r>
            <a:endParaRPr spc="280" dirty="0"/>
          </a:p>
        </p:txBody>
      </p:sp>
      <p:grpSp>
        <p:nvGrpSpPr>
          <p:cNvPr id="4" name="object 4"/>
          <p:cNvGrpSpPr/>
          <p:nvPr/>
        </p:nvGrpSpPr>
        <p:grpSpPr>
          <a:xfrm>
            <a:off x="457199" y="1181099"/>
            <a:ext cx="5524500" cy="5105400"/>
            <a:chOff x="457199" y="1181099"/>
            <a:chExt cx="5524500" cy="5105400"/>
          </a:xfrm>
        </p:grpSpPr>
        <p:sp>
          <p:nvSpPr>
            <p:cNvPr id="5" name="object 5"/>
            <p:cNvSpPr/>
            <p:nvPr/>
          </p:nvSpPr>
          <p:spPr>
            <a:xfrm>
              <a:off x="457199" y="1181099"/>
              <a:ext cx="5524500" cy="5105400"/>
            </a:xfrm>
            <a:custGeom>
              <a:avLst/>
              <a:gdLst/>
              <a:ahLst/>
              <a:cxnLst/>
              <a:rect l="l" t="t" r="r" b="b"/>
              <a:pathLst>
                <a:path w="5524500" h="5105400">
                  <a:moveTo>
                    <a:pt x="5417704" y="5105399"/>
                  </a:moveTo>
                  <a:lnTo>
                    <a:pt x="106794" y="5105399"/>
                  </a:lnTo>
                  <a:lnTo>
                    <a:pt x="99361" y="5104667"/>
                  </a:lnTo>
                  <a:lnTo>
                    <a:pt x="57038" y="5090304"/>
                  </a:lnTo>
                  <a:lnTo>
                    <a:pt x="23432" y="5060841"/>
                  </a:lnTo>
                  <a:lnTo>
                    <a:pt x="3660" y="5020758"/>
                  </a:lnTo>
                  <a:lnTo>
                    <a:pt x="0" y="4998604"/>
                  </a:lnTo>
                  <a:lnTo>
                    <a:pt x="0" y="49910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417704" y="0"/>
                  </a:lnTo>
                  <a:lnTo>
                    <a:pt x="5460873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499" y="106794"/>
                  </a:lnTo>
                  <a:lnTo>
                    <a:pt x="5524499" y="4998604"/>
                  </a:lnTo>
                  <a:lnTo>
                    <a:pt x="5512925" y="5041773"/>
                  </a:lnTo>
                  <a:lnTo>
                    <a:pt x="5485714" y="5077228"/>
                  </a:lnTo>
                  <a:lnTo>
                    <a:pt x="5447005" y="5099570"/>
                  </a:lnTo>
                  <a:lnTo>
                    <a:pt x="5425137" y="5104667"/>
                  </a:lnTo>
                  <a:lnTo>
                    <a:pt x="5417704" y="510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438274"/>
              <a:ext cx="228599" cy="2285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57485" y="1397000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5" dirty="0">
                <a:solidFill>
                  <a:srgbClr val="374050"/>
                </a:solidFill>
                <a:latin typeface="Gill Sans MT"/>
                <a:cs typeface="Gill Sans MT"/>
              </a:rPr>
              <a:t>Summary</a:t>
            </a:r>
            <a:r>
              <a:rPr sz="1800" b="1" spc="14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200" dirty="0">
                <a:solidFill>
                  <a:srgbClr val="374050"/>
                </a:solidFill>
                <a:latin typeface="Gill Sans MT"/>
                <a:cs typeface="Gill Sans MT"/>
              </a:rPr>
              <a:t>of</a:t>
            </a:r>
            <a:r>
              <a:rPr sz="1800" b="1" spc="140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175" dirty="0">
                <a:solidFill>
                  <a:srgbClr val="374050"/>
                </a:solidFill>
                <a:latin typeface="Gill Sans MT"/>
                <a:cs typeface="Gill Sans MT"/>
              </a:rPr>
              <a:t>Benefits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799" y="1866899"/>
            <a:ext cx="2457450" cy="1219200"/>
            <a:chOff x="685799" y="1866899"/>
            <a:chExt cx="2457450" cy="1219200"/>
          </a:xfrm>
        </p:grpSpPr>
        <p:sp>
          <p:nvSpPr>
            <p:cNvPr id="9" name="object 9"/>
            <p:cNvSpPr/>
            <p:nvPr/>
          </p:nvSpPr>
          <p:spPr>
            <a:xfrm>
              <a:off x="685799" y="1866899"/>
              <a:ext cx="2457450" cy="1219200"/>
            </a:xfrm>
            <a:custGeom>
              <a:avLst/>
              <a:gdLst/>
              <a:ahLst/>
              <a:cxnLst/>
              <a:rect l="l" t="t" r="r" b="b"/>
              <a:pathLst>
                <a:path w="2457450" h="1219200">
                  <a:moveTo>
                    <a:pt x="2386253" y="1219199"/>
                  </a:moveTo>
                  <a:lnTo>
                    <a:pt x="71196" y="1219199"/>
                  </a:lnTo>
                  <a:lnTo>
                    <a:pt x="66241" y="1218711"/>
                  </a:lnTo>
                  <a:lnTo>
                    <a:pt x="29705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86253" y="0"/>
                  </a:lnTo>
                  <a:lnTo>
                    <a:pt x="2427744" y="15621"/>
                  </a:lnTo>
                  <a:lnTo>
                    <a:pt x="2453563" y="51661"/>
                  </a:lnTo>
                  <a:lnTo>
                    <a:pt x="2457449" y="71196"/>
                  </a:lnTo>
                  <a:lnTo>
                    <a:pt x="2457449" y="1148003"/>
                  </a:lnTo>
                  <a:lnTo>
                    <a:pt x="2441827" y="1189494"/>
                  </a:lnTo>
                  <a:lnTo>
                    <a:pt x="2405787" y="1215313"/>
                  </a:lnTo>
                  <a:lnTo>
                    <a:pt x="2391208" y="1218711"/>
                  </a:lnTo>
                  <a:lnTo>
                    <a:pt x="2386253" y="1219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199" y="20573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9"/>
                  </a:lnTo>
                  <a:lnTo>
                    <a:pt x="63497" y="356921"/>
                  </a:lnTo>
                  <a:lnTo>
                    <a:pt x="32429" y="328764"/>
                  </a:lnTo>
                  <a:lnTo>
                    <a:pt x="10875" y="292800"/>
                  </a:lnTo>
                  <a:lnTo>
                    <a:pt x="686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7"/>
                  </a:lnTo>
                  <a:lnTo>
                    <a:pt x="227992" y="28120"/>
                  </a:lnTo>
                  <a:lnTo>
                    <a:pt x="257628" y="57756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9" y="279599"/>
                  </a:lnTo>
                  <a:lnTo>
                    <a:pt x="261671" y="317501"/>
                  </a:lnTo>
                  <a:lnTo>
                    <a:pt x="233514" y="348569"/>
                  </a:lnTo>
                  <a:lnTo>
                    <a:pt x="197550" y="370124"/>
                  </a:lnTo>
                  <a:lnTo>
                    <a:pt x="156879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21716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25500" y="1970404"/>
            <a:ext cx="213360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816610">
              <a:lnSpc>
                <a:spcPct val="125000"/>
              </a:lnSpc>
              <a:spcBef>
                <a:spcPts val="100"/>
              </a:spcBef>
            </a:pPr>
            <a:r>
              <a:rPr sz="1200" b="1" spc="125" dirty="0">
                <a:solidFill>
                  <a:srgbClr val="1F2937"/>
                </a:solidFill>
                <a:latin typeface="Gill Sans MT"/>
                <a:cs typeface="Gill Sans MT"/>
              </a:rPr>
              <a:t>Enhanced </a:t>
            </a:r>
            <a:r>
              <a:rPr sz="1200" b="1" spc="105" dirty="0">
                <a:solidFill>
                  <a:srgbClr val="1F2937"/>
                </a:solidFill>
                <a:latin typeface="Gill Sans MT"/>
                <a:cs typeface="Gill Sans MT"/>
              </a:rPr>
              <a:t>Scalability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720"/>
              </a:spcBef>
            </a:pPr>
            <a:r>
              <a:rPr sz="1050" spc="70" dirty="0">
                <a:solidFill>
                  <a:srgbClr val="4A5462"/>
                </a:solidFill>
                <a:latin typeface="Trebuchet MS"/>
                <a:cs typeface="Trebuchet MS"/>
              </a:rPr>
              <a:t>Handles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fluctuating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A5462"/>
                </a:solidFill>
                <a:latin typeface="Trebuchet MS"/>
                <a:cs typeface="Trebuchet MS"/>
              </a:rPr>
              <a:t>demand</a:t>
            </a:r>
            <a:r>
              <a:rPr sz="1050" spc="12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by </a:t>
            </a:r>
            <a:r>
              <a:rPr sz="1050" spc="45" dirty="0">
                <a:solidFill>
                  <a:srgbClr val="4A5462"/>
                </a:solidFill>
                <a:latin typeface="Trebuchet MS"/>
                <a:cs typeface="Trebuchet MS"/>
              </a:rPr>
              <a:t>automatically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scaling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resources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95649" y="1866899"/>
            <a:ext cx="2457450" cy="1219200"/>
            <a:chOff x="3295649" y="1866899"/>
            <a:chExt cx="2457450" cy="1219200"/>
          </a:xfrm>
        </p:grpSpPr>
        <p:sp>
          <p:nvSpPr>
            <p:cNvPr id="14" name="object 14"/>
            <p:cNvSpPr/>
            <p:nvPr/>
          </p:nvSpPr>
          <p:spPr>
            <a:xfrm>
              <a:off x="3295649" y="1866899"/>
              <a:ext cx="2457450" cy="1219200"/>
            </a:xfrm>
            <a:custGeom>
              <a:avLst/>
              <a:gdLst/>
              <a:ahLst/>
              <a:cxnLst/>
              <a:rect l="l" t="t" r="r" b="b"/>
              <a:pathLst>
                <a:path w="2457450" h="1219200">
                  <a:moveTo>
                    <a:pt x="2386252" y="1219199"/>
                  </a:moveTo>
                  <a:lnTo>
                    <a:pt x="71196" y="1219199"/>
                  </a:lnTo>
                  <a:lnTo>
                    <a:pt x="66241" y="1218711"/>
                  </a:lnTo>
                  <a:lnTo>
                    <a:pt x="29704" y="1203577"/>
                  </a:lnTo>
                  <a:lnTo>
                    <a:pt x="3885" y="1167537"/>
                  </a:lnTo>
                  <a:lnTo>
                    <a:pt x="0" y="1148003"/>
                  </a:lnTo>
                  <a:lnTo>
                    <a:pt x="0" y="1142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86252" y="0"/>
                  </a:lnTo>
                  <a:lnTo>
                    <a:pt x="2427744" y="15621"/>
                  </a:lnTo>
                  <a:lnTo>
                    <a:pt x="2453563" y="51661"/>
                  </a:lnTo>
                  <a:lnTo>
                    <a:pt x="2457450" y="71196"/>
                  </a:lnTo>
                  <a:lnTo>
                    <a:pt x="2457450" y="1148003"/>
                  </a:lnTo>
                  <a:lnTo>
                    <a:pt x="2441828" y="1189494"/>
                  </a:lnTo>
                  <a:lnTo>
                    <a:pt x="2405788" y="1215313"/>
                  </a:lnTo>
                  <a:lnTo>
                    <a:pt x="2391208" y="1218711"/>
                  </a:lnTo>
                  <a:lnTo>
                    <a:pt x="2386252" y="1219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8049" y="20573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6" y="313268"/>
                  </a:lnTo>
                  <a:lnTo>
                    <a:pt x="249082" y="346408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50" y="2162174"/>
              <a:ext cx="152399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435350" y="1970404"/>
            <a:ext cx="211518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808990">
              <a:lnSpc>
                <a:spcPct val="125000"/>
              </a:lnSpc>
              <a:spcBef>
                <a:spcPts val="100"/>
              </a:spcBef>
            </a:pPr>
            <a:r>
              <a:rPr sz="1200" b="1" spc="105" dirty="0">
                <a:solidFill>
                  <a:srgbClr val="1F2937"/>
                </a:solidFill>
                <a:latin typeface="Gill Sans MT"/>
                <a:cs typeface="Gill Sans MT"/>
              </a:rPr>
              <a:t>Improved Reliability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19000"/>
              </a:lnSpc>
              <a:spcBef>
                <a:spcPts val="720"/>
              </a:spcBef>
            </a:pP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High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A5462"/>
                </a:solidFill>
                <a:latin typeface="Trebuchet MS"/>
                <a:cs typeface="Trebuchet MS"/>
              </a:rPr>
              <a:t>availability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through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AWS's </a:t>
            </a:r>
            <a:r>
              <a:rPr sz="1050" spc="55" dirty="0">
                <a:solidFill>
                  <a:srgbClr val="4A5462"/>
                </a:solidFill>
                <a:latin typeface="Trebuchet MS"/>
                <a:cs typeface="Trebuchet MS"/>
              </a:rPr>
              <a:t>global</a:t>
            </a:r>
            <a:r>
              <a:rPr sz="1050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Trebuchet MS"/>
                <a:cs typeface="Trebuchet MS"/>
              </a:rPr>
              <a:t>infrastructure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5799" y="3238500"/>
            <a:ext cx="2457450" cy="1143000"/>
            <a:chOff x="685799" y="3238500"/>
            <a:chExt cx="2457450" cy="1143000"/>
          </a:xfrm>
        </p:grpSpPr>
        <p:sp>
          <p:nvSpPr>
            <p:cNvPr id="19" name="object 19"/>
            <p:cNvSpPr/>
            <p:nvPr/>
          </p:nvSpPr>
          <p:spPr>
            <a:xfrm>
              <a:off x="685799" y="3238500"/>
              <a:ext cx="2457450" cy="1143000"/>
            </a:xfrm>
            <a:custGeom>
              <a:avLst/>
              <a:gdLst/>
              <a:ahLst/>
              <a:cxnLst/>
              <a:rect l="l" t="t" r="r" b="b"/>
              <a:pathLst>
                <a:path w="2457450" h="1143000">
                  <a:moveTo>
                    <a:pt x="2386253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86253" y="0"/>
                  </a:lnTo>
                  <a:lnTo>
                    <a:pt x="2427744" y="15621"/>
                  </a:lnTo>
                  <a:lnTo>
                    <a:pt x="2453563" y="51661"/>
                  </a:lnTo>
                  <a:lnTo>
                    <a:pt x="2457449" y="71196"/>
                  </a:lnTo>
                  <a:lnTo>
                    <a:pt x="2457449" y="1071803"/>
                  </a:lnTo>
                  <a:lnTo>
                    <a:pt x="2441827" y="1113293"/>
                  </a:lnTo>
                  <a:lnTo>
                    <a:pt x="2405787" y="1139113"/>
                  </a:lnTo>
                  <a:lnTo>
                    <a:pt x="2391208" y="1142511"/>
                  </a:lnTo>
                  <a:lnTo>
                    <a:pt x="2386253" y="1142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8199" y="339089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2" y="380206"/>
                  </a:lnTo>
                  <a:lnTo>
                    <a:pt x="68927" y="368462"/>
                  </a:lnTo>
                  <a:lnTo>
                    <a:pt x="30518" y="338982"/>
                  </a:lnTo>
                  <a:lnTo>
                    <a:pt x="6314" y="297048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7"/>
                  </a:lnTo>
                  <a:lnTo>
                    <a:pt x="83950" y="6314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2" y="12536"/>
                  </a:lnTo>
                  <a:lnTo>
                    <a:pt x="217131" y="42015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9" y="374685"/>
                  </a:lnTo>
                  <a:lnTo>
                    <a:pt x="140007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3495674"/>
              <a:ext cx="9524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87449" y="3463925"/>
            <a:ext cx="945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Lower</a:t>
            </a:r>
            <a:r>
              <a:rPr sz="1200" b="1" spc="8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-25" dirty="0">
                <a:solidFill>
                  <a:srgbClr val="1F2937"/>
                </a:solidFill>
                <a:latin typeface="Gill Sans MT"/>
                <a:cs typeface="Gill Sans MT"/>
              </a:rPr>
              <a:t>TCO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500" y="3814444"/>
            <a:ext cx="19907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Pay-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as-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you-</a:t>
            </a:r>
            <a:r>
              <a:rPr sz="1050" spc="80" dirty="0">
                <a:solidFill>
                  <a:srgbClr val="4A5462"/>
                </a:solidFill>
                <a:latin typeface="Trebuchet MS"/>
                <a:cs typeface="Trebuchet MS"/>
              </a:rPr>
              <a:t>go</a:t>
            </a:r>
            <a:r>
              <a:rPr sz="1050" spc="10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model</a:t>
            </a:r>
            <a:r>
              <a:rPr sz="1050" spc="10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A5462"/>
                </a:solidFill>
                <a:latin typeface="Trebuchet MS"/>
                <a:cs typeface="Trebuchet MS"/>
              </a:rPr>
              <a:t>reduces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upfront</a:t>
            </a:r>
            <a:r>
              <a:rPr sz="1050" spc="28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capital</a:t>
            </a:r>
            <a:r>
              <a:rPr sz="1050" spc="29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40" dirty="0">
                <a:solidFill>
                  <a:srgbClr val="4A5462"/>
                </a:solidFill>
                <a:latin typeface="Trebuchet MS"/>
                <a:cs typeface="Trebuchet MS"/>
              </a:rPr>
              <a:t>expenditure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95649" y="3238500"/>
            <a:ext cx="2457450" cy="1143000"/>
            <a:chOff x="3295649" y="3238500"/>
            <a:chExt cx="2457450" cy="1143000"/>
          </a:xfrm>
        </p:grpSpPr>
        <p:sp>
          <p:nvSpPr>
            <p:cNvPr id="25" name="object 25"/>
            <p:cNvSpPr/>
            <p:nvPr/>
          </p:nvSpPr>
          <p:spPr>
            <a:xfrm>
              <a:off x="3295649" y="3238500"/>
              <a:ext cx="2457450" cy="1143000"/>
            </a:xfrm>
            <a:custGeom>
              <a:avLst/>
              <a:gdLst/>
              <a:ahLst/>
              <a:cxnLst/>
              <a:rect l="l" t="t" r="r" b="b"/>
              <a:pathLst>
                <a:path w="2457450" h="1143000">
                  <a:moveTo>
                    <a:pt x="2386252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4" y="1127377"/>
                  </a:lnTo>
                  <a:lnTo>
                    <a:pt x="3885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86252" y="0"/>
                  </a:lnTo>
                  <a:lnTo>
                    <a:pt x="2427744" y="15621"/>
                  </a:lnTo>
                  <a:lnTo>
                    <a:pt x="2453563" y="51661"/>
                  </a:lnTo>
                  <a:lnTo>
                    <a:pt x="2457450" y="71196"/>
                  </a:lnTo>
                  <a:lnTo>
                    <a:pt x="2457450" y="1071803"/>
                  </a:lnTo>
                  <a:lnTo>
                    <a:pt x="2441828" y="1113293"/>
                  </a:lnTo>
                  <a:lnTo>
                    <a:pt x="2405788" y="1139113"/>
                  </a:lnTo>
                  <a:lnTo>
                    <a:pt x="2391208" y="1142511"/>
                  </a:lnTo>
                  <a:lnTo>
                    <a:pt x="2386252" y="1142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8049" y="33908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6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6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250" y="3495674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54450" y="3463925"/>
            <a:ext cx="1474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30" dirty="0">
                <a:solidFill>
                  <a:srgbClr val="1F2937"/>
                </a:solidFill>
                <a:latin typeface="Gill Sans MT"/>
                <a:cs typeface="Gill Sans MT"/>
              </a:rPr>
              <a:t>Increased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85" dirty="0">
                <a:solidFill>
                  <a:srgbClr val="1F2937"/>
                </a:solidFill>
                <a:latin typeface="Gill Sans MT"/>
                <a:cs typeface="Gill Sans MT"/>
              </a:rPr>
              <a:t>Agility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5350" y="3814444"/>
            <a:ext cx="19056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Rapid</a:t>
            </a:r>
            <a:r>
              <a:rPr sz="105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development</a:t>
            </a:r>
            <a:r>
              <a:rPr sz="105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sz="1050" spc="65" dirty="0">
                <a:solidFill>
                  <a:srgbClr val="4A5462"/>
                </a:solidFill>
                <a:latin typeface="Trebuchet MS"/>
                <a:cs typeface="Trebuchet MS"/>
              </a:rPr>
              <a:t>deployment</a:t>
            </a:r>
            <a:r>
              <a:rPr sz="1050" spc="4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sz="105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4A5462"/>
                </a:solidFill>
                <a:latin typeface="Trebuchet MS"/>
                <a:cs typeface="Trebuchet MS"/>
              </a:rPr>
              <a:t>new</a:t>
            </a:r>
            <a:r>
              <a:rPr sz="1050" spc="4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Trebuchet MS"/>
                <a:cs typeface="Trebuchet MS"/>
              </a:rPr>
              <a:t>features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85799" y="4533899"/>
            <a:ext cx="5067300" cy="952500"/>
            <a:chOff x="685799" y="4533899"/>
            <a:chExt cx="5067300" cy="952500"/>
          </a:xfrm>
        </p:grpSpPr>
        <p:sp>
          <p:nvSpPr>
            <p:cNvPr id="31" name="object 31"/>
            <p:cNvSpPr/>
            <p:nvPr/>
          </p:nvSpPr>
          <p:spPr>
            <a:xfrm>
              <a:off x="685799" y="4533899"/>
              <a:ext cx="5067300" cy="952500"/>
            </a:xfrm>
            <a:custGeom>
              <a:avLst/>
              <a:gdLst/>
              <a:ahLst/>
              <a:cxnLst/>
              <a:rect l="l" t="t" r="r" b="b"/>
              <a:pathLst>
                <a:path w="5067300" h="952500">
                  <a:moveTo>
                    <a:pt x="4996102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7"/>
                  </a:lnTo>
                  <a:lnTo>
                    <a:pt x="3885" y="900836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2" y="0"/>
                  </a:lnTo>
                  <a:lnTo>
                    <a:pt x="5037593" y="15621"/>
                  </a:lnTo>
                  <a:lnTo>
                    <a:pt x="5063413" y="51661"/>
                  </a:lnTo>
                  <a:lnTo>
                    <a:pt x="5067299" y="71196"/>
                  </a:lnTo>
                  <a:lnTo>
                    <a:pt x="5067299" y="881303"/>
                  </a:lnTo>
                  <a:lnTo>
                    <a:pt x="5051677" y="922793"/>
                  </a:lnTo>
                  <a:lnTo>
                    <a:pt x="5015637" y="948613"/>
                  </a:lnTo>
                  <a:lnTo>
                    <a:pt x="5001057" y="952011"/>
                  </a:lnTo>
                  <a:lnTo>
                    <a:pt x="4996102" y="9524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199" y="468629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142874" y="380999"/>
                  </a:moveTo>
                  <a:lnTo>
                    <a:pt x="101399" y="374848"/>
                  </a:lnTo>
                  <a:lnTo>
                    <a:pt x="63497" y="356920"/>
                  </a:lnTo>
                  <a:lnTo>
                    <a:pt x="32429" y="328764"/>
                  </a:lnTo>
                  <a:lnTo>
                    <a:pt x="10875" y="292800"/>
                  </a:lnTo>
                  <a:lnTo>
                    <a:pt x="686" y="252129"/>
                  </a:lnTo>
                  <a:lnTo>
                    <a:pt x="0" y="238124"/>
                  </a:lnTo>
                  <a:lnTo>
                    <a:pt x="0" y="142874"/>
                  </a:lnTo>
                  <a:lnTo>
                    <a:pt x="6150" y="101399"/>
                  </a:lnTo>
                  <a:lnTo>
                    <a:pt x="24078" y="63497"/>
                  </a:lnTo>
                  <a:lnTo>
                    <a:pt x="52234" y="32429"/>
                  </a:lnTo>
                  <a:lnTo>
                    <a:pt x="88199" y="10875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7"/>
                  </a:lnTo>
                  <a:lnTo>
                    <a:pt x="227992" y="28120"/>
                  </a:lnTo>
                  <a:lnTo>
                    <a:pt x="257628" y="57756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749" y="238124"/>
                  </a:lnTo>
                  <a:lnTo>
                    <a:pt x="279599" y="279599"/>
                  </a:lnTo>
                  <a:lnTo>
                    <a:pt x="261671" y="317500"/>
                  </a:lnTo>
                  <a:lnTo>
                    <a:pt x="233514" y="348569"/>
                  </a:lnTo>
                  <a:lnTo>
                    <a:pt x="197550" y="370123"/>
                  </a:lnTo>
                  <a:lnTo>
                    <a:pt x="156879" y="380313"/>
                  </a:lnTo>
                  <a:lnTo>
                    <a:pt x="142874" y="380999"/>
                  </a:lnTo>
                  <a:close/>
                </a:path>
              </a:pathLst>
            </a:custGeom>
            <a:solidFill>
              <a:srgbClr val="FFE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399" y="4791074"/>
              <a:ext cx="13334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25549" y="4759325"/>
            <a:ext cx="13938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135" dirty="0">
                <a:solidFill>
                  <a:srgbClr val="1F2937"/>
                </a:solidFill>
                <a:latin typeface="Gill Sans MT"/>
                <a:cs typeface="Gill Sans MT"/>
              </a:rPr>
              <a:t>AI Tools Used</a:t>
            </a:r>
            <a:endParaRPr sz="1200" dirty="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5500" y="5140325"/>
            <a:ext cx="4238625" cy="52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Gemini Ai for suggestions and improvements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b="1" spc="75" dirty="0" err="1">
                <a:solidFill>
                  <a:srgbClr val="4A5462"/>
                </a:solidFill>
                <a:latin typeface="Trebuchet MS"/>
                <a:cs typeface="Trebuchet MS"/>
              </a:rPr>
              <a:t>Chatgpt</a:t>
            </a:r>
            <a:r>
              <a:rPr lang="en-US"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 for Errors understanding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b="1" spc="75" dirty="0">
                <a:solidFill>
                  <a:srgbClr val="4A5462"/>
                </a:solidFill>
                <a:latin typeface="Trebuchet MS"/>
                <a:cs typeface="Trebuchet MS"/>
              </a:rPr>
              <a:t>Copilot for insights , log files and code segments</a:t>
            </a:r>
            <a:endParaRPr sz="1050" b="1" dirty="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10298" y="1181099"/>
            <a:ext cx="5524500" cy="5105400"/>
            <a:chOff x="6210298" y="1181099"/>
            <a:chExt cx="5524500" cy="5105400"/>
          </a:xfrm>
        </p:grpSpPr>
        <p:sp>
          <p:nvSpPr>
            <p:cNvPr id="37" name="object 37"/>
            <p:cNvSpPr/>
            <p:nvPr/>
          </p:nvSpPr>
          <p:spPr>
            <a:xfrm>
              <a:off x="6210298" y="1181099"/>
              <a:ext cx="5524500" cy="5105400"/>
            </a:xfrm>
            <a:custGeom>
              <a:avLst/>
              <a:gdLst/>
              <a:ahLst/>
              <a:cxnLst/>
              <a:rect l="l" t="t" r="r" b="b"/>
              <a:pathLst>
                <a:path w="5524500" h="5105400">
                  <a:moveTo>
                    <a:pt x="5417704" y="5105399"/>
                  </a:moveTo>
                  <a:lnTo>
                    <a:pt x="106795" y="5105399"/>
                  </a:lnTo>
                  <a:lnTo>
                    <a:pt x="99361" y="5104667"/>
                  </a:lnTo>
                  <a:lnTo>
                    <a:pt x="57037" y="5090304"/>
                  </a:lnTo>
                  <a:lnTo>
                    <a:pt x="23432" y="5060841"/>
                  </a:lnTo>
                  <a:lnTo>
                    <a:pt x="3660" y="5020758"/>
                  </a:lnTo>
                  <a:lnTo>
                    <a:pt x="0" y="4998604"/>
                  </a:lnTo>
                  <a:lnTo>
                    <a:pt x="0" y="49910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4998604"/>
                  </a:lnTo>
                  <a:lnTo>
                    <a:pt x="5512926" y="5041773"/>
                  </a:lnTo>
                  <a:lnTo>
                    <a:pt x="5485714" y="5077228"/>
                  </a:lnTo>
                  <a:lnTo>
                    <a:pt x="5447006" y="5099570"/>
                  </a:lnTo>
                  <a:lnTo>
                    <a:pt x="5425136" y="5104667"/>
                  </a:lnTo>
                  <a:lnTo>
                    <a:pt x="5417704" y="510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7949" y="1866899"/>
              <a:ext cx="5048250" cy="990600"/>
            </a:xfrm>
            <a:custGeom>
              <a:avLst/>
              <a:gdLst/>
              <a:ahLst/>
              <a:cxnLst/>
              <a:rect l="l" t="t" r="r" b="b"/>
              <a:pathLst>
                <a:path w="5048250" h="990600">
                  <a:moveTo>
                    <a:pt x="49770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3"/>
                  </a:lnTo>
                  <a:lnTo>
                    <a:pt x="365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3" y="51661"/>
                  </a:lnTo>
                  <a:lnTo>
                    <a:pt x="5048249" y="71196"/>
                  </a:lnTo>
                  <a:lnTo>
                    <a:pt x="5048249" y="919403"/>
                  </a:lnTo>
                  <a:lnTo>
                    <a:pt x="5032627" y="960894"/>
                  </a:lnTo>
                  <a:lnTo>
                    <a:pt x="4996587" y="986713"/>
                  </a:lnTo>
                  <a:lnTo>
                    <a:pt x="4982007" y="990111"/>
                  </a:lnTo>
                  <a:lnTo>
                    <a:pt x="4977052" y="990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38899" y="1867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49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49" y="99004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57949" y="3009899"/>
              <a:ext cx="5048250" cy="990600"/>
            </a:xfrm>
            <a:custGeom>
              <a:avLst/>
              <a:gdLst/>
              <a:ahLst/>
              <a:cxnLst/>
              <a:rect l="l" t="t" r="r" b="b"/>
              <a:pathLst>
                <a:path w="5048250" h="990600">
                  <a:moveTo>
                    <a:pt x="49770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3"/>
                  </a:lnTo>
                  <a:lnTo>
                    <a:pt x="365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3" y="51661"/>
                  </a:lnTo>
                  <a:lnTo>
                    <a:pt x="5048249" y="71196"/>
                  </a:lnTo>
                  <a:lnTo>
                    <a:pt x="5048249" y="919403"/>
                  </a:lnTo>
                  <a:lnTo>
                    <a:pt x="5032627" y="960894"/>
                  </a:lnTo>
                  <a:lnTo>
                    <a:pt x="4996587" y="986713"/>
                  </a:lnTo>
                  <a:lnTo>
                    <a:pt x="4982007" y="990111"/>
                  </a:lnTo>
                  <a:lnTo>
                    <a:pt x="4977052" y="990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38899" y="3010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57949" y="4152899"/>
              <a:ext cx="5048250" cy="990600"/>
            </a:xfrm>
            <a:custGeom>
              <a:avLst/>
              <a:gdLst/>
              <a:ahLst/>
              <a:cxnLst/>
              <a:rect l="l" t="t" r="r" b="b"/>
              <a:pathLst>
                <a:path w="5048250" h="990600">
                  <a:moveTo>
                    <a:pt x="49770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3"/>
                  </a:lnTo>
                  <a:lnTo>
                    <a:pt x="365" y="924357"/>
                  </a:lnTo>
                  <a:lnTo>
                    <a:pt x="0" y="919402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3" y="51661"/>
                  </a:lnTo>
                  <a:lnTo>
                    <a:pt x="5048249" y="71196"/>
                  </a:lnTo>
                  <a:lnTo>
                    <a:pt x="5048249" y="919402"/>
                  </a:lnTo>
                  <a:lnTo>
                    <a:pt x="5032627" y="960893"/>
                  </a:lnTo>
                  <a:lnTo>
                    <a:pt x="4996587" y="986712"/>
                  </a:lnTo>
                  <a:lnTo>
                    <a:pt x="4982007" y="990111"/>
                  </a:lnTo>
                  <a:lnTo>
                    <a:pt x="4977052" y="990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38899" y="4153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49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49" y="990044"/>
                  </a:lnTo>
                  <a:close/>
                </a:path>
              </a:pathLst>
            </a:custGeom>
            <a:solidFill>
              <a:srgbClr val="FFA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57949" y="5295899"/>
              <a:ext cx="5048250" cy="762000"/>
            </a:xfrm>
            <a:custGeom>
              <a:avLst/>
              <a:gdLst/>
              <a:ahLst/>
              <a:cxnLst/>
              <a:rect l="l" t="t" r="r" b="b"/>
              <a:pathLst>
                <a:path w="5048250" h="762000">
                  <a:moveTo>
                    <a:pt x="49770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5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3" y="51661"/>
                  </a:lnTo>
                  <a:lnTo>
                    <a:pt x="5048249" y="71196"/>
                  </a:lnTo>
                  <a:lnTo>
                    <a:pt x="5048249" y="690803"/>
                  </a:lnTo>
                  <a:lnTo>
                    <a:pt x="5032627" y="732294"/>
                  </a:lnTo>
                  <a:lnTo>
                    <a:pt x="4996587" y="758113"/>
                  </a:lnTo>
                  <a:lnTo>
                    <a:pt x="4982007" y="761511"/>
                  </a:lnTo>
                  <a:lnTo>
                    <a:pt x="497705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38899" y="52961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49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5" y="727864"/>
                  </a:lnTo>
                  <a:lnTo>
                    <a:pt x="66287" y="759788"/>
                  </a:lnTo>
                  <a:lnTo>
                    <a:pt x="70449" y="761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1438274"/>
              <a:ext cx="171449" cy="2285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753435" y="1397000"/>
            <a:ext cx="172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5" dirty="0">
                <a:solidFill>
                  <a:srgbClr val="374050"/>
                </a:solidFill>
                <a:latin typeface="Gill Sans MT"/>
                <a:cs typeface="Gill Sans MT"/>
              </a:rPr>
              <a:t>Future</a:t>
            </a:r>
            <a:r>
              <a:rPr sz="1800" b="1" spc="125" dirty="0">
                <a:solidFill>
                  <a:srgbClr val="374050"/>
                </a:solidFill>
                <a:latin typeface="Gill Sans MT"/>
                <a:cs typeface="Gill Sans MT"/>
              </a:rPr>
              <a:t> </a:t>
            </a:r>
            <a:r>
              <a:rPr sz="1800" b="1" spc="180" dirty="0">
                <a:solidFill>
                  <a:srgbClr val="374050"/>
                </a:solidFill>
                <a:latin typeface="Gill Sans MT"/>
                <a:cs typeface="Gill Sans MT"/>
              </a:rPr>
              <a:t>Scope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629400" y="2057399"/>
            <a:ext cx="419100" cy="3543300"/>
            <a:chOff x="6629400" y="2057399"/>
            <a:chExt cx="419100" cy="3543300"/>
          </a:xfrm>
        </p:grpSpPr>
        <p:sp>
          <p:nvSpPr>
            <p:cNvPr id="49" name="object 49"/>
            <p:cNvSpPr/>
            <p:nvPr/>
          </p:nvSpPr>
          <p:spPr>
            <a:xfrm>
              <a:off x="6705599" y="20573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2"/>
                  </a:lnTo>
                  <a:lnTo>
                    <a:pt x="11600" y="286920"/>
                  </a:lnTo>
                  <a:lnTo>
                    <a:pt x="731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8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1799" y="2162174"/>
              <a:ext cx="152399" cy="1523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05599" y="32003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59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1"/>
                  </a:lnTo>
                  <a:lnTo>
                    <a:pt x="10017" y="267300"/>
                  </a:lnTo>
                  <a:lnTo>
                    <a:pt x="823" y="226354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6" y="28894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3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2" y="83315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4"/>
                  </a:lnTo>
                  <a:lnTo>
                    <a:pt x="229199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81799" y="3305174"/>
              <a:ext cx="190499" cy="1523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705599" y="4343399"/>
              <a:ext cx="342900" cy="381000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171449" y="380999"/>
                  </a:moveTo>
                  <a:lnTo>
                    <a:pt x="129780" y="375860"/>
                  </a:lnTo>
                  <a:lnTo>
                    <a:pt x="90627" y="360756"/>
                  </a:lnTo>
                  <a:lnTo>
                    <a:pt x="56317" y="336593"/>
                  </a:lnTo>
                  <a:lnTo>
                    <a:pt x="28894" y="304802"/>
                  </a:lnTo>
                  <a:lnTo>
                    <a:pt x="10017" y="267300"/>
                  </a:lnTo>
                  <a:lnTo>
                    <a:pt x="823" y="226354"/>
                  </a:lnTo>
                  <a:lnTo>
                    <a:pt x="0" y="209549"/>
                  </a:lnTo>
                  <a:lnTo>
                    <a:pt x="0" y="171449"/>
                  </a:lnTo>
                  <a:lnTo>
                    <a:pt x="5138" y="129780"/>
                  </a:lnTo>
                  <a:lnTo>
                    <a:pt x="20242" y="90627"/>
                  </a:lnTo>
                  <a:lnTo>
                    <a:pt x="44405" y="56317"/>
                  </a:lnTo>
                  <a:lnTo>
                    <a:pt x="76196" y="28894"/>
                  </a:lnTo>
                  <a:lnTo>
                    <a:pt x="113698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3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2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899" y="209549"/>
                  </a:lnTo>
                  <a:lnTo>
                    <a:pt x="337759" y="251218"/>
                  </a:lnTo>
                  <a:lnTo>
                    <a:pt x="322656" y="290371"/>
                  </a:lnTo>
                  <a:lnTo>
                    <a:pt x="298493" y="324681"/>
                  </a:lnTo>
                  <a:lnTo>
                    <a:pt x="266702" y="352104"/>
                  </a:lnTo>
                  <a:lnTo>
                    <a:pt x="229199" y="370981"/>
                  </a:lnTo>
                  <a:lnTo>
                    <a:pt x="188255" y="380176"/>
                  </a:lnTo>
                  <a:lnTo>
                    <a:pt x="171449" y="380999"/>
                  </a:lnTo>
                  <a:close/>
                </a:path>
              </a:pathLst>
            </a:custGeom>
            <a:solidFill>
              <a:srgbClr val="CCF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1799" y="4448174"/>
              <a:ext cx="190499" cy="1523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9400" y="5505449"/>
              <a:ext cx="133349" cy="9524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112000" y="1970404"/>
            <a:ext cx="4139565" cy="6829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130" dirty="0">
                <a:solidFill>
                  <a:srgbClr val="1F2937"/>
                </a:solidFill>
                <a:latin typeface="Gill Sans MT"/>
                <a:cs typeface="Gill Sans MT"/>
              </a:rPr>
              <a:t>Advanced</a:t>
            </a:r>
            <a:r>
              <a:rPr sz="1200" b="1" spc="8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lang="en-US" sz="1200" b="1" spc="85" dirty="0">
                <a:solidFill>
                  <a:srgbClr val="1F2937"/>
                </a:solidFill>
                <a:latin typeface="Gill Sans MT"/>
                <a:cs typeface="Gill Sans MT"/>
              </a:rPr>
              <a:t>AI/</a:t>
            </a:r>
            <a:r>
              <a:rPr sz="1200" b="1" spc="70" dirty="0">
                <a:solidFill>
                  <a:srgbClr val="1F2937"/>
                </a:solidFill>
                <a:latin typeface="Gill Sans MT"/>
                <a:cs typeface="Gill Sans MT"/>
              </a:rPr>
              <a:t>ML</a:t>
            </a:r>
            <a:r>
              <a:rPr sz="1200" b="1" spc="9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00" dirty="0">
                <a:solidFill>
                  <a:srgbClr val="1F2937"/>
                </a:solidFill>
                <a:latin typeface="Gill Sans MT"/>
                <a:cs typeface="Gill Sans MT"/>
              </a:rPr>
              <a:t>Integration</a:t>
            </a:r>
            <a:endParaRPr sz="1200" dirty="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</a:pPr>
            <a:r>
              <a:rPr sz="1200" spc="95" dirty="0">
                <a:solidFill>
                  <a:srgbClr val="4A5462"/>
                </a:solidFill>
                <a:latin typeface="Trebuchet MS"/>
                <a:cs typeface="Trebuchet MS"/>
              </a:rPr>
              <a:t>Using</a:t>
            </a:r>
            <a:r>
              <a:rPr sz="1200" spc="4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A5462"/>
                </a:solidFill>
                <a:latin typeface="Trebuchet MS"/>
                <a:cs typeface="Trebuchet MS"/>
              </a:rPr>
              <a:t>Amazon</a:t>
            </a:r>
            <a:r>
              <a:rPr sz="12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A5462"/>
                </a:solidFill>
                <a:latin typeface="Trebuchet MS"/>
                <a:cs typeface="Trebuchet MS"/>
              </a:rPr>
              <a:t>SageMaker</a:t>
            </a:r>
            <a:r>
              <a:rPr sz="12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2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A5462"/>
                </a:solidFill>
                <a:latin typeface="Trebuchet MS"/>
                <a:cs typeface="Trebuchet MS"/>
              </a:rPr>
              <a:t>dynamic</a:t>
            </a:r>
            <a:r>
              <a:rPr sz="12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A5462"/>
                </a:solidFill>
                <a:latin typeface="Trebuchet MS"/>
                <a:cs typeface="Trebuchet MS"/>
              </a:rPr>
              <a:t>pricing</a:t>
            </a:r>
            <a:r>
              <a:rPr sz="1200" spc="4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models </a:t>
            </a:r>
            <a:r>
              <a:rPr sz="1200" spc="50" dirty="0">
                <a:solidFill>
                  <a:srgbClr val="4A5462"/>
                </a:solidFill>
                <a:latin typeface="Trebuchet MS"/>
                <a:cs typeface="Trebuchet MS"/>
              </a:rPr>
              <a:t>that</a:t>
            </a:r>
            <a:r>
              <a:rPr sz="1200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A5462"/>
                </a:solidFill>
                <a:latin typeface="Trebuchet MS"/>
                <a:cs typeface="Trebuchet MS"/>
              </a:rPr>
              <a:t>respond</a:t>
            </a:r>
            <a:r>
              <a:rPr sz="120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sz="1200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A5462"/>
                </a:solidFill>
                <a:latin typeface="Trebuchet MS"/>
                <a:cs typeface="Trebuchet MS"/>
              </a:rPr>
              <a:t>real-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sz="120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A5462"/>
                </a:solidFill>
                <a:latin typeface="Trebuchet MS"/>
                <a:cs typeface="Trebuchet MS"/>
              </a:rPr>
              <a:t>demand</a:t>
            </a:r>
            <a:r>
              <a:rPr sz="1200" spc="6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200" spc="6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supply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50100" y="3113404"/>
            <a:ext cx="3957954" cy="711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Personalized</a:t>
            </a:r>
            <a:r>
              <a:rPr sz="1200" b="1" spc="135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Recommendations</a:t>
            </a:r>
            <a:endParaRPr sz="120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</a:pPr>
            <a:r>
              <a:rPr sz="1200" spc="50" dirty="0">
                <a:solidFill>
                  <a:srgbClr val="4A5462"/>
                </a:solidFill>
                <a:latin typeface="Trebuchet MS"/>
                <a:cs typeface="Trebuchet MS"/>
              </a:rPr>
              <a:t>Flight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recommendations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A5462"/>
                </a:solidFill>
                <a:latin typeface="Trebuchet MS"/>
                <a:cs typeface="Trebuchet MS"/>
              </a:rPr>
              <a:t>user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A5462"/>
                </a:solidFill>
                <a:latin typeface="Trebuchet MS"/>
                <a:cs typeface="Trebuchet MS"/>
              </a:rPr>
              <a:t>preferences </a:t>
            </a:r>
            <a:r>
              <a:rPr sz="1200" spc="100" dirty="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sz="1200" spc="2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past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A5462"/>
                </a:solidFill>
                <a:latin typeface="Trebuchet MS"/>
                <a:cs typeface="Trebuchet MS"/>
              </a:rPr>
              <a:t>travel</a:t>
            </a:r>
            <a:r>
              <a:rPr sz="1200" spc="3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history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50100" y="4256404"/>
            <a:ext cx="4201160" cy="711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Conversational</a:t>
            </a:r>
            <a:r>
              <a:rPr sz="1200" b="1" spc="80" dirty="0">
                <a:solidFill>
                  <a:srgbClr val="1F2937"/>
                </a:solidFill>
                <a:latin typeface="Gill Sans MT"/>
                <a:cs typeface="Gill Sans MT"/>
              </a:rPr>
              <a:t> </a:t>
            </a:r>
            <a:r>
              <a:rPr sz="1200" b="1" spc="114" dirty="0">
                <a:solidFill>
                  <a:srgbClr val="1F2937"/>
                </a:solidFill>
                <a:latin typeface="Gill Sans MT"/>
                <a:cs typeface="Gill Sans MT"/>
              </a:rPr>
              <a:t>Interfaces</a:t>
            </a:r>
            <a:endParaRPr sz="1200" dirty="0">
              <a:latin typeface="Gill Sans MT"/>
              <a:cs typeface="Gill Sans MT"/>
            </a:endParaRPr>
          </a:p>
          <a:p>
            <a:pPr marL="12700" marR="5080">
              <a:lnSpc>
                <a:spcPct val="125000"/>
              </a:lnSpc>
            </a:pPr>
            <a:r>
              <a:rPr sz="1200" spc="95" dirty="0">
                <a:solidFill>
                  <a:srgbClr val="4A5462"/>
                </a:solidFill>
                <a:latin typeface="Trebuchet MS"/>
                <a:cs typeface="Trebuchet MS"/>
              </a:rPr>
              <a:t>Using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A5462"/>
                </a:solidFill>
                <a:latin typeface="Trebuchet MS"/>
                <a:cs typeface="Trebuchet MS"/>
              </a:rPr>
              <a:t>Amazon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A5462"/>
                </a:solidFill>
                <a:latin typeface="Trebuchet MS"/>
                <a:cs typeface="Trebuchet MS"/>
              </a:rPr>
              <a:t>Lex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A5462"/>
                </a:solidFill>
                <a:latin typeface="Trebuchet MS"/>
                <a:cs typeface="Trebuchet MS"/>
              </a:rPr>
              <a:t>create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4A5462"/>
                </a:solidFill>
                <a:latin typeface="Trebuchet MS"/>
                <a:cs typeface="Trebuchet MS"/>
              </a:rPr>
              <a:t>intuitive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A5462"/>
                </a:solidFill>
                <a:latin typeface="Trebuchet MS"/>
                <a:cs typeface="Trebuchet MS"/>
              </a:rPr>
              <a:t>booking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chatbots </a:t>
            </a:r>
            <a:r>
              <a:rPr sz="1200" dirty="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A5462"/>
                </a:solidFill>
                <a:latin typeface="Trebuchet MS"/>
                <a:cs typeface="Trebuchet MS"/>
              </a:rPr>
              <a:t>improved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A5462"/>
                </a:solidFill>
                <a:latin typeface="Trebuchet MS"/>
                <a:cs typeface="Trebuchet MS"/>
              </a:rPr>
              <a:t>customer</a:t>
            </a:r>
            <a:r>
              <a:rPr sz="1200" spc="55" dirty="0">
                <a:solidFill>
                  <a:srgbClr val="4A5462"/>
                </a:solidFill>
                <a:latin typeface="Trebuchet MS"/>
                <a:cs typeface="Trebuchet MS"/>
              </a:rPr>
              <a:t> experience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16700" y="5400342"/>
            <a:ext cx="471995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67335">
              <a:lnSpc>
                <a:spcPct val="125000"/>
              </a:lnSpc>
              <a:spcBef>
                <a:spcPts val="90"/>
              </a:spcBef>
            </a:pPr>
            <a:r>
              <a:rPr sz="1200" i="1" spc="85" dirty="0">
                <a:solidFill>
                  <a:srgbClr val="1D40AF"/>
                </a:solidFill>
                <a:latin typeface="Trebuchet MS"/>
                <a:cs typeface="Trebuchet MS"/>
              </a:rPr>
              <a:t>These</a:t>
            </a:r>
            <a:r>
              <a:rPr sz="1200" i="1" spc="90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100" dirty="0">
                <a:solidFill>
                  <a:srgbClr val="1D40AF"/>
                </a:solidFill>
                <a:latin typeface="Trebuchet MS"/>
                <a:cs typeface="Trebuchet MS"/>
              </a:rPr>
              <a:t>advancements</a:t>
            </a:r>
            <a:r>
              <a:rPr sz="1200" i="1" spc="9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105" dirty="0">
                <a:solidFill>
                  <a:srgbClr val="1D40AF"/>
                </a:solidFill>
                <a:latin typeface="Trebuchet MS"/>
                <a:cs typeface="Trebuchet MS"/>
              </a:rPr>
              <a:t>can</a:t>
            </a:r>
            <a:r>
              <a:rPr sz="1200" i="1" spc="9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10" dirty="0">
                <a:solidFill>
                  <a:srgbClr val="1D40AF"/>
                </a:solidFill>
                <a:latin typeface="Trebuchet MS"/>
                <a:cs typeface="Trebuchet MS"/>
              </a:rPr>
              <a:t>further</a:t>
            </a:r>
            <a:r>
              <a:rPr sz="1200" i="1" spc="90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10" dirty="0">
                <a:solidFill>
                  <a:srgbClr val="1D40AF"/>
                </a:solidFill>
                <a:latin typeface="Trebuchet MS"/>
                <a:cs typeface="Trebuchet MS"/>
              </a:rPr>
              <a:t>optimize</a:t>
            </a:r>
            <a:r>
              <a:rPr sz="1200" i="1" spc="9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1D40AF"/>
                </a:solidFill>
                <a:latin typeface="Trebuchet MS"/>
                <a:cs typeface="Trebuchet MS"/>
              </a:rPr>
              <a:t>operations</a:t>
            </a:r>
            <a:r>
              <a:rPr sz="1200" i="1" spc="9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75" dirty="0">
                <a:solidFill>
                  <a:srgbClr val="1D40AF"/>
                </a:solidFill>
                <a:latin typeface="Trebuchet MS"/>
                <a:cs typeface="Trebuchet MS"/>
              </a:rPr>
              <a:t>and </a:t>
            </a:r>
            <a:r>
              <a:rPr sz="1200" i="1" spc="55" dirty="0">
                <a:solidFill>
                  <a:srgbClr val="1D40AF"/>
                </a:solidFill>
                <a:latin typeface="Trebuchet MS"/>
                <a:cs typeface="Trebuchet MS"/>
              </a:rPr>
              <a:t>elevate</a:t>
            </a:r>
            <a:r>
              <a:rPr sz="1200" i="1" spc="7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1D40AF"/>
                </a:solidFill>
                <a:latin typeface="Trebuchet MS"/>
                <a:cs typeface="Trebuchet MS"/>
              </a:rPr>
              <a:t>the</a:t>
            </a:r>
            <a:r>
              <a:rPr sz="1200" i="1" spc="7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70" dirty="0">
                <a:solidFill>
                  <a:srgbClr val="1D40AF"/>
                </a:solidFill>
                <a:latin typeface="Trebuchet MS"/>
                <a:cs typeface="Trebuchet MS"/>
              </a:rPr>
              <a:t>user</a:t>
            </a:r>
            <a:r>
              <a:rPr sz="1200" i="1" spc="75" dirty="0">
                <a:solidFill>
                  <a:srgbClr val="1D40AF"/>
                </a:solidFill>
                <a:latin typeface="Trebuchet MS"/>
                <a:cs typeface="Trebuchet MS"/>
              </a:rPr>
              <a:t> </a:t>
            </a:r>
            <a:r>
              <a:rPr sz="1200" i="1" spc="-10" dirty="0">
                <a:solidFill>
                  <a:srgbClr val="1D40AF"/>
                </a:solidFill>
                <a:latin typeface="Trebuchet MS"/>
                <a:cs typeface="Trebuchet MS"/>
              </a:rPr>
              <a:t>journey.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861</Words>
  <Application>Microsoft Office PowerPoint</Application>
  <PresentationFormat>Widescreen</PresentationFormat>
  <Paragraphs>120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Gill Sans MT</vt:lpstr>
      <vt:lpstr>Trebuchet MS</vt:lpstr>
      <vt:lpstr>Office Theme</vt:lpstr>
      <vt:lpstr>Serverless Airline Ticket Booking System on AWS</vt:lpstr>
      <vt:lpstr>What comes in mind ?</vt:lpstr>
      <vt:lpstr>Problem Statement</vt:lpstr>
      <vt:lpstr>Key AWS Services</vt:lpstr>
      <vt:lpstr>Services</vt:lpstr>
      <vt:lpstr>Project - Architecture</vt:lpstr>
      <vt:lpstr>Flow of Project</vt:lpstr>
      <vt:lpstr>Advantages of AWS Cloud over Traditional Methods</vt:lpstr>
      <vt:lpstr>Conclusion &amp; Future Scope &amp; AI 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pavan kasula</cp:lastModifiedBy>
  <cp:revision>34</cp:revision>
  <dcterms:created xsi:type="dcterms:W3CDTF">2025-09-04T06:18:45Z</dcterms:created>
  <dcterms:modified xsi:type="dcterms:W3CDTF">2025-09-19T12:03:01Z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2025-09-04T00:00:00Z</vt:filetime>
  </property>
</Properties>
</file>