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0"/>
  </p:notesMasterIdLst>
  <p:sldIdLst>
    <p:sldId id="278" r:id="rId2"/>
    <p:sldId id="272" r:id="rId3"/>
    <p:sldId id="274" r:id="rId4"/>
    <p:sldId id="273" r:id="rId5"/>
    <p:sldId id="275" r:id="rId6"/>
    <p:sldId id="276" r:id="rId7"/>
    <p:sldId id="271" r:id="rId8"/>
    <p:sldId id="27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CE"/>
    <a:srgbClr val="7BB6D4"/>
    <a:srgbClr val="A0C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083" autoAdjust="0"/>
  </p:normalViewPr>
  <p:slideViewPr>
    <p:cSldViewPr snapToGrid="0">
      <p:cViewPr varScale="1">
        <p:scale>
          <a:sx n="82" d="100"/>
          <a:sy n="82" d="100"/>
        </p:scale>
        <p:origin x="16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D2535-C169-42D2-B3DC-3656DD0A460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2370F-7526-4660-AD84-C0F202E1F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6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2370F-7526-4660-AD84-C0F202E1FB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810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2370F-7526-4660-AD84-C0F202E1FB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13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그림은 저의 인턴기간의 목표를 간단하게 도식화한 그림입니다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최근 </a:t>
            </a:r>
            <a:r>
              <a:rPr lang="en-US" altLang="ko-KR" dirty="0"/>
              <a:t>2</a:t>
            </a:r>
            <a:r>
              <a:rPr lang="ko-KR" altLang="en-US" dirty="0"/>
              <a:t>년중에 </a:t>
            </a:r>
            <a:r>
              <a:rPr lang="en-US" altLang="ko-KR" dirty="0"/>
              <a:t>1</a:t>
            </a:r>
            <a:r>
              <a:rPr lang="ko-KR" altLang="en-US" dirty="0"/>
              <a:t>년 동안 </a:t>
            </a:r>
            <a:r>
              <a:rPr lang="en-US" altLang="ko-KR" dirty="0"/>
              <a:t>AI</a:t>
            </a:r>
            <a:r>
              <a:rPr lang="ko-KR" altLang="en-US" dirty="0"/>
              <a:t>를 공부하고 </a:t>
            </a:r>
            <a:r>
              <a:rPr lang="en-US" altLang="ko-KR" dirty="0"/>
              <a:t>10</a:t>
            </a:r>
            <a:r>
              <a:rPr lang="ko-KR" altLang="en-US" dirty="0"/>
              <a:t>개월동안 계약직 신분으로 </a:t>
            </a:r>
            <a:r>
              <a:rPr lang="en-US" altLang="ko-KR" dirty="0"/>
              <a:t>AI </a:t>
            </a:r>
            <a:r>
              <a:rPr lang="ko-KR" altLang="en-US" dirty="0"/>
              <a:t>관련 개발을 하였으며 주로 사용하는 언어는 </a:t>
            </a:r>
            <a:r>
              <a:rPr lang="en-US" altLang="ko-KR" dirty="0"/>
              <a:t>Python, C++</a:t>
            </a:r>
            <a:r>
              <a:rPr lang="ko-KR" altLang="en-US" dirty="0"/>
              <a:t>이었습니다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저의 목표 과제였던 </a:t>
            </a:r>
            <a:r>
              <a:rPr lang="en-US" altLang="ko-KR" dirty="0"/>
              <a:t>web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개발과는 겹치는 부분이 전혀 없었고 실제로 </a:t>
            </a:r>
            <a:r>
              <a:rPr lang="en-US" altLang="ko-KR" dirty="0" err="1"/>
              <a:t>nodejs</a:t>
            </a:r>
            <a:r>
              <a:rPr lang="en-US" altLang="ko-KR" dirty="0"/>
              <a:t>, json, http</a:t>
            </a:r>
            <a:r>
              <a:rPr lang="ko-KR" altLang="en-US" dirty="0"/>
              <a:t>와 같은 기본적인 개념부터 쌓아 올려야만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2</a:t>
            </a:r>
            <a:r>
              <a:rPr lang="ko-KR" altLang="en-US" dirty="0"/>
              <a:t>주간의 저의 목표는 어려운 과제를 완수 하는 것 보다는</a:t>
            </a:r>
            <a:endParaRPr lang="en-US" altLang="ko-KR" dirty="0"/>
          </a:p>
          <a:p>
            <a:r>
              <a:rPr lang="ko-KR" altLang="en-US" dirty="0"/>
              <a:t>제가 업무에 투입된다고 가정했을 때 빠르게 적응해 나갈 수 있는 기반을 마련하는 것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팀의 개발 문화에 </a:t>
            </a:r>
            <a:r>
              <a:rPr lang="ko-KR" altLang="en-US" dirty="0" err="1"/>
              <a:t>적응하는것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 smtClean="0"/>
              <a:t>개발 업무를 한다는 </a:t>
            </a:r>
            <a:r>
              <a:rPr lang="ko-KR" altLang="en-US" dirty="0"/>
              <a:t>것은 기본적으로 해당 업무에 대한 이해가 수반되어야 하기 때문에</a:t>
            </a:r>
            <a:endParaRPr lang="en-US" altLang="ko-KR" dirty="0"/>
          </a:p>
          <a:p>
            <a:r>
              <a:rPr lang="en-US" altLang="ko-KR" dirty="0"/>
              <a:t>GS SHOP</a:t>
            </a:r>
            <a:r>
              <a:rPr lang="ko-KR" altLang="en-US" dirty="0"/>
              <a:t>의 업무에 대하여 </a:t>
            </a:r>
            <a:r>
              <a:rPr lang="ko-KR" altLang="en-US" dirty="0" smtClean="0"/>
              <a:t>이해하는</a:t>
            </a:r>
            <a:r>
              <a:rPr lang="ko-KR" altLang="en-US" baseline="0" dirty="0" smtClean="0"/>
              <a:t> 것의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 목표를 설정하였습니다</a:t>
            </a:r>
            <a:r>
              <a:rPr lang="en-US" altLang="ko-KR" baseline="0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2370F-7526-4660-AD84-C0F202E1FB1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8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저는 </a:t>
            </a:r>
            <a:r>
              <a:rPr lang="en-US" altLang="ko-KR" dirty="0" smtClean="0"/>
              <a:t>IT</a:t>
            </a:r>
            <a:r>
              <a:rPr lang="ko-KR" altLang="en-US" dirty="0" smtClean="0"/>
              <a:t>개발 팀 중에서도 </a:t>
            </a:r>
            <a:r>
              <a:rPr lang="ko-KR" altLang="en-US" dirty="0" err="1" smtClean="0"/>
              <a:t>개발유닛에</a:t>
            </a:r>
            <a:r>
              <a:rPr lang="ko-KR" altLang="en-US" dirty="0" smtClean="0"/>
              <a:t> 해당하는 업무를 담당하게 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대고객이</a:t>
            </a:r>
            <a:r>
              <a:rPr lang="ko-KR" altLang="en-US" dirty="0" smtClean="0"/>
              <a:t> 아닌 </a:t>
            </a:r>
            <a:r>
              <a:rPr lang="ko-KR" altLang="en-US" dirty="0" err="1" smtClean="0"/>
              <a:t>대개발자</a:t>
            </a:r>
            <a:r>
              <a:rPr lang="ko-KR" altLang="en-US" dirty="0" smtClean="0"/>
              <a:t> 대임직원용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doc</a:t>
            </a:r>
            <a:r>
              <a:rPr lang="ko-KR" altLang="en-US" dirty="0" smtClean="0"/>
              <a:t>를 제공하고 필요하다면 </a:t>
            </a:r>
            <a:r>
              <a:rPr lang="en-US" altLang="ko-KR" dirty="0" err="1" smtClean="0"/>
              <a:t>ui</a:t>
            </a:r>
            <a:r>
              <a:rPr lang="ko-KR" altLang="en-US" dirty="0" smtClean="0"/>
              <a:t>까지 함께 개발하여 제공하는</a:t>
            </a:r>
          </a:p>
          <a:p>
            <a:r>
              <a:rPr lang="ko-KR" altLang="en-US" dirty="0" smtClean="0"/>
              <a:t>고객이 아닌 임직원을 위한 서비스를 개발을 담당하고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클라이언트의 요청을 통해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접근하여 데이터를 가져오고 이</a:t>
            </a:r>
            <a:r>
              <a:rPr lang="ko-KR" altLang="en-US" baseline="0" dirty="0" smtClean="0"/>
              <a:t> 데이터를 처리하여 클라이언트에게 전달하는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서버의 기능을 구현하고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서버의 기능을 잘 활용할 수 있도록 도와주는 문서나 화면을 </a:t>
            </a:r>
            <a:r>
              <a:rPr lang="ko-KR" altLang="en-US" baseline="0" dirty="0" err="1" smtClean="0"/>
              <a:t>개발하는것이</a:t>
            </a:r>
            <a:r>
              <a:rPr lang="ko-KR" altLang="en-US" baseline="0" dirty="0" smtClean="0"/>
              <a:t> 저희 팀의 업무라고 할 수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2370F-7526-4660-AD84-C0F202E1FB1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50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2370F-7526-4660-AD84-C0F202E1FB1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402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2370F-7526-4660-AD84-C0F202E1FB1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78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주차에 진행된 과제에 대해서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주차에는 </a:t>
            </a:r>
            <a:r>
              <a:rPr lang="en-US" altLang="ko-KR" dirty="0"/>
              <a:t>HTTP </a:t>
            </a:r>
            <a:r>
              <a:rPr lang="ko-KR" altLang="en-US" dirty="0"/>
              <a:t>통신과 예외 처리에 대한 간단한 예제를 구현하였는데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주차에는 저의 멘토님들께서 </a:t>
            </a:r>
            <a:r>
              <a:rPr lang="ko-KR" altLang="en-US" dirty="0" err="1"/>
              <a:t>개발중이신</a:t>
            </a:r>
            <a:r>
              <a:rPr lang="ko-KR" altLang="en-US" dirty="0"/>
              <a:t> </a:t>
            </a:r>
            <a:r>
              <a:rPr lang="en-US" altLang="ko-KR" dirty="0"/>
              <a:t>'</a:t>
            </a:r>
            <a:r>
              <a:rPr lang="ko-KR" altLang="en-US" dirty="0"/>
              <a:t>초개인화 큐레이션 </a:t>
            </a:r>
            <a:r>
              <a:rPr lang="en-US" altLang="ko-KR" dirty="0"/>
              <a:t>API'</a:t>
            </a:r>
            <a:r>
              <a:rPr lang="ko-KR" altLang="en-US" dirty="0"/>
              <a:t>를 호출하는 </a:t>
            </a:r>
            <a:r>
              <a:rPr lang="en-US" altLang="ko-KR" dirty="0"/>
              <a:t>Wrapper API</a:t>
            </a:r>
            <a:r>
              <a:rPr lang="ko-KR" altLang="en-US" dirty="0"/>
              <a:t>를 </a:t>
            </a:r>
            <a:r>
              <a:rPr lang="ko-KR" altLang="en-US" dirty="0" smtClean="0"/>
              <a:t>구현하고</a:t>
            </a:r>
            <a:endParaRPr lang="en-US" altLang="ko-KR" dirty="0" smtClean="0"/>
          </a:p>
          <a:p>
            <a:r>
              <a:rPr lang="en-US" altLang="ko-KR" dirty="0" smtClean="0"/>
              <a:t>Wrapper API</a:t>
            </a:r>
            <a:r>
              <a:rPr lang="ko-KR" altLang="en-US" dirty="0" smtClean="0"/>
              <a:t>를 호출해서 얻은 데이터를 </a:t>
            </a:r>
            <a:r>
              <a:rPr lang="en-US" altLang="ko-KR" dirty="0"/>
              <a:t>2</a:t>
            </a:r>
            <a:r>
              <a:rPr lang="ko-KR" altLang="en-US" dirty="0"/>
              <a:t>차가공해서 </a:t>
            </a:r>
            <a:r>
              <a:rPr lang="en-US" altLang="ko-KR" dirty="0"/>
              <a:t>Response data</a:t>
            </a:r>
            <a:r>
              <a:rPr lang="ko-KR" altLang="en-US" dirty="0"/>
              <a:t>에 </a:t>
            </a:r>
            <a:r>
              <a:rPr lang="ko-KR" altLang="en-US" dirty="0" err="1"/>
              <a:t>넣는것으로</a:t>
            </a:r>
            <a:endParaRPr lang="ko-KR" altLang="en-US" dirty="0"/>
          </a:p>
          <a:p>
            <a:r>
              <a:rPr lang="en-US" altLang="ko-KR" dirty="0"/>
              <a:t>DB</a:t>
            </a:r>
            <a:r>
              <a:rPr lang="ko-KR" altLang="en-US" dirty="0"/>
              <a:t>에 연결하여 </a:t>
            </a:r>
            <a:r>
              <a:rPr lang="en-US" altLang="ko-KR" dirty="0" err="1"/>
              <a:t>requset</a:t>
            </a:r>
            <a:r>
              <a:rPr lang="ko-KR" altLang="en-US" dirty="0"/>
              <a:t>에 대한 </a:t>
            </a:r>
            <a:r>
              <a:rPr lang="ko-KR" altLang="en-US" dirty="0" err="1"/>
              <a:t>처리후</a:t>
            </a:r>
            <a:r>
              <a:rPr lang="ko-KR" altLang="en-US" dirty="0"/>
              <a:t> 응답하는 구조를 간접적으로 구현하였습니다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사실상 </a:t>
            </a:r>
            <a:r>
              <a:rPr lang="en-US" altLang="ko-KR" dirty="0"/>
              <a:t>2</a:t>
            </a:r>
            <a:r>
              <a:rPr lang="ko-KR" altLang="en-US" dirty="0"/>
              <a:t>주차에 개발이 </a:t>
            </a:r>
            <a:r>
              <a:rPr lang="ko-KR" altLang="en-US" dirty="0" err="1"/>
              <a:t>투자할수</a:t>
            </a:r>
            <a:r>
              <a:rPr lang="ko-KR" altLang="en-US" dirty="0"/>
              <a:t> 있는 시간이 부족하여 직접 </a:t>
            </a:r>
            <a:r>
              <a:rPr lang="en-US" altLang="ko-KR" dirty="0"/>
              <a:t>DB</a:t>
            </a:r>
            <a:r>
              <a:rPr lang="ko-KR" altLang="en-US" dirty="0"/>
              <a:t>를 연결하여 특정 도메인에 대한 </a:t>
            </a:r>
            <a:r>
              <a:rPr lang="en-US" altLang="ko-KR" dirty="0"/>
              <a:t>API</a:t>
            </a:r>
            <a:r>
              <a:rPr lang="ko-KR" altLang="en-US" dirty="0"/>
              <a:t>를 개발할 수는 없었지만</a:t>
            </a:r>
          </a:p>
          <a:p>
            <a:r>
              <a:rPr lang="ko-KR" altLang="en-US" dirty="0"/>
              <a:t>이후에는 충분히 </a:t>
            </a:r>
            <a:r>
              <a:rPr lang="en-US" altLang="ko-KR" dirty="0"/>
              <a:t>DB</a:t>
            </a:r>
            <a:r>
              <a:rPr lang="ko-KR" altLang="en-US" dirty="0"/>
              <a:t>를 조작하여 원하는 기능을 하는  </a:t>
            </a:r>
            <a:r>
              <a:rPr lang="en-US" altLang="ko-KR" dirty="0"/>
              <a:t>API</a:t>
            </a:r>
            <a:r>
              <a:rPr lang="ko-KR" altLang="en-US" dirty="0"/>
              <a:t>를 구현할 수 있는 기반을 다질 수 있었다고 생각합니다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2370F-7526-4660-AD84-C0F202E1FB1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192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2370F-7526-4660-AD84-C0F202E1FB1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5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05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66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67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2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10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13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7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17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36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78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49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ADA7D-2149-4603-A6A7-4BC8F9626B8C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77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436019" y="1431400"/>
            <a:ext cx="73247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GS SHOP Internship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40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Review</a:t>
            </a:r>
            <a:endParaRPr kumimoji="0" lang="en-US" altLang="ko-KR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4" y="222250"/>
            <a:ext cx="161448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사본 -사본 -2009-11-19 PM 02-52-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88" y="1341439"/>
            <a:ext cx="52070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사본 -사본 -2 009-11-19 PM 02-52-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275" y="1339851"/>
            <a:ext cx="51593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직선 연결선 13"/>
          <p:cNvCxnSpPr/>
          <p:nvPr/>
        </p:nvCxnSpPr>
        <p:spPr>
          <a:xfrm>
            <a:off x="4211637" y="3373439"/>
            <a:ext cx="0" cy="216058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405313" y="3878263"/>
            <a:ext cx="3406775" cy="114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>
              <a:buFontTx/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GS SHOP IT</a:t>
            </a:r>
            <a:r>
              <a:rPr lang="ko-KR" altLang="en-US" sz="2000" dirty="0" smtClea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개발팀</a:t>
            </a:r>
            <a:endParaRPr lang="en-US" altLang="ko-KR" sz="2000" dirty="0" smtClean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latinLnBrk="0">
              <a:buFontTx/>
              <a:buNone/>
            </a:pPr>
            <a:r>
              <a:rPr lang="ko-KR" altLang="en-US" sz="2000" dirty="0" smtClea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백종원</a:t>
            </a:r>
            <a:endParaRPr lang="en-US" altLang="ko-KR" sz="2000" dirty="0" smtClean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latinLnBrk="0">
              <a:buFontTx/>
              <a:buNone/>
            </a:pPr>
            <a:r>
              <a:rPr lang="en-US" altLang="ko-KR" sz="2000" dirty="0" smtClea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2021</a:t>
            </a:r>
            <a:r>
              <a:rPr lang="en-US" altLang="ko-KR" sz="2000" dirty="0" smtClea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2. </a:t>
            </a:r>
            <a:r>
              <a:rPr lang="en-US" altLang="ko-KR" sz="2000" dirty="0" smtClea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25</a:t>
            </a:r>
            <a:r>
              <a:rPr lang="en-US" altLang="ko-KR" sz="2000" dirty="0" smtClean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목</a:t>
            </a:r>
            <a:endParaRPr lang="en-US" altLang="ko-KR" sz="20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48F638BD-DA30-4A36-AC54-347F30B7C892}"/>
              </a:ext>
            </a:extLst>
          </p:cNvPr>
          <p:cNvCxnSpPr/>
          <p:nvPr/>
        </p:nvCxnSpPr>
        <p:spPr>
          <a:xfrm>
            <a:off x="600364" y="812800"/>
            <a:ext cx="1099127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26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9019" y="2570091"/>
            <a:ext cx="44369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목표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활동내용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Q &amp; A</a:t>
            </a:r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48F638BD-DA30-4A36-AC54-347F30B7C892}"/>
              </a:ext>
            </a:extLst>
          </p:cNvPr>
          <p:cNvCxnSpPr/>
          <p:nvPr/>
        </p:nvCxnSpPr>
        <p:spPr>
          <a:xfrm>
            <a:off x="600364" y="812800"/>
            <a:ext cx="1099127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3D16480-F927-41BB-88BE-D61DC8323336}"/>
              </a:ext>
            </a:extLst>
          </p:cNvPr>
          <p:cNvSpPr txBox="1"/>
          <p:nvPr/>
        </p:nvSpPr>
        <p:spPr>
          <a:xfrm>
            <a:off x="600364" y="443468"/>
            <a:ext cx="217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인턴 </a:t>
            </a:r>
            <a:r>
              <a:rPr lang="en-US" altLang="ko-KR" b="1" dirty="0"/>
              <a:t>1</a:t>
            </a:r>
            <a:r>
              <a:rPr lang="ko-KR" altLang="en-US" b="1" dirty="0"/>
              <a:t>주차 </a:t>
            </a:r>
            <a:r>
              <a:rPr lang="en-US" altLang="ko-KR" b="1" dirty="0"/>
              <a:t>Review</a:t>
            </a:r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F09E1EC2-F161-4EF9-9E6E-B86881A0887C}"/>
              </a:ext>
            </a:extLst>
          </p:cNvPr>
          <p:cNvCxnSpPr/>
          <p:nvPr/>
        </p:nvCxnSpPr>
        <p:spPr>
          <a:xfrm>
            <a:off x="1191491" y="1809387"/>
            <a:ext cx="0" cy="323922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80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48F638BD-DA30-4A36-AC54-347F30B7C892}"/>
              </a:ext>
            </a:extLst>
          </p:cNvPr>
          <p:cNvCxnSpPr/>
          <p:nvPr/>
        </p:nvCxnSpPr>
        <p:spPr>
          <a:xfrm>
            <a:off x="600364" y="812800"/>
            <a:ext cx="1099127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08E47403-E02D-415F-80BC-9D81476500ED}"/>
              </a:ext>
            </a:extLst>
          </p:cNvPr>
          <p:cNvGrpSpPr/>
          <p:nvPr/>
        </p:nvGrpSpPr>
        <p:grpSpPr>
          <a:xfrm>
            <a:off x="763099" y="1182132"/>
            <a:ext cx="3350602" cy="3033767"/>
            <a:chOff x="763099" y="1182132"/>
            <a:chExt cx="3350602" cy="303376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xmlns="" id="{52C10772-ACF8-41B9-8BF4-3CD066E7719E}"/>
                </a:ext>
              </a:extLst>
            </p:cNvPr>
            <p:cNvSpPr/>
            <p:nvPr/>
          </p:nvSpPr>
          <p:spPr>
            <a:xfrm>
              <a:off x="763099" y="2856999"/>
              <a:ext cx="1394801" cy="13589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Python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CD9C4198-DB3C-496B-A924-6A0FDDB466E3}"/>
                </a:ext>
              </a:extLst>
            </p:cNvPr>
            <p:cNvSpPr/>
            <p:nvPr/>
          </p:nvSpPr>
          <p:spPr>
            <a:xfrm>
              <a:off x="2718900" y="2845832"/>
              <a:ext cx="1394801" cy="13589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C++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38A6DEA6-C4BD-43ED-8408-EB2581170856}"/>
                </a:ext>
              </a:extLst>
            </p:cNvPr>
            <p:cNvSpPr/>
            <p:nvPr/>
          </p:nvSpPr>
          <p:spPr>
            <a:xfrm>
              <a:off x="1740999" y="1182132"/>
              <a:ext cx="1394801" cy="13589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AI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FBA3E7F4-6474-4909-B9CE-720BAF95FD1F}"/>
              </a:ext>
            </a:extLst>
          </p:cNvPr>
          <p:cNvGrpSpPr/>
          <p:nvPr/>
        </p:nvGrpSpPr>
        <p:grpSpPr>
          <a:xfrm>
            <a:off x="7519499" y="1182132"/>
            <a:ext cx="3350602" cy="3033767"/>
            <a:chOff x="763099" y="1182132"/>
            <a:chExt cx="3350602" cy="3033767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ECB9714E-CDE4-4C57-8A99-5717AE26B62D}"/>
                </a:ext>
              </a:extLst>
            </p:cNvPr>
            <p:cNvSpPr/>
            <p:nvPr/>
          </p:nvSpPr>
          <p:spPr>
            <a:xfrm>
              <a:off x="763099" y="2856999"/>
              <a:ext cx="1394801" cy="1358900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Node.js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5CF657CB-764F-427B-9B33-ABA8D773D092}"/>
                </a:ext>
              </a:extLst>
            </p:cNvPr>
            <p:cNvSpPr/>
            <p:nvPr/>
          </p:nvSpPr>
          <p:spPr>
            <a:xfrm>
              <a:off x="2718900" y="2845832"/>
              <a:ext cx="1394801" cy="1358900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HTTP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A10F0007-1FA5-4FAD-A55F-208886F3DADD}"/>
                </a:ext>
              </a:extLst>
            </p:cNvPr>
            <p:cNvSpPr/>
            <p:nvPr/>
          </p:nvSpPr>
          <p:spPr>
            <a:xfrm>
              <a:off x="1740999" y="1182132"/>
              <a:ext cx="1394801" cy="1358900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 API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xmlns="" id="{3C6BF2B9-E545-4AED-BDBB-D756B78433F5}"/>
              </a:ext>
            </a:extLst>
          </p:cNvPr>
          <p:cNvSpPr/>
          <p:nvPr/>
        </p:nvSpPr>
        <p:spPr>
          <a:xfrm>
            <a:off x="4295957" y="2387122"/>
            <a:ext cx="3041284" cy="19638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5679717-AF2A-4223-ABA1-2E275CC45A4F}"/>
              </a:ext>
            </a:extLst>
          </p:cNvPr>
          <p:cNvSpPr txBox="1"/>
          <p:nvPr/>
        </p:nvSpPr>
        <p:spPr>
          <a:xfrm>
            <a:off x="1288473" y="4904509"/>
            <a:ext cx="9164782" cy="14773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업무에 적응할 수 있는 기반 마련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팀의 개발 문화에 </a:t>
            </a:r>
            <a:r>
              <a:rPr lang="ko-KR" altLang="en-US" dirty="0" smtClean="0"/>
              <a:t>적응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GS SHOP</a:t>
            </a:r>
            <a:r>
              <a:rPr lang="ko-KR" altLang="en-US" dirty="0" smtClean="0"/>
              <a:t>의 업무에 적응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1ED2FAC-8D37-4F21-B4B2-E33ABA088981}"/>
              </a:ext>
            </a:extLst>
          </p:cNvPr>
          <p:cNvSpPr txBox="1"/>
          <p:nvPr/>
        </p:nvSpPr>
        <p:spPr>
          <a:xfrm>
            <a:off x="2697413" y="63818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폭발: 8pt 26">
            <a:extLst>
              <a:ext uri="{FF2B5EF4-FFF2-40B4-BE49-F238E27FC236}">
                <a16:creationId xmlns:a16="http://schemas.microsoft.com/office/drawing/2014/main" xmlns="" id="{80F4F42D-E1FD-4FCD-A027-4D7905FFACB7}"/>
              </a:ext>
            </a:extLst>
          </p:cNvPr>
          <p:cNvSpPr/>
          <p:nvPr/>
        </p:nvSpPr>
        <p:spPr>
          <a:xfrm>
            <a:off x="5486400" y="4616606"/>
            <a:ext cx="1656522" cy="575806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목표</a:t>
            </a:r>
          </a:p>
        </p:txBody>
      </p:sp>
    </p:spTree>
    <p:extLst>
      <p:ext uri="{BB962C8B-B14F-4D97-AF65-F5344CB8AC3E}">
        <p14:creationId xmlns:p14="http://schemas.microsoft.com/office/powerpoint/2010/main" val="8497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48F638BD-DA30-4A36-AC54-347F30B7C892}"/>
              </a:ext>
            </a:extLst>
          </p:cNvPr>
          <p:cNvCxnSpPr/>
          <p:nvPr/>
        </p:nvCxnSpPr>
        <p:spPr>
          <a:xfrm>
            <a:off x="600364" y="812800"/>
            <a:ext cx="1099127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935675" y="1430448"/>
            <a:ext cx="841973" cy="497941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70983" y="2376534"/>
            <a:ext cx="841973" cy="497941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IT</a:t>
            </a:r>
            <a:r>
              <a:rPr lang="ko-KR" altLang="en-US" sz="1100" dirty="0" smtClean="0">
                <a:solidFill>
                  <a:schemeClr val="tx1"/>
                </a:solidFill>
              </a:rPr>
              <a:t>개발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35674" y="2376535"/>
            <a:ext cx="841973" cy="497941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인프라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클라우드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0365" y="2376535"/>
            <a:ext cx="841973" cy="497941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microSVC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0364" y="3367889"/>
            <a:ext cx="841973" cy="497941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MSA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35674" y="3367890"/>
            <a:ext cx="841973" cy="497941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DevOPS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70985" y="3367888"/>
            <a:ext cx="841973" cy="497941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개발유닛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>
            <a:stCxn id="3" idx="2"/>
            <a:endCxn id="9" idx="0"/>
          </p:cNvCxnSpPr>
          <p:nvPr/>
        </p:nvCxnSpPr>
        <p:spPr>
          <a:xfrm flipH="1">
            <a:off x="2356661" y="1928389"/>
            <a:ext cx="1" cy="448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3" idx="2"/>
            <a:endCxn id="7" idx="0"/>
          </p:cNvCxnSpPr>
          <p:nvPr/>
        </p:nvCxnSpPr>
        <p:spPr>
          <a:xfrm>
            <a:off x="2356662" y="1928389"/>
            <a:ext cx="1335308" cy="44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0" idx="0"/>
            <a:endCxn id="3" idx="2"/>
          </p:cNvCxnSpPr>
          <p:nvPr/>
        </p:nvCxnSpPr>
        <p:spPr>
          <a:xfrm flipV="1">
            <a:off x="1021352" y="1928389"/>
            <a:ext cx="1335310" cy="448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1021350" y="2874475"/>
            <a:ext cx="2752101" cy="493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7" idx="2"/>
            <a:endCxn id="12" idx="0"/>
          </p:cNvCxnSpPr>
          <p:nvPr/>
        </p:nvCxnSpPr>
        <p:spPr>
          <a:xfrm flipH="1">
            <a:off x="2356661" y="2874475"/>
            <a:ext cx="1335309" cy="493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7" idx="2"/>
            <a:endCxn id="13" idx="0"/>
          </p:cNvCxnSpPr>
          <p:nvPr/>
        </p:nvCxnSpPr>
        <p:spPr>
          <a:xfrm>
            <a:off x="3691970" y="2874475"/>
            <a:ext cx="2" cy="49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5679717-AF2A-4223-ABA1-2E275CC45A4F}"/>
              </a:ext>
            </a:extLst>
          </p:cNvPr>
          <p:cNvSpPr txBox="1"/>
          <p:nvPr/>
        </p:nvSpPr>
        <p:spPr>
          <a:xfrm>
            <a:off x="3259137" y="4545428"/>
            <a:ext cx="5673725" cy="14773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API-Doc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API</a:t>
            </a:r>
            <a:r>
              <a:rPr lang="ko-KR" altLang="en-US" dirty="0" smtClean="0"/>
              <a:t>를 이용하는 </a:t>
            </a:r>
            <a:r>
              <a:rPr lang="en-US" altLang="ko-KR" dirty="0" smtClean="0"/>
              <a:t>UI/UX </a:t>
            </a:r>
            <a:r>
              <a:rPr lang="ko-KR" altLang="en-US" dirty="0" smtClean="0"/>
              <a:t>개발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고객이 아닌 임직원용 서비스 </a:t>
            </a:r>
            <a:r>
              <a:rPr lang="ko-KR" altLang="en-US" dirty="0" smtClean="0"/>
              <a:t>개발</a:t>
            </a:r>
            <a:endParaRPr lang="en-US" altLang="ko-KR" dirty="0"/>
          </a:p>
        </p:txBody>
      </p:sp>
      <p:grpSp>
        <p:nvGrpSpPr>
          <p:cNvPr id="41" name="그룹 40"/>
          <p:cNvGrpSpPr/>
          <p:nvPr/>
        </p:nvGrpSpPr>
        <p:grpSpPr>
          <a:xfrm>
            <a:off x="4687772" y="1928389"/>
            <a:ext cx="4114948" cy="1439499"/>
            <a:chOff x="548640" y="2252160"/>
            <a:chExt cx="4200595" cy="1608640"/>
          </a:xfrm>
        </p:grpSpPr>
        <p:sp>
          <p:nvSpPr>
            <p:cNvPr id="42" name="직사각형 41"/>
            <p:cNvSpPr/>
            <p:nvPr/>
          </p:nvSpPr>
          <p:spPr>
            <a:xfrm>
              <a:off x="548640" y="2265680"/>
              <a:ext cx="1505199" cy="159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Client</a:t>
              </a:r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274126" y="2252160"/>
              <a:ext cx="1475109" cy="1595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Server</a:t>
              </a:r>
              <a:endParaRPr lang="ko-KR" altLang="en-US" dirty="0"/>
            </a:p>
          </p:txBody>
        </p:sp>
        <p:cxnSp>
          <p:nvCxnSpPr>
            <p:cNvPr id="44" name="직선 화살표 연결선 43"/>
            <p:cNvCxnSpPr/>
            <p:nvPr/>
          </p:nvCxnSpPr>
          <p:spPr>
            <a:xfrm>
              <a:off x="2053839" y="2718899"/>
              <a:ext cx="1212871" cy="8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H="1">
              <a:off x="2053841" y="3429229"/>
              <a:ext cx="1212869" cy="1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직사각형 51"/>
          <p:cNvSpPr/>
          <p:nvPr/>
        </p:nvSpPr>
        <p:spPr>
          <a:xfrm>
            <a:off x="9962903" y="1915376"/>
            <a:ext cx="1488830" cy="14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8774762" y="2346053"/>
            <a:ext cx="1188141" cy="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8774762" y="2971904"/>
            <a:ext cx="1188140" cy="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198076" y="2892878"/>
            <a:ext cx="4114800" cy="132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20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48F638BD-DA30-4A36-AC54-347F30B7C892}"/>
              </a:ext>
            </a:extLst>
          </p:cNvPr>
          <p:cNvCxnSpPr/>
          <p:nvPr/>
        </p:nvCxnSpPr>
        <p:spPr>
          <a:xfrm>
            <a:off x="600364" y="812800"/>
            <a:ext cx="1099127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3D16480-F927-41BB-88BE-D61DC8323336}"/>
              </a:ext>
            </a:extLst>
          </p:cNvPr>
          <p:cNvSpPr txBox="1"/>
          <p:nvPr/>
        </p:nvSpPr>
        <p:spPr>
          <a:xfrm>
            <a:off x="600364" y="443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1815" y="3225532"/>
            <a:ext cx="11978640" cy="1798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1815" y="3667492"/>
            <a:ext cx="914400" cy="914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174" y="3618080"/>
            <a:ext cx="944881" cy="1049087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11" idx="6"/>
          </p:cNvCxnSpPr>
          <p:nvPr/>
        </p:nvCxnSpPr>
        <p:spPr>
          <a:xfrm>
            <a:off x="996215" y="4124692"/>
            <a:ext cx="751840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6215" y="3896403"/>
            <a:ext cx="75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회원가입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621816" y="4124692"/>
            <a:ext cx="751840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21815" y="3896403"/>
            <a:ext cx="75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상품검색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054" y="3618080"/>
            <a:ext cx="873760" cy="80286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48053" y="4420946"/>
            <a:ext cx="75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로그인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288055" y="4142624"/>
            <a:ext cx="751840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88055" y="3896403"/>
            <a:ext cx="75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주문생성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413" y="3618081"/>
            <a:ext cx="944881" cy="80286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105933" y="4460127"/>
            <a:ext cx="75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주문처리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643" y="3621297"/>
            <a:ext cx="823589" cy="802866"/>
          </a:xfrm>
          <a:prstGeom prst="rect">
            <a:avLst/>
          </a:prstGeom>
        </p:spPr>
      </p:pic>
      <p:cxnSp>
        <p:nvCxnSpPr>
          <p:cNvPr id="24" name="직선 화살표 연결선 23"/>
          <p:cNvCxnSpPr/>
          <p:nvPr/>
        </p:nvCxnSpPr>
        <p:spPr>
          <a:xfrm>
            <a:off x="5954294" y="4121476"/>
            <a:ext cx="1565349" cy="321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19643" y="4420945"/>
            <a:ext cx="75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주문조회</a:t>
            </a:r>
          </a:p>
        </p:txBody>
      </p:sp>
      <p:sp>
        <p:nvSpPr>
          <p:cNvPr id="26" name="순서도: 처리 25"/>
          <p:cNvSpPr/>
          <p:nvPr/>
        </p:nvSpPr>
        <p:spPr>
          <a:xfrm>
            <a:off x="2834641" y="1115230"/>
            <a:ext cx="1961548" cy="558265"/>
          </a:xfrm>
          <a:prstGeom prst="flowChartProcess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상품등록</a:t>
            </a:r>
          </a:p>
        </p:txBody>
      </p:sp>
      <p:sp>
        <p:nvSpPr>
          <p:cNvPr id="27" name="순서도: 처리 26"/>
          <p:cNvSpPr/>
          <p:nvPr/>
        </p:nvSpPr>
        <p:spPr>
          <a:xfrm>
            <a:off x="2834642" y="2478955"/>
            <a:ext cx="1961548" cy="558265"/>
          </a:xfrm>
          <a:prstGeom prst="flowChartProcess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상품승인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노출</a:t>
            </a:r>
          </a:p>
        </p:txBody>
      </p:sp>
      <p:sp>
        <p:nvSpPr>
          <p:cNvPr id="28" name="순서도: 처리 27"/>
          <p:cNvSpPr/>
          <p:nvPr/>
        </p:nvSpPr>
        <p:spPr>
          <a:xfrm>
            <a:off x="2834642" y="1812657"/>
            <a:ext cx="1961547" cy="558265"/>
          </a:xfrm>
          <a:prstGeom prst="flowChartProcess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상품검증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362" y="5093433"/>
            <a:ext cx="1029060" cy="102906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589" y="5163014"/>
            <a:ext cx="910527" cy="91052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458" y="3741190"/>
            <a:ext cx="802865" cy="802865"/>
          </a:xfrm>
          <a:prstGeom prst="rect">
            <a:avLst/>
          </a:prstGeom>
        </p:spPr>
      </p:pic>
      <p:cxnSp>
        <p:nvCxnSpPr>
          <p:cNvPr id="32" name="직선 화살표 연결선 31"/>
          <p:cNvCxnSpPr>
            <a:stCxn id="22" idx="2"/>
            <a:endCxn id="30" idx="0"/>
          </p:cNvCxnSpPr>
          <p:nvPr/>
        </p:nvCxnSpPr>
        <p:spPr>
          <a:xfrm>
            <a:off x="5481853" y="4706348"/>
            <a:ext cx="0" cy="45666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8102" y="4728590"/>
            <a:ext cx="338554" cy="3648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000" dirty="0"/>
              <a:t>출하</a:t>
            </a:r>
          </a:p>
        </p:txBody>
      </p:sp>
      <p:cxnSp>
        <p:nvCxnSpPr>
          <p:cNvPr id="34" name="직선 화살표 연결선 33"/>
          <p:cNvCxnSpPr>
            <a:stCxn id="30" idx="3"/>
            <a:endCxn id="29" idx="1"/>
          </p:cNvCxnSpPr>
          <p:nvPr/>
        </p:nvCxnSpPr>
        <p:spPr>
          <a:xfrm flipV="1">
            <a:off x="5937116" y="5607963"/>
            <a:ext cx="4430246" cy="1031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0"/>
            <a:endCxn id="31" idx="2"/>
          </p:cNvCxnSpPr>
          <p:nvPr/>
        </p:nvCxnSpPr>
        <p:spPr>
          <a:xfrm flipH="1" flipV="1">
            <a:off x="10881891" y="4544055"/>
            <a:ext cx="1" cy="54937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>
            <a:stCxn id="26" idx="2"/>
            <a:endCxn id="28" idx="0"/>
          </p:cNvCxnSpPr>
          <p:nvPr/>
        </p:nvCxnSpPr>
        <p:spPr>
          <a:xfrm>
            <a:off x="3815415" y="1673495"/>
            <a:ext cx="1" cy="13916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8" idx="2"/>
            <a:endCxn id="27" idx="0"/>
          </p:cNvCxnSpPr>
          <p:nvPr/>
        </p:nvCxnSpPr>
        <p:spPr>
          <a:xfrm>
            <a:off x="3815416" y="2370922"/>
            <a:ext cx="0" cy="10803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7" idx="2"/>
            <a:endCxn id="12" idx="0"/>
          </p:cNvCxnSpPr>
          <p:nvPr/>
        </p:nvCxnSpPr>
        <p:spPr>
          <a:xfrm>
            <a:off x="3815416" y="3037220"/>
            <a:ext cx="199" cy="58086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08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48F638BD-DA30-4A36-AC54-347F30B7C892}"/>
              </a:ext>
            </a:extLst>
          </p:cNvPr>
          <p:cNvCxnSpPr/>
          <p:nvPr/>
        </p:nvCxnSpPr>
        <p:spPr>
          <a:xfrm>
            <a:off x="600364" y="812800"/>
            <a:ext cx="1099127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3D16480-F927-41BB-88BE-D61DC8323336}"/>
              </a:ext>
            </a:extLst>
          </p:cNvPr>
          <p:cNvSpPr txBox="1"/>
          <p:nvPr/>
        </p:nvSpPr>
        <p:spPr>
          <a:xfrm>
            <a:off x="600364" y="443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1819321" y="972471"/>
            <a:ext cx="10372679" cy="2585720"/>
            <a:chOff x="962430" y="904165"/>
            <a:chExt cx="10372679" cy="258572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30" y="904165"/>
              <a:ext cx="10372679" cy="2585720"/>
            </a:xfrm>
            <a:prstGeom prst="rect">
              <a:avLst/>
            </a:prstGeom>
          </p:spPr>
        </p:pic>
        <p:grpSp>
          <p:nvGrpSpPr>
            <p:cNvPr id="32" name="그룹 31"/>
            <p:cNvGrpSpPr/>
            <p:nvPr/>
          </p:nvGrpSpPr>
          <p:grpSpPr>
            <a:xfrm>
              <a:off x="962430" y="1162285"/>
              <a:ext cx="9579428" cy="1534325"/>
              <a:chOff x="714103" y="1182132"/>
              <a:chExt cx="9579428" cy="153432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14103" y="1182132"/>
                <a:ext cx="12888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 smtClean="0">
                    <a:solidFill>
                      <a:schemeClr val="bg1"/>
                    </a:solidFill>
                  </a:rPr>
                  <a:t>GOAL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126377" y="1182132"/>
                <a:ext cx="71671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 smtClean="0">
                    <a:solidFill>
                      <a:schemeClr val="bg1"/>
                    </a:solidFill>
                  </a:rPr>
                  <a:t>개발문화의 이해와 </a:t>
                </a:r>
                <a:r>
                  <a:rPr lang="en-US" altLang="ko-KR" sz="2800" dirty="0" smtClean="0">
                    <a:solidFill>
                      <a:schemeClr val="bg1"/>
                    </a:solidFill>
                  </a:rPr>
                  <a:t>API </a:t>
                </a:r>
                <a:r>
                  <a:rPr lang="ko-KR" altLang="en-US" sz="2800" dirty="0" smtClean="0">
                    <a:solidFill>
                      <a:schemeClr val="bg1"/>
                    </a:solidFill>
                  </a:rPr>
                  <a:t>개발</a:t>
                </a:r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46228" y="2271146"/>
                <a:ext cx="19752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Scrum Meeting</a:t>
                </a:r>
                <a:endParaRPr lang="ko-KR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579226" y="2271146"/>
                <a:ext cx="22729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err="1" smtClean="0"/>
                  <a:t>페어</a:t>
                </a:r>
                <a:r>
                  <a:rPr lang="ko-KR" altLang="en-US" sz="2000" dirty="0" smtClean="0"/>
                  <a:t> 프로그래밍</a:t>
                </a:r>
                <a:endParaRPr lang="ko-KR" altLang="en-US" sz="2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309892" y="2316347"/>
                <a:ext cx="1338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smtClean="0"/>
                  <a:t>코드 리뷰</a:t>
                </a:r>
                <a:endParaRPr lang="ko-KR" altLang="en-US" sz="2000" dirty="0"/>
              </a:p>
            </p:txBody>
          </p:sp>
        </p:grpSp>
      </p:grpSp>
      <p:sp>
        <p:nvSpPr>
          <p:cNvPr id="21" name="직사각형 20"/>
          <p:cNvSpPr/>
          <p:nvPr/>
        </p:nvSpPr>
        <p:spPr>
          <a:xfrm>
            <a:off x="192293" y="3042741"/>
            <a:ext cx="11671201" cy="99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905357" y="3931207"/>
            <a:ext cx="1412274" cy="1412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Node.js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3520578" y="3931207"/>
            <a:ext cx="1412274" cy="1412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5135799" y="3931207"/>
            <a:ext cx="1412274" cy="1412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JSON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751020" y="3931207"/>
            <a:ext cx="1412274" cy="1412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OAS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8366241" y="3931207"/>
            <a:ext cx="1412274" cy="1412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yaml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1319" y="2273438"/>
            <a:ext cx="1598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MENTOR</a:t>
            </a:r>
            <a:endParaRPr lang="ko-KR" alt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21320" y="4458943"/>
            <a:ext cx="1481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MENTEE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404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48F638BD-DA30-4A36-AC54-347F30B7C892}"/>
              </a:ext>
            </a:extLst>
          </p:cNvPr>
          <p:cNvCxnSpPr/>
          <p:nvPr/>
        </p:nvCxnSpPr>
        <p:spPr>
          <a:xfrm>
            <a:off x="600364" y="812800"/>
            <a:ext cx="1099127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3D16480-F927-41BB-88BE-D61DC8323336}"/>
              </a:ext>
            </a:extLst>
          </p:cNvPr>
          <p:cNvSpPr txBox="1"/>
          <p:nvPr/>
        </p:nvSpPr>
        <p:spPr>
          <a:xfrm>
            <a:off x="600364" y="44346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프로젝트</a:t>
            </a:r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F09E1EC2-F161-4EF9-9E6E-B86881A0887C}"/>
              </a:ext>
            </a:extLst>
          </p:cNvPr>
          <p:cNvCxnSpPr>
            <a:cxnSpLocks/>
          </p:cNvCxnSpPr>
          <p:nvPr/>
        </p:nvCxnSpPr>
        <p:spPr>
          <a:xfrm>
            <a:off x="6096000" y="1228650"/>
            <a:ext cx="0" cy="411480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7997E4D-2610-4A9B-90A6-6680C516DC96}"/>
              </a:ext>
            </a:extLst>
          </p:cNvPr>
          <p:cNvSpPr txBox="1"/>
          <p:nvPr/>
        </p:nvSpPr>
        <p:spPr>
          <a:xfrm>
            <a:off x="1370254" y="98958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FC32A6D-4F74-48C9-B526-F06CF24EE8C8}"/>
              </a:ext>
            </a:extLst>
          </p:cNvPr>
          <p:cNvSpPr/>
          <p:nvPr/>
        </p:nvSpPr>
        <p:spPr>
          <a:xfrm>
            <a:off x="6511639" y="5537201"/>
            <a:ext cx="5079999" cy="106911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1C34B24-18FA-4696-B662-20C531EB67C2}"/>
              </a:ext>
            </a:extLst>
          </p:cNvPr>
          <p:cNvSpPr txBox="1"/>
          <p:nvPr/>
        </p:nvSpPr>
        <p:spPr>
          <a:xfrm>
            <a:off x="7287108" y="101224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05C4783-61DF-43A5-818C-3BDD07F7D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254" y="1358914"/>
            <a:ext cx="3529059" cy="385427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488DE57-E21F-4676-8FE3-6FC5DFC6A347}"/>
              </a:ext>
            </a:extLst>
          </p:cNvPr>
          <p:cNvSpPr/>
          <p:nvPr/>
        </p:nvSpPr>
        <p:spPr>
          <a:xfrm>
            <a:off x="600362" y="5537201"/>
            <a:ext cx="5079999" cy="106911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4323D92-27CD-49CF-962D-C458AB62C4E5}"/>
              </a:ext>
            </a:extLst>
          </p:cNvPr>
          <p:cNvSpPr txBox="1"/>
          <p:nvPr/>
        </p:nvSpPr>
        <p:spPr>
          <a:xfrm>
            <a:off x="594784" y="5793238"/>
            <a:ext cx="507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-HTTP </a:t>
            </a:r>
            <a:r>
              <a:rPr lang="ko-KR" altLang="en-US" sz="1400" dirty="0"/>
              <a:t>통신과 예외 처리에 대한 간단한 예제 구현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예제에 대한 </a:t>
            </a:r>
            <a:r>
              <a:rPr lang="en-US" altLang="ko-KR" sz="1400" dirty="0"/>
              <a:t>API DOC </a:t>
            </a:r>
            <a:r>
              <a:rPr lang="ko-KR" altLang="en-US" sz="1400" dirty="0"/>
              <a:t>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C0165EE-4951-408C-B71A-1F6BD49FBC21}"/>
              </a:ext>
            </a:extLst>
          </p:cNvPr>
          <p:cNvSpPr txBox="1"/>
          <p:nvPr/>
        </p:nvSpPr>
        <p:spPr>
          <a:xfrm>
            <a:off x="6511639" y="5759299"/>
            <a:ext cx="5079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-‘</a:t>
            </a:r>
            <a:r>
              <a:rPr lang="ko-KR" altLang="en-US" sz="1400" dirty="0"/>
              <a:t>초개인화 큐레이션 </a:t>
            </a:r>
            <a:r>
              <a:rPr lang="en-US" altLang="ko-KR" sz="1400" dirty="0"/>
              <a:t>API’</a:t>
            </a:r>
            <a:r>
              <a:rPr lang="ko-KR" altLang="en-US" sz="1400" dirty="0"/>
              <a:t>를 호출하는 </a:t>
            </a:r>
            <a:r>
              <a:rPr lang="en-US" altLang="ko-KR" sz="1400" dirty="0"/>
              <a:t>Wrapper API</a:t>
            </a:r>
            <a:r>
              <a:rPr lang="ko-KR" altLang="en-US" sz="1400" dirty="0"/>
              <a:t>구현</a:t>
            </a:r>
            <a:endParaRPr lang="en-US" altLang="ko-KR" sz="1400" dirty="0"/>
          </a:p>
          <a:p>
            <a:r>
              <a:rPr lang="en-US" altLang="ko-KR" sz="1400" dirty="0"/>
              <a:t>-Wrapper API</a:t>
            </a:r>
            <a:r>
              <a:rPr lang="ko-KR" altLang="en-US" sz="1400" dirty="0"/>
              <a:t>를 통해 데이터를</a:t>
            </a:r>
            <a:r>
              <a:rPr lang="en-US" altLang="ko-KR" sz="1400" dirty="0"/>
              <a:t> 2</a:t>
            </a:r>
            <a:r>
              <a:rPr lang="ko-KR" altLang="en-US" sz="1400" dirty="0" err="1"/>
              <a:t>차가공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하는것으로</a:t>
            </a:r>
            <a:r>
              <a:rPr lang="ko-KR" altLang="en-US" sz="1400" dirty="0"/>
              <a:t> </a:t>
            </a:r>
            <a:r>
              <a:rPr lang="en-US" altLang="ko-KR" sz="1400" dirty="0"/>
              <a:t>DB</a:t>
            </a:r>
            <a:r>
              <a:rPr lang="ko-KR" altLang="en-US" sz="1400" dirty="0"/>
              <a:t>에 연결하여 데이터를 처리하여 응답하는 구조 간접구현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108" y="1375883"/>
            <a:ext cx="3631371" cy="385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2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48F638BD-DA30-4A36-AC54-347F30B7C892}"/>
              </a:ext>
            </a:extLst>
          </p:cNvPr>
          <p:cNvCxnSpPr/>
          <p:nvPr/>
        </p:nvCxnSpPr>
        <p:spPr>
          <a:xfrm>
            <a:off x="600364" y="812800"/>
            <a:ext cx="1099127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04492" y="2532184"/>
            <a:ext cx="3985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/>
              <a:t>Q &amp; A</a:t>
            </a:r>
            <a:endParaRPr lang="ko-KR" altLang="en-US" sz="96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48F638BD-DA30-4A36-AC54-347F30B7C892}"/>
              </a:ext>
            </a:extLst>
          </p:cNvPr>
          <p:cNvCxnSpPr/>
          <p:nvPr/>
        </p:nvCxnSpPr>
        <p:spPr>
          <a:xfrm>
            <a:off x="600364" y="5935785"/>
            <a:ext cx="1099127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75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1975</TotalTime>
  <Words>448</Words>
  <Application>Microsoft Office PowerPoint</Application>
  <PresentationFormat>와이드스크린</PresentationFormat>
  <Paragraphs>109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38</cp:revision>
  <dcterms:created xsi:type="dcterms:W3CDTF">2021-02-16T07:33:18Z</dcterms:created>
  <dcterms:modified xsi:type="dcterms:W3CDTF">2021-02-23T11:01:24Z</dcterms:modified>
</cp:coreProperties>
</file>