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78" r:id="rId2"/>
    <p:sldId id="272" r:id="rId3"/>
    <p:sldId id="274" r:id="rId4"/>
    <p:sldId id="275" r:id="rId5"/>
    <p:sldId id="276" r:id="rId6"/>
    <p:sldId id="271" r:id="rId7"/>
    <p:sldId id="279" r:id="rId8"/>
    <p:sldId id="2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CE"/>
    <a:srgbClr val="7BB6D4"/>
    <a:srgbClr val="A0C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6471" autoAdjust="0"/>
  </p:normalViewPr>
  <p:slideViewPr>
    <p:cSldViewPr snapToGrid="0">
      <p:cViewPr>
        <p:scale>
          <a:sx n="100" d="100"/>
          <a:sy n="100" d="100"/>
        </p:scale>
        <p:origin x="264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2535-C169-42D2-B3DC-3656DD0A4608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2370F-7526-4660-AD84-C0F202E1F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6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GS SHOP IT</a:t>
            </a:r>
            <a:r>
              <a:rPr lang="ko-KR" altLang="en-US" dirty="0"/>
              <a:t>개발팀에서 </a:t>
            </a:r>
            <a:r>
              <a:rPr lang="en-US" altLang="ko-KR" dirty="0"/>
              <a:t>2</a:t>
            </a:r>
            <a:r>
              <a:rPr lang="ko-KR" altLang="en-US" dirty="0"/>
              <a:t>주간의 인턴생활을 마친 백종원 인턴입니다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GS SHOP</a:t>
            </a:r>
            <a:r>
              <a:rPr lang="ko-KR" altLang="en-US" dirty="0"/>
              <a:t>에서 보낸 </a:t>
            </a:r>
            <a:r>
              <a:rPr lang="en-US" altLang="ko-KR" dirty="0"/>
              <a:t>2</a:t>
            </a:r>
            <a:r>
              <a:rPr lang="ko-KR" altLang="en-US" dirty="0"/>
              <a:t>주간의 인턴 생활에 대한 발표를 시작하도록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1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최종 발표는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1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최근 </a:t>
            </a:r>
            <a:r>
              <a:rPr lang="en-US" altLang="ko-KR" dirty="0"/>
              <a:t>2</a:t>
            </a:r>
            <a:r>
              <a:rPr lang="ko-KR" altLang="en-US" dirty="0"/>
              <a:t>년중에 </a:t>
            </a:r>
            <a:r>
              <a:rPr lang="en-US" altLang="ko-KR" dirty="0"/>
              <a:t>1</a:t>
            </a:r>
            <a:r>
              <a:rPr lang="ko-KR" altLang="en-US" dirty="0"/>
              <a:t>년 동안 </a:t>
            </a:r>
            <a:r>
              <a:rPr lang="en-US" altLang="ko-KR" dirty="0"/>
              <a:t>AI</a:t>
            </a:r>
            <a:r>
              <a:rPr lang="ko-KR" altLang="en-US" dirty="0"/>
              <a:t>를 공부하고 </a:t>
            </a:r>
            <a:r>
              <a:rPr lang="en-US" altLang="ko-KR" dirty="0"/>
              <a:t>10</a:t>
            </a:r>
            <a:r>
              <a:rPr lang="ko-KR" altLang="en-US" dirty="0"/>
              <a:t>개월동안 계약직 신분으로 </a:t>
            </a:r>
            <a:r>
              <a:rPr lang="en-US" altLang="ko-KR" dirty="0"/>
              <a:t>AI </a:t>
            </a:r>
            <a:r>
              <a:rPr lang="ko-KR" altLang="en-US" dirty="0"/>
              <a:t>관련 개발을 하였으며 주로 사용하는 언어는 </a:t>
            </a:r>
            <a:r>
              <a:rPr lang="en-US" altLang="ko-KR" dirty="0"/>
              <a:t>Python, C++</a:t>
            </a:r>
            <a:r>
              <a:rPr lang="ko-KR" altLang="en-US" dirty="0"/>
              <a:t>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GS SHOP</a:t>
            </a:r>
            <a:r>
              <a:rPr lang="ko-KR" altLang="en-US" dirty="0"/>
              <a:t>같은 경우 </a:t>
            </a:r>
            <a:r>
              <a:rPr lang="en-US" altLang="ko-KR" dirty="0"/>
              <a:t>Web</a:t>
            </a:r>
            <a:r>
              <a:rPr lang="ko-KR" altLang="en-US" dirty="0"/>
              <a:t>과 관련된 기술 스택을 메인으로 </a:t>
            </a:r>
            <a:r>
              <a:rPr lang="ko-KR" altLang="en-US" dirty="0" err="1"/>
              <a:t>하고있다보니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en-US" altLang="ko-KR" dirty="0" err="1"/>
              <a:t>MicroSVC</a:t>
            </a:r>
            <a:r>
              <a:rPr lang="en-US" altLang="ko-KR" dirty="0"/>
              <a:t>, </a:t>
            </a:r>
            <a:r>
              <a:rPr lang="ko-KR" altLang="en-US" dirty="0"/>
              <a:t>인프라 클라우드를 불문하고 제가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제가 업무에 투입된다고 가정했을 때 빠르게 적응해 나갈 수 있는 기반을 마련하는 것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팀의 개발 문화에 </a:t>
            </a:r>
            <a:r>
              <a:rPr lang="ko-KR" altLang="en-US" dirty="0" err="1"/>
              <a:t>적응하는것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개발 업무를 한다는 것은 기본적으로 해당 업무에 대한 이해가 수반되어야 하기 때문에</a:t>
            </a:r>
            <a:endParaRPr lang="en-US" altLang="ko-KR" dirty="0"/>
          </a:p>
          <a:p>
            <a:r>
              <a:rPr lang="en-US" altLang="ko-KR" dirty="0"/>
              <a:t>GS SHOP</a:t>
            </a:r>
            <a:r>
              <a:rPr lang="ko-KR" altLang="en-US" dirty="0"/>
              <a:t>의 업무에 대하여 이해하는</a:t>
            </a:r>
            <a:r>
              <a:rPr lang="ko-KR" altLang="en-US" baseline="0" dirty="0"/>
              <a:t> 것의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 목표를 설정하였습니다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0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en-US" altLang="ko-KR" dirty="0"/>
              <a:t>2</a:t>
            </a:r>
            <a:r>
              <a:rPr lang="ko-KR" altLang="en-US" dirty="0"/>
              <a:t>주 동안 인턴생활을 하면서 활동한 내용을 사실상 이 한 장의 슬라이드에 담은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아래에 보시는 부분과 같이</a:t>
            </a:r>
            <a:r>
              <a:rPr lang="en-US" altLang="ko-KR" dirty="0"/>
              <a:t> MENTEE</a:t>
            </a:r>
            <a:r>
              <a:rPr lang="ko-KR" altLang="en-US" dirty="0"/>
              <a:t>인 저 개인적으로는 </a:t>
            </a:r>
            <a:r>
              <a:rPr lang="en-US" altLang="ko-KR" dirty="0"/>
              <a:t>Nodejs</a:t>
            </a:r>
            <a:r>
              <a:rPr lang="ko-KR" altLang="en-US" dirty="0"/>
              <a:t> 기본문법</a:t>
            </a:r>
            <a:r>
              <a:rPr lang="en-US" altLang="ko-KR" dirty="0"/>
              <a:t>, HTTP </a:t>
            </a:r>
            <a:r>
              <a:rPr lang="ko-KR" altLang="en-US" dirty="0"/>
              <a:t>통신이론</a:t>
            </a:r>
            <a:r>
              <a:rPr lang="en-US" altLang="ko-KR" dirty="0"/>
              <a:t>, JSON</a:t>
            </a:r>
            <a:r>
              <a:rPr lang="ko-KR" altLang="en-US" dirty="0"/>
              <a:t> 데이터 형식</a:t>
            </a:r>
            <a:r>
              <a:rPr lang="en-US" altLang="ko-KR" dirty="0"/>
              <a:t>, OAS 3.0 </a:t>
            </a:r>
            <a:r>
              <a:rPr lang="en-US" altLang="ko-KR" dirty="0" err="1"/>
              <a:t>yaml</a:t>
            </a:r>
            <a:r>
              <a:rPr lang="ko-KR" altLang="en-US" dirty="0"/>
              <a:t>파일 작성법</a:t>
            </a:r>
            <a:r>
              <a:rPr lang="en-US" altLang="ko-KR" dirty="0"/>
              <a:t>, REST API</a:t>
            </a:r>
            <a:r>
              <a:rPr lang="ko-KR" altLang="en-US" dirty="0"/>
              <a:t>의 개념 등</a:t>
            </a:r>
            <a:endParaRPr lang="en-US" altLang="ko-KR" dirty="0"/>
          </a:p>
          <a:p>
            <a:r>
              <a:rPr lang="ko-KR" altLang="en-US" dirty="0"/>
              <a:t>기초적인 </a:t>
            </a:r>
            <a:r>
              <a:rPr lang="en-US" altLang="ko-KR" dirty="0"/>
              <a:t>CS </a:t>
            </a:r>
            <a:r>
              <a:rPr lang="ko-KR" altLang="en-US" dirty="0"/>
              <a:t>지식을 공부하는데 많은 시간을 투자하였습니다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MENTOR</a:t>
            </a:r>
            <a:r>
              <a:rPr lang="ko-KR" altLang="en-US" dirty="0"/>
              <a:t>님과 함께 매일 아침 </a:t>
            </a:r>
            <a:r>
              <a:rPr lang="en-US" altLang="ko-KR" dirty="0"/>
              <a:t>Scrum </a:t>
            </a:r>
            <a:r>
              <a:rPr lang="ko-KR" altLang="en-US" dirty="0"/>
              <a:t>미팅을 진행하면서 전날의 이슈를 공유하고 피드백을 받는 시간을 가졌습니다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7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주차에 진행된 과제에 대해서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주차에는 </a:t>
            </a:r>
            <a:r>
              <a:rPr lang="en-US" altLang="ko-KR" dirty="0"/>
              <a:t>HTTP </a:t>
            </a:r>
            <a:r>
              <a:rPr lang="ko-KR" altLang="en-US" dirty="0"/>
              <a:t>통신과 예외 처리에 대한 간단한 예제를 구현하였는데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주차에는 저의 멘토님들께서 </a:t>
            </a:r>
            <a:r>
              <a:rPr lang="ko-KR" altLang="en-US" dirty="0" err="1"/>
              <a:t>개발중이신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초개인화 큐레이션 </a:t>
            </a:r>
            <a:r>
              <a:rPr lang="en-US" altLang="ko-KR" dirty="0"/>
              <a:t>API'</a:t>
            </a:r>
            <a:r>
              <a:rPr lang="ko-KR" altLang="en-US" dirty="0"/>
              <a:t>를 호출하는 </a:t>
            </a:r>
            <a:r>
              <a:rPr lang="en-US" altLang="ko-KR" dirty="0"/>
              <a:t>Wrapper API</a:t>
            </a:r>
            <a:r>
              <a:rPr lang="ko-KR" altLang="en-US" dirty="0"/>
              <a:t>를 구현하고</a:t>
            </a:r>
            <a:endParaRPr lang="en-US" altLang="ko-KR" dirty="0"/>
          </a:p>
          <a:p>
            <a:r>
              <a:rPr lang="en-US" altLang="ko-KR" dirty="0"/>
              <a:t>Wrapper API</a:t>
            </a:r>
            <a:r>
              <a:rPr lang="ko-KR" altLang="en-US" dirty="0"/>
              <a:t>를 호출해서 얻은 데이터를 </a:t>
            </a:r>
            <a:r>
              <a:rPr lang="en-US" altLang="ko-KR" dirty="0"/>
              <a:t>2</a:t>
            </a:r>
            <a:r>
              <a:rPr lang="ko-KR" altLang="en-US" dirty="0"/>
              <a:t>차가공해서 </a:t>
            </a:r>
            <a:r>
              <a:rPr lang="en-US" altLang="ko-KR" dirty="0"/>
              <a:t>Response data</a:t>
            </a:r>
            <a:r>
              <a:rPr lang="ko-KR" altLang="en-US" dirty="0"/>
              <a:t>에 </a:t>
            </a:r>
            <a:r>
              <a:rPr lang="ko-KR" altLang="en-US" dirty="0" err="1"/>
              <a:t>넣는것으로</a:t>
            </a:r>
            <a:endParaRPr lang="ko-KR" altLang="en-US" dirty="0"/>
          </a:p>
          <a:p>
            <a:r>
              <a:rPr lang="en-US" altLang="ko-KR" dirty="0"/>
              <a:t>DB</a:t>
            </a:r>
            <a:r>
              <a:rPr lang="ko-KR" altLang="en-US" dirty="0"/>
              <a:t>에 연결하여 </a:t>
            </a:r>
            <a:r>
              <a:rPr lang="en-US" altLang="ko-KR" dirty="0" err="1"/>
              <a:t>requset</a:t>
            </a:r>
            <a:r>
              <a:rPr lang="ko-KR" altLang="en-US" dirty="0"/>
              <a:t>에 대한 </a:t>
            </a:r>
            <a:r>
              <a:rPr lang="ko-KR" altLang="en-US" dirty="0" err="1"/>
              <a:t>처리후</a:t>
            </a:r>
            <a:r>
              <a:rPr lang="ko-KR" altLang="en-US" dirty="0"/>
              <a:t> 응답하는 구조를 간접적으로 구현하였습니다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사실상 </a:t>
            </a:r>
            <a:r>
              <a:rPr lang="en-US" altLang="ko-KR" dirty="0"/>
              <a:t>2</a:t>
            </a:r>
            <a:r>
              <a:rPr lang="ko-KR" altLang="en-US" dirty="0"/>
              <a:t>주차에 개발이 </a:t>
            </a:r>
            <a:r>
              <a:rPr lang="ko-KR" altLang="en-US" dirty="0" err="1"/>
              <a:t>투자할수</a:t>
            </a:r>
            <a:r>
              <a:rPr lang="ko-KR" altLang="en-US" dirty="0"/>
              <a:t> 있는 시간이 부족하여 직접 </a:t>
            </a:r>
            <a:r>
              <a:rPr lang="en-US" altLang="ko-KR" dirty="0"/>
              <a:t>DB</a:t>
            </a:r>
            <a:r>
              <a:rPr lang="ko-KR" altLang="en-US" dirty="0"/>
              <a:t>를 연결하여 특정 도메인에 대한 </a:t>
            </a:r>
            <a:r>
              <a:rPr lang="en-US" altLang="ko-KR" dirty="0"/>
              <a:t>API</a:t>
            </a:r>
            <a:r>
              <a:rPr lang="ko-KR" altLang="en-US" dirty="0"/>
              <a:t>를 개발할 수는 없었지만</a:t>
            </a:r>
          </a:p>
          <a:p>
            <a:r>
              <a:rPr lang="ko-KR" altLang="en-US" dirty="0"/>
              <a:t>이후에는 충분히 </a:t>
            </a:r>
            <a:r>
              <a:rPr lang="en-US" altLang="ko-KR" dirty="0"/>
              <a:t>DB</a:t>
            </a:r>
            <a:r>
              <a:rPr lang="ko-KR" altLang="en-US" dirty="0"/>
              <a:t>를 조작하여 원하는 기능을 하는  </a:t>
            </a:r>
            <a:r>
              <a:rPr lang="en-US" altLang="ko-KR" dirty="0"/>
              <a:t>API</a:t>
            </a:r>
            <a:r>
              <a:rPr lang="ko-KR" altLang="en-US" dirty="0"/>
              <a:t>를 구현할 수 있는 기반을 다질 수 있었다고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92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부연설명을 조금 드리자면 기본적인 </a:t>
            </a:r>
            <a:r>
              <a:rPr lang="en-US" altLang="ko-KR" dirty="0"/>
              <a:t>API</a:t>
            </a:r>
            <a:r>
              <a:rPr lang="ko-KR" altLang="en-US" dirty="0"/>
              <a:t>의 호출 흐름은 </a:t>
            </a:r>
            <a:endParaRPr lang="en-US" altLang="ko-KR" dirty="0"/>
          </a:p>
          <a:p>
            <a:r>
              <a:rPr lang="ko-KR" altLang="en-US" dirty="0"/>
              <a:t>위 그림처럼</a:t>
            </a:r>
            <a:endParaRPr lang="en-US" altLang="ko-KR" dirty="0"/>
          </a:p>
          <a:p>
            <a:r>
              <a:rPr lang="ko-KR" altLang="en-US" dirty="0"/>
              <a:t>클라이언트가 서버에 요청하면 요청에 따라 </a:t>
            </a:r>
            <a:r>
              <a:rPr lang="en-US" altLang="ko-KR" dirty="0"/>
              <a:t>DB</a:t>
            </a:r>
            <a:r>
              <a:rPr lang="ko-KR" altLang="en-US" dirty="0"/>
              <a:t>에 접근하여 데이터에 </a:t>
            </a:r>
            <a:r>
              <a:rPr lang="ko-KR" altLang="en-US" dirty="0" err="1"/>
              <a:t>엑세스</a:t>
            </a:r>
            <a:r>
              <a:rPr lang="ko-KR" altLang="en-US" dirty="0"/>
              <a:t> 하여 해당 데이터를 반환하는 구조입니다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2</a:t>
            </a:r>
            <a:r>
              <a:rPr lang="ko-KR" altLang="en-US" dirty="0"/>
              <a:t>주차에 실질적으로 개발에 투자할 수 있는 시간 이틀동안</a:t>
            </a:r>
            <a:endParaRPr lang="en-US" altLang="ko-KR" dirty="0"/>
          </a:p>
          <a:p>
            <a:r>
              <a:rPr lang="en-US" altLang="ko-KR" dirty="0"/>
              <a:t>GS SHOP</a:t>
            </a:r>
            <a:r>
              <a:rPr lang="ko-KR" altLang="en-US" dirty="0"/>
              <a:t>의 데이터 베이스 스키마를 이해하고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를 연동하여 작업하기에는 시간이 부족하였습니다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이를 극복하기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그림처럼 멘토님들이 기존에 개발하시던 초 개인화 큐레이션 </a:t>
            </a:r>
            <a:r>
              <a:rPr lang="en-US" altLang="ko-KR" dirty="0"/>
              <a:t>API</a:t>
            </a:r>
            <a:r>
              <a:rPr lang="ko-KR" altLang="en-US" dirty="0"/>
              <a:t>를 호출하여 데이터베이스에 간접적으로 접근하는 방식을 사용하였습니다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9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5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6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7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7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8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7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36019" y="1431400"/>
            <a:ext cx="73247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GS SHOP Internship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Review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11637" y="3373439"/>
            <a:ext cx="0" cy="216058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05313" y="3878263"/>
            <a:ext cx="3406775" cy="114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GS SHOP IT</a:t>
            </a:r>
            <a:r>
              <a:rPr lang="ko-KR" altLang="en-US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개발팀</a:t>
            </a:r>
            <a:endParaRPr lang="en-US" altLang="ko-KR" sz="20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ko-KR" altLang="en-US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백종원</a:t>
            </a:r>
            <a:endParaRPr lang="en-US" altLang="ko-KR" sz="20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2021. 2. 25. </a:t>
            </a:r>
            <a:r>
              <a:rPr lang="ko-KR" altLang="en-US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</a:t>
            </a:r>
            <a:endParaRPr lang="en-US" altLang="ko-KR" sz="20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2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7424" y="2136337"/>
            <a:ext cx="4436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활동내용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Q &amp; A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9E1EC2-F161-4EF9-9E6E-B86881A0887C}"/>
              </a:ext>
            </a:extLst>
          </p:cNvPr>
          <p:cNvCxnSpPr>
            <a:cxnSpLocks/>
          </p:cNvCxnSpPr>
          <p:nvPr/>
        </p:nvCxnSpPr>
        <p:spPr>
          <a:xfrm>
            <a:off x="1191491" y="1809387"/>
            <a:ext cx="0" cy="36052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0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E47403-E02D-415F-80BC-9D81476500ED}"/>
              </a:ext>
            </a:extLst>
          </p:cNvPr>
          <p:cNvGrpSpPr/>
          <p:nvPr/>
        </p:nvGrpSpPr>
        <p:grpSpPr>
          <a:xfrm>
            <a:off x="763099" y="1182132"/>
            <a:ext cx="3350602" cy="3033767"/>
            <a:chOff x="763099" y="1182132"/>
            <a:chExt cx="3350602" cy="303376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2C10772-ACF8-41B9-8BF4-3CD066E7719E}"/>
                </a:ext>
              </a:extLst>
            </p:cNvPr>
            <p:cNvSpPr/>
            <p:nvPr/>
          </p:nvSpPr>
          <p:spPr>
            <a:xfrm>
              <a:off x="763099" y="2856999"/>
              <a:ext cx="1394801" cy="1358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Python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D9C4198-DB3C-496B-A924-6A0FDDB466E3}"/>
                </a:ext>
              </a:extLst>
            </p:cNvPr>
            <p:cNvSpPr/>
            <p:nvPr/>
          </p:nvSpPr>
          <p:spPr>
            <a:xfrm>
              <a:off x="2718900" y="2845832"/>
              <a:ext cx="1394801" cy="1358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C++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A6DEA6-C4BD-43ED-8408-EB2581170856}"/>
                </a:ext>
              </a:extLst>
            </p:cNvPr>
            <p:cNvSpPr/>
            <p:nvPr/>
          </p:nvSpPr>
          <p:spPr>
            <a:xfrm>
              <a:off x="1740999" y="1182132"/>
              <a:ext cx="1394801" cy="1358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AI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C6BF2B9-E545-4AED-BDBB-D756B78433F5}"/>
              </a:ext>
            </a:extLst>
          </p:cNvPr>
          <p:cNvSpPr/>
          <p:nvPr/>
        </p:nvSpPr>
        <p:spPr>
          <a:xfrm>
            <a:off x="4295957" y="2387122"/>
            <a:ext cx="3041284" cy="1963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79717-AF2A-4223-ABA1-2E275CC45A4F}"/>
              </a:ext>
            </a:extLst>
          </p:cNvPr>
          <p:cNvSpPr txBox="1"/>
          <p:nvPr/>
        </p:nvSpPr>
        <p:spPr>
          <a:xfrm>
            <a:off x="1288473" y="4904509"/>
            <a:ext cx="9164782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업무에 적응할 수 있는 기반 마련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팀의 개발 문화에 적응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GS SHOP</a:t>
            </a:r>
            <a:r>
              <a:rPr lang="ko-KR" altLang="en-US" dirty="0"/>
              <a:t>의 업무에 적응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ED2FAC-8D37-4F21-B4B2-E33ABA088981}"/>
              </a:ext>
            </a:extLst>
          </p:cNvPr>
          <p:cNvSpPr txBox="1"/>
          <p:nvPr/>
        </p:nvSpPr>
        <p:spPr>
          <a:xfrm>
            <a:off x="2697413" y="6381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폭발: 8pt 26">
            <a:extLst>
              <a:ext uri="{FF2B5EF4-FFF2-40B4-BE49-F238E27FC236}">
                <a16:creationId xmlns:a16="http://schemas.microsoft.com/office/drawing/2014/main" id="{80F4F42D-E1FD-4FCD-A027-4D7905FFACB7}"/>
              </a:ext>
            </a:extLst>
          </p:cNvPr>
          <p:cNvSpPr/>
          <p:nvPr/>
        </p:nvSpPr>
        <p:spPr>
          <a:xfrm>
            <a:off x="5486400" y="4616606"/>
            <a:ext cx="1656522" cy="57580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AFEC2E-17C1-45C0-A6B1-05922EF80A44}"/>
              </a:ext>
            </a:extLst>
          </p:cNvPr>
          <p:cNvGrpSpPr/>
          <p:nvPr/>
        </p:nvGrpSpPr>
        <p:grpSpPr>
          <a:xfrm>
            <a:off x="7517298" y="1772279"/>
            <a:ext cx="3911603" cy="1992186"/>
            <a:chOff x="3530597" y="1312981"/>
            <a:chExt cx="3911603" cy="19921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0F91D2-B82E-4543-B4CB-81C6B35F3587}"/>
                </a:ext>
              </a:extLst>
            </p:cNvPr>
            <p:cNvSpPr/>
            <p:nvPr/>
          </p:nvSpPr>
          <p:spPr>
            <a:xfrm>
              <a:off x="5065413" y="1312981"/>
              <a:ext cx="841973" cy="497941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007F79-7626-45C2-88EF-F50C191965A3}"/>
                </a:ext>
              </a:extLst>
            </p:cNvPr>
            <p:cNvSpPr/>
            <p:nvPr/>
          </p:nvSpPr>
          <p:spPr>
            <a:xfrm>
              <a:off x="6600227" y="2800309"/>
              <a:ext cx="841973" cy="497941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IT</a:t>
              </a:r>
              <a:r>
                <a:rPr lang="ko-KR" altLang="en-US" sz="1100" dirty="0">
                  <a:solidFill>
                    <a:schemeClr val="tx1"/>
                  </a:solidFill>
                </a:rPr>
                <a:t>개발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A3DE8B-E769-47F2-93D7-5AD748F87722}"/>
                </a:ext>
              </a:extLst>
            </p:cNvPr>
            <p:cNvSpPr/>
            <p:nvPr/>
          </p:nvSpPr>
          <p:spPr>
            <a:xfrm>
              <a:off x="5065412" y="2800309"/>
              <a:ext cx="841973" cy="497941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인프라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클라우드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34E9B4-32F6-4CD9-A2D8-9B727FCEA2AD}"/>
                </a:ext>
              </a:extLst>
            </p:cNvPr>
            <p:cNvSpPr/>
            <p:nvPr/>
          </p:nvSpPr>
          <p:spPr>
            <a:xfrm>
              <a:off x="3530597" y="2807226"/>
              <a:ext cx="841973" cy="497941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microSVC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C9DA26D-A203-48C4-901B-A6DA5BE8739E}"/>
                </a:ext>
              </a:extLst>
            </p:cNvPr>
            <p:cNvCxnSpPr>
              <a:stCxn id="15" idx="2"/>
              <a:endCxn id="21" idx="0"/>
            </p:cNvCxnSpPr>
            <p:nvPr/>
          </p:nvCxnSpPr>
          <p:spPr>
            <a:xfrm flipH="1">
              <a:off x="5486399" y="1810922"/>
              <a:ext cx="1" cy="98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6F27BBE-5C02-4E68-B4F0-82304787F489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5486400" y="1810922"/>
              <a:ext cx="1534814" cy="98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390DF8F-0424-43FC-BB3C-9E582917129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3951584" y="1810922"/>
              <a:ext cx="1534816" cy="996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3BC256-E426-45BE-8B48-0A8E3C1DE47A}"/>
              </a:ext>
            </a:extLst>
          </p:cNvPr>
          <p:cNvSpPr/>
          <p:nvPr/>
        </p:nvSpPr>
        <p:spPr>
          <a:xfrm>
            <a:off x="600364" y="4434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9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활동내용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815" y="3225532"/>
            <a:ext cx="11978640" cy="1798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1815" y="3667492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74" y="3618080"/>
            <a:ext cx="944881" cy="1049087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6"/>
          </p:cNvCxnSpPr>
          <p:nvPr/>
        </p:nvCxnSpPr>
        <p:spPr>
          <a:xfrm>
            <a:off x="996215" y="4124692"/>
            <a:ext cx="7518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6215" y="3896403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621816" y="4124692"/>
            <a:ext cx="7518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1815" y="3896403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상품검색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54" y="3618080"/>
            <a:ext cx="873760" cy="8028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48053" y="4420946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로그인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88055" y="4142624"/>
            <a:ext cx="7518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8055" y="3896403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주문생성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13" y="3618081"/>
            <a:ext cx="944881" cy="8028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05933" y="4460127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주문처리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43" y="3621297"/>
            <a:ext cx="823589" cy="802866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5954294" y="4121476"/>
            <a:ext cx="1565349" cy="32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9643" y="4420945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주문조회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2834641" y="1115230"/>
            <a:ext cx="1961548" cy="558265"/>
          </a:xfrm>
          <a:prstGeom prst="flowChartProcess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2834642" y="2478955"/>
            <a:ext cx="1961548" cy="558265"/>
          </a:xfrm>
          <a:prstGeom prst="flowChartProcess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상품승인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노출</a:t>
            </a:r>
          </a:p>
        </p:txBody>
      </p:sp>
      <p:sp>
        <p:nvSpPr>
          <p:cNvPr id="28" name="순서도: 처리 27"/>
          <p:cNvSpPr/>
          <p:nvPr/>
        </p:nvSpPr>
        <p:spPr>
          <a:xfrm>
            <a:off x="2834642" y="1812657"/>
            <a:ext cx="1961547" cy="558265"/>
          </a:xfrm>
          <a:prstGeom prst="flowChartProcess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상품검증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62" y="5093433"/>
            <a:ext cx="1029060" cy="102906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89" y="5163014"/>
            <a:ext cx="910527" cy="9105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58" y="3741190"/>
            <a:ext cx="802865" cy="802865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stCxn id="22" idx="2"/>
            <a:endCxn id="30" idx="0"/>
          </p:cNvCxnSpPr>
          <p:nvPr/>
        </p:nvCxnSpPr>
        <p:spPr>
          <a:xfrm>
            <a:off x="5481853" y="4706348"/>
            <a:ext cx="0" cy="4566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8102" y="4728590"/>
            <a:ext cx="338554" cy="364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00" dirty="0"/>
              <a:t>출하</a:t>
            </a:r>
          </a:p>
        </p:txBody>
      </p:sp>
      <p:cxnSp>
        <p:nvCxnSpPr>
          <p:cNvPr id="34" name="직선 화살표 연결선 33"/>
          <p:cNvCxnSpPr>
            <a:stCxn id="30" idx="3"/>
            <a:endCxn id="29" idx="1"/>
          </p:cNvCxnSpPr>
          <p:nvPr/>
        </p:nvCxnSpPr>
        <p:spPr>
          <a:xfrm flipV="1">
            <a:off x="5937116" y="5607963"/>
            <a:ext cx="4430246" cy="103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0"/>
            <a:endCxn id="31" idx="2"/>
          </p:cNvCxnSpPr>
          <p:nvPr/>
        </p:nvCxnSpPr>
        <p:spPr>
          <a:xfrm flipH="1" flipV="1">
            <a:off x="10881891" y="4544055"/>
            <a:ext cx="1" cy="5493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26" idx="2"/>
            <a:endCxn id="28" idx="0"/>
          </p:cNvCxnSpPr>
          <p:nvPr/>
        </p:nvCxnSpPr>
        <p:spPr>
          <a:xfrm>
            <a:off x="3815415" y="1673495"/>
            <a:ext cx="1" cy="1391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2"/>
            <a:endCxn id="27" idx="0"/>
          </p:cNvCxnSpPr>
          <p:nvPr/>
        </p:nvCxnSpPr>
        <p:spPr>
          <a:xfrm>
            <a:off x="3815416" y="2370922"/>
            <a:ext cx="0" cy="10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7" idx="2"/>
            <a:endCxn id="12" idx="0"/>
          </p:cNvCxnSpPr>
          <p:nvPr/>
        </p:nvCxnSpPr>
        <p:spPr>
          <a:xfrm>
            <a:off x="3815416" y="3037220"/>
            <a:ext cx="199" cy="5808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8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활동내용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819321" y="972471"/>
            <a:ext cx="10372679" cy="2585720"/>
            <a:chOff x="962430" y="904165"/>
            <a:chExt cx="10372679" cy="258572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0" y="904165"/>
              <a:ext cx="10372679" cy="2585720"/>
            </a:xfrm>
            <a:prstGeom prst="rect">
              <a:avLst/>
            </a:prstGeom>
          </p:spPr>
        </p:pic>
        <p:grpSp>
          <p:nvGrpSpPr>
            <p:cNvPr id="32" name="그룹 31"/>
            <p:cNvGrpSpPr/>
            <p:nvPr/>
          </p:nvGrpSpPr>
          <p:grpSpPr>
            <a:xfrm>
              <a:off x="962430" y="1162285"/>
              <a:ext cx="9579428" cy="1534325"/>
              <a:chOff x="714103" y="1182132"/>
              <a:chExt cx="9579428" cy="153432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14103" y="1182132"/>
                <a:ext cx="12888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</a:rPr>
                  <a:t>GOAL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126377" y="1182132"/>
                <a:ext cx="71671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개발문화의 이해와 </a:t>
                </a:r>
                <a:r>
                  <a:rPr lang="en-US" altLang="ko-KR" sz="2800" dirty="0">
                    <a:solidFill>
                      <a:schemeClr val="bg1"/>
                    </a:solidFill>
                  </a:rPr>
                  <a:t>API </a:t>
                </a:r>
                <a:r>
                  <a:rPr lang="ko-KR" altLang="en-US" sz="2800" dirty="0">
                    <a:solidFill>
                      <a:schemeClr val="bg1"/>
                    </a:solidFill>
                  </a:rPr>
                  <a:t>개발과제 수행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6228" y="2271146"/>
                <a:ext cx="1975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Scrum Meeting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9226" y="2271146"/>
                <a:ext cx="2272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err="1"/>
                  <a:t>페어</a:t>
                </a:r>
                <a:r>
                  <a:rPr lang="ko-KR" altLang="en-US" sz="2000" dirty="0"/>
                  <a:t> 프로그래밍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309892" y="2316347"/>
                <a:ext cx="1338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코드 리뷰</a:t>
                </a: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192293" y="3042741"/>
            <a:ext cx="11671201" cy="99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905357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520578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135799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51020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OAS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366241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yaml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319" y="2273438"/>
            <a:ext cx="159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MENTOR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1320" y="4458943"/>
            <a:ext cx="148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MENTEE</a:t>
            </a:r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BB11E5-A713-411D-932B-F88689D2AD82}"/>
              </a:ext>
            </a:extLst>
          </p:cNvPr>
          <p:cNvSpPr/>
          <p:nvPr/>
        </p:nvSpPr>
        <p:spPr>
          <a:xfrm>
            <a:off x="9981462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0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9E1EC2-F161-4EF9-9E6E-B86881A0887C}"/>
              </a:ext>
            </a:extLst>
          </p:cNvPr>
          <p:cNvCxnSpPr>
            <a:cxnSpLocks/>
          </p:cNvCxnSpPr>
          <p:nvPr/>
        </p:nvCxnSpPr>
        <p:spPr>
          <a:xfrm>
            <a:off x="6096000" y="1228650"/>
            <a:ext cx="0" cy="411480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997E4D-2610-4A9B-90A6-6680C516DC96}"/>
              </a:ext>
            </a:extLst>
          </p:cNvPr>
          <p:cNvSpPr txBox="1"/>
          <p:nvPr/>
        </p:nvSpPr>
        <p:spPr>
          <a:xfrm>
            <a:off x="1370254" y="9895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C32A6D-4F74-48C9-B526-F06CF24EE8C8}"/>
              </a:ext>
            </a:extLst>
          </p:cNvPr>
          <p:cNvSpPr/>
          <p:nvPr/>
        </p:nvSpPr>
        <p:spPr>
          <a:xfrm>
            <a:off x="6511639" y="5537201"/>
            <a:ext cx="5079999" cy="10691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34B24-18FA-4696-B662-20C531EB67C2}"/>
              </a:ext>
            </a:extLst>
          </p:cNvPr>
          <p:cNvSpPr txBox="1"/>
          <p:nvPr/>
        </p:nvSpPr>
        <p:spPr>
          <a:xfrm>
            <a:off x="7287108" y="101224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5C4783-61DF-43A5-818C-3BDD07F7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54" y="1358914"/>
            <a:ext cx="3529059" cy="38542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88DE57-E21F-4676-8FE3-6FC5DFC6A347}"/>
              </a:ext>
            </a:extLst>
          </p:cNvPr>
          <p:cNvSpPr/>
          <p:nvPr/>
        </p:nvSpPr>
        <p:spPr>
          <a:xfrm>
            <a:off x="600362" y="5537201"/>
            <a:ext cx="5079999" cy="10691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23D92-27CD-49CF-962D-C458AB62C4E5}"/>
              </a:ext>
            </a:extLst>
          </p:cNvPr>
          <p:cNvSpPr txBox="1"/>
          <p:nvPr/>
        </p:nvSpPr>
        <p:spPr>
          <a:xfrm>
            <a:off x="594784" y="5793238"/>
            <a:ext cx="507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-HTTP </a:t>
            </a:r>
            <a:r>
              <a:rPr lang="ko-KR" altLang="en-US" sz="1400" dirty="0"/>
              <a:t>통신과 예외 처리에 대한 간단한 예제 구현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예제에 대한 </a:t>
            </a:r>
            <a:r>
              <a:rPr lang="en-US" altLang="ko-KR" sz="1400" dirty="0"/>
              <a:t>API DOC </a:t>
            </a:r>
            <a:r>
              <a:rPr lang="ko-KR" altLang="en-US" sz="1400" dirty="0"/>
              <a:t>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65EE-4951-408C-B71A-1F6BD49FBC21}"/>
              </a:ext>
            </a:extLst>
          </p:cNvPr>
          <p:cNvSpPr txBox="1"/>
          <p:nvPr/>
        </p:nvSpPr>
        <p:spPr>
          <a:xfrm>
            <a:off x="6511639" y="5759299"/>
            <a:ext cx="507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-‘</a:t>
            </a:r>
            <a:r>
              <a:rPr lang="ko-KR" altLang="en-US" sz="1400" dirty="0"/>
              <a:t>초개인화 큐레이션 </a:t>
            </a:r>
            <a:r>
              <a:rPr lang="en-US" altLang="ko-KR" sz="1400" dirty="0"/>
              <a:t>API’</a:t>
            </a:r>
            <a:r>
              <a:rPr lang="ko-KR" altLang="en-US" sz="1400" dirty="0"/>
              <a:t>를 호출하는 </a:t>
            </a:r>
            <a:r>
              <a:rPr lang="en-US" altLang="ko-KR" sz="1400" dirty="0"/>
              <a:t>Wrapper API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r>
              <a:rPr lang="en-US" altLang="ko-KR" sz="1400" dirty="0"/>
              <a:t>-Wrapper API</a:t>
            </a:r>
            <a:r>
              <a:rPr lang="ko-KR" altLang="en-US" sz="1400" dirty="0"/>
              <a:t>를 통해 데이터를</a:t>
            </a:r>
            <a:r>
              <a:rPr lang="en-US" altLang="ko-KR" sz="1400" dirty="0"/>
              <a:t> 2</a:t>
            </a:r>
            <a:r>
              <a:rPr lang="ko-KR" altLang="en-US" sz="1400" dirty="0" err="1"/>
              <a:t>차가공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하는것으로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r>
              <a:rPr lang="ko-KR" altLang="en-US" sz="1400" dirty="0"/>
              <a:t>에 연결하여 데이터를 처리하여 응답하는 구조 간접구현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108" y="1375883"/>
            <a:ext cx="3631371" cy="38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2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0317FF-6AEF-4FF3-A121-A6FE102C2C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68" y="1231900"/>
            <a:ext cx="1563820" cy="1563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2BDD73-E8E7-439A-896D-08AC3E852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10" y="1231900"/>
            <a:ext cx="1563820" cy="15638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58C63-45FC-4E46-8854-1386AD36F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18" y="1231900"/>
            <a:ext cx="1563820" cy="156382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4C2E59-67E5-449B-985A-0D8642F86E5D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B18DB-C1E9-4C63-83E8-BF2396293A08}"/>
              </a:ext>
            </a:extLst>
          </p:cNvPr>
          <p:cNvCxnSpPr/>
          <p:nvPr/>
        </p:nvCxnSpPr>
        <p:spPr>
          <a:xfrm>
            <a:off x="3268788" y="1567811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6826B3-3688-4C61-A48E-622909C007D2}"/>
              </a:ext>
            </a:extLst>
          </p:cNvPr>
          <p:cNvCxnSpPr>
            <a:cxnSpLocks/>
          </p:cNvCxnSpPr>
          <p:nvPr/>
        </p:nvCxnSpPr>
        <p:spPr>
          <a:xfrm flipH="1">
            <a:off x="3268791" y="2351583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FBC008-E6D6-40DB-8012-A47C2941C016}"/>
              </a:ext>
            </a:extLst>
          </p:cNvPr>
          <p:cNvCxnSpPr/>
          <p:nvPr/>
        </p:nvCxnSpPr>
        <p:spPr>
          <a:xfrm>
            <a:off x="6544730" y="1567811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45DFC7-D4EA-4756-9234-882651AA4CA1}"/>
              </a:ext>
            </a:extLst>
          </p:cNvPr>
          <p:cNvCxnSpPr>
            <a:cxnSpLocks/>
          </p:cNvCxnSpPr>
          <p:nvPr/>
        </p:nvCxnSpPr>
        <p:spPr>
          <a:xfrm flipH="1">
            <a:off x="6544733" y="2351583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E8DD19-9688-4FD1-9C7E-3CCFD476224D}"/>
              </a:ext>
            </a:extLst>
          </p:cNvPr>
          <p:cNvSpPr txBox="1"/>
          <p:nvPr/>
        </p:nvSpPr>
        <p:spPr>
          <a:xfrm>
            <a:off x="3293506" y="934543"/>
            <a:ext cx="166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POST /</a:t>
            </a:r>
          </a:p>
          <a:p>
            <a:r>
              <a:rPr lang="en-US" altLang="ko-KR" dirty="0"/>
              <a:t>PUT / DELETE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4DD3F-7213-4599-AC6D-D5B98ADA7EFD}"/>
              </a:ext>
            </a:extLst>
          </p:cNvPr>
          <p:cNvSpPr txBox="1"/>
          <p:nvPr/>
        </p:nvSpPr>
        <p:spPr>
          <a:xfrm>
            <a:off x="3615836" y="2364646"/>
            <a:ext cx="96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/</a:t>
            </a:r>
          </a:p>
          <a:p>
            <a:r>
              <a:rPr lang="en-US" altLang="ko-KR" dirty="0"/>
              <a:t> XML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8E9EC-2D27-449D-A85A-76700BE94DC7}"/>
              </a:ext>
            </a:extLst>
          </p:cNvPr>
          <p:cNvSpPr txBox="1"/>
          <p:nvPr/>
        </p:nvSpPr>
        <p:spPr>
          <a:xfrm>
            <a:off x="2158144" y="2866205"/>
            <a:ext cx="65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client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BBF8B-ACCD-4289-89A1-2A1C63757D6A}"/>
              </a:ext>
            </a:extLst>
          </p:cNvPr>
          <p:cNvSpPr txBox="1"/>
          <p:nvPr/>
        </p:nvSpPr>
        <p:spPr>
          <a:xfrm>
            <a:off x="5323695" y="2866205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REST API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9A849B-AAF5-441B-8B05-17F5D5C4671F}"/>
              </a:ext>
            </a:extLst>
          </p:cNvPr>
          <p:cNvSpPr txBox="1"/>
          <p:nvPr/>
        </p:nvSpPr>
        <p:spPr>
          <a:xfrm>
            <a:off x="8499471" y="2833548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Database</a:t>
            </a:r>
            <a:endParaRPr lang="ko-KR" altLang="en-US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1CEEC5C-E229-4AE7-BF66-203901B02D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4441372"/>
            <a:ext cx="1563820" cy="15638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AF99987-E81C-427A-B8C1-10966004E3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06" y="4441372"/>
            <a:ext cx="1563820" cy="15638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C4B0EEA-72D8-4D54-BD93-721184B538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648" y="4333463"/>
            <a:ext cx="1563820" cy="156382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6F888A4-127B-4701-9603-8968C2A10FBF}"/>
              </a:ext>
            </a:extLst>
          </p:cNvPr>
          <p:cNvCxnSpPr/>
          <p:nvPr/>
        </p:nvCxnSpPr>
        <p:spPr>
          <a:xfrm>
            <a:off x="2164184" y="4777283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59B4EF7-7E06-4BF7-A10A-040CBDB3B558}"/>
              </a:ext>
            </a:extLst>
          </p:cNvPr>
          <p:cNvCxnSpPr>
            <a:cxnSpLocks/>
          </p:cNvCxnSpPr>
          <p:nvPr/>
        </p:nvCxnSpPr>
        <p:spPr>
          <a:xfrm flipH="1">
            <a:off x="2164187" y="5561055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D5E275-1861-404F-AD6E-35E9A62A4B41}"/>
              </a:ext>
            </a:extLst>
          </p:cNvPr>
          <p:cNvCxnSpPr/>
          <p:nvPr/>
        </p:nvCxnSpPr>
        <p:spPr>
          <a:xfrm>
            <a:off x="5440126" y="4777283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D1AA959-F567-4C8C-AD22-C7029A68A354}"/>
              </a:ext>
            </a:extLst>
          </p:cNvPr>
          <p:cNvCxnSpPr>
            <a:cxnSpLocks/>
          </p:cNvCxnSpPr>
          <p:nvPr/>
        </p:nvCxnSpPr>
        <p:spPr>
          <a:xfrm flipH="1">
            <a:off x="5440129" y="5561055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75B5CD-4D8C-4733-A599-83FC3D45971F}"/>
              </a:ext>
            </a:extLst>
          </p:cNvPr>
          <p:cNvSpPr txBox="1"/>
          <p:nvPr/>
        </p:nvSpPr>
        <p:spPr>
          <a:xfrm>
            <a:off x="2188902" y="4144015"/>
            <a:ext cx="166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POST /</a:t>
            </a:r>
          </a:p>
          <a:p>
            <a:r>
              <a:rPr lang="en-US" altLang="ko-KR" dirty="0"/>
              <a:t>PUT / DELETE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9A4FB-ABC7-4DCB-B03C-33214F899F24}"/>
              </a:ext>
            </a:extLst>
          </p:cNvPr>
          <p:cNvSpPr txBox="1"/>
          <p:nvPr/>
        </p:nvSpPr>
        <p:spPr>
          <a:xfrm>
            <a:off x="2511232" y="5574118"/>
            <a:ext cx="96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/</a:t>
            </a:r>
          </a:p>
          <a:p>
            <a:r>
              <a:rPr lang="en-US" altLang="ko-KR" dirty="0"/>
              <a:t> XML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AEECA-7EEA-4B24-8045-E807224890E4}"/>
              </a:ext>
            </a:extLst>
          </p:cNvPr>
          <p:cNvSpPr txBox="1"/>
          <p:nvPr/>
        </p:nvSpPr>
        <p:spPr>
          <a:xfrm>
            <a:off x="1053540" y="6075677"/>
            <a:ext cx="65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client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5965C-F914-4774-9ED1-52808B366986}"/>
              </a:ext>
            </a:extLst>
          </p:cNvPr>
          <p:cNvSpPr txBox="1"/>
          <p:nvPr/>
        </p:nvSpPr>
        <p:spPr>
          <a:xfrm>
            <a:off x="4219091" y="6075677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REST API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28E239-E461-4A11-B783-371D5116D6AC}"/>
              </a:ext>
            </a:extLst>
          </p:cNvPr>
          <p:cNvSpPr txBox="1"/>
          <p:nvPr/>
        </p:nvSpPr>
        <p:spPr>
          <a:xfrm>
            <a:off x="10477701" y="6066560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Database</a:t>
            </a:r>
            <a:endParaRPr lang="ko-KR" altLang="en-US" sz="14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65482C7-8D50-4F3A-89E8-ECEDC1986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89" y="4338731"/>
            <a:ext cx="1563820" cy="156382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4EE934E-95B3-4B23-90E1-714BFC41393F}"/>
              </a:ext>
            </a:extLst>
          </p:cNvPr>
          <p:cNvCxnSpPr/>
          <p:nvPr/>
        </p:nvCxnSpPr>
        <p:spPr>
          <a:xfrm>
            <a:off x="8597109" y="4674642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035686-97AB-48DA-9181-ADA829A51C5E}"/>
              </a:ext>
            </a:extLst>
          </p:cNvPr>
          <p:cNvCxnSpPr>
            <a:cxnSpLocks/>
          </p:cNvCxnSpPr>
          <p:nvPr/>
        </p:nvCxnSpPr>
        <p:spPr>
          <a:xfrm flipH="1">
            <a:off x="8597112" y="5458414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724EE5-7562-4E27-8203-518AECF52660}"/>
              </a:ext>
            </a:extLst>
          </p:cNvPr>
          <p:cNvSpPr txBox="1"/>
          <p:nvPr/>
        </p:nvSpPr>
        <p:spPr>
          <a:xfrm>
            <a:off x="7376074" y="5973036"/>
            <a:ext cx="979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초개인화</a:t>
            </a:r>
            <a:endParaRPr lang="en-US" altLang="ko-KR" sz="1400" dirty="0"/>
          </a:p>
          <a:p>
            <a:pPr algn="ctr"/>
            <a:r>
              <a:rPr lang="ko-KR" altLang="en-US" sz="1400" dirty="0"/>
              <a:t>큐레이션</a:t>
            </a:r>
            <a:endParaRPr lang="en-US" altLang="ko-KR" sz="1400" dirty="0"/>
          </a:p>
          <a:p>
            <a:pPr algn="ctr"/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927AEC8-C841-4E71-B1A9-69A6F0C957EB}"/>
              </a:ext>
            </a:extLst>
          </p:cNvPr>
          <p:cNvCxnSpPr/>
          <p:nvPr/>
        </p:nvCxnSpPr>
        <p:spPr>
          <a:xfrm>
            <a:off x="1280160" y="3561380"/>
            <a:ext cx="8905488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6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4492" y="2532184"/>
            <a:ext cx="3985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Q &amp; A</a:t>
            </a:r>
            <a:endParaRPr lang="ko-KR" altLang="en-US" sz="96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8F638BD-DA30-4A36-AC54-347F30B7C892}"/>
              </a:ext>
            </a:extLst>
          </p:cNvPr>
          <p:cNvCxnSpPr/>
          <p:nvPr/>
        </p:nvCxnSpPr>
        <p:spPr>
          <a:xfrm>
            <a:off x="600364" y="5935785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537</Words>
  <Application>Microsoft Office PowerPoint</Application>
  <PresentationFormat>와이드스크린</PresentationFormat>
  <Paragraphs>130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Baek Jongwon</cp:lastModifiedBy>
  <cp:revision>56</cp:revision>
  <dcterms:created xsi:type="dcterms:W3CDTF">2021-02-16T07:33:18Z</dcterms:created>
  <dcterms:modified xsi:type="dcterms:W3CDTF">2021-02-23T21:33:04Z</dcterms:modified>
</cp:coreProperties>
</file>