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58" r:id="rId4"/>
    <p:sldId id="260" r:id="rId5"/>
    <p:sldId id="261" r:id="rId6"/>
    <p:sldId id="268" r:id="rId7"/>
    <p:sldId id="270" r:id="rId8"/>
    <p:sldId id="271" r:id="rId9"/>
    <p:sldId id="263" r:id="rId10"/>
    <p:sldId id="269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59793" autoAdjust="0"/>
  </p:normalViewPr>
  <p:slideViewPr>
    <p:cSldViewPr snapToGrid="0">
      <p:cViewPr varScale="1">
        <p:scale>
          <a:sx n="69" d="100"/>
          <a:sy n="69" d="100"/>
        </p:scale>
        <p:origin x="20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69307-8C9E-468A-B6B9-493860D798B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CE13B-2DA6-49F8-A999-2B0CC2566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627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03B34-D792-4A73-9313-2A97B9A4B4D1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6D20C-8506-4A30-89CF-C469BE13782F}" type="slidenum">
              <a:rPr lang="ko-KR" altLang="en-US" smtClean="0"/>
              <a:pPr/>
              <a:t>‹#›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02457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네 안녕하세요</a:t>
            </a:r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GS</a:t>
            </a:r>
            <a:r>
              <a:rPr lang="en-US" altLang="ko-KR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 SHOP IT</a:t>
            </a:r>
            <a:r>
              <a:rPr lang="ko-KR" altLang="en-US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개발팀 인턴인 </a:t>
            </a:r>
            <a:r>
              <a:rPr lang="en-US" altLang="ko-KR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Leo, </a:t>
            </a:r>
            <a:r>
              <a:rPr lang="ko-KR" altLang="en-US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천승민 이라고 합니다</a:t>
            </a:r>
            <a:r>
              <a:rPr lang="en-US" altLang="ko-KR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이 시간에 저는 </a:t>
            </a:r>
            <a:r>
              <a:rPr lang="en-US" altLang="ko-KR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GS SHOP</a:t>
            </a:r>
            <a:r>
              <a:rPr lang="ko-KR" altLang="en-US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과 함께한</a:t>
            </a:r>
            <a:endParaRPr lang="en-US" altLang="ko-KR" baseline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일 동안의 경험에 대해서 발표하도록 하겠습니다</a:t>
            </a:r>
            <a:r>
              <a:rPr lang="en-US" altLang="ko-KR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4288303-D43B-40E0-8350-02812FB11F05}" type="slidenum">
              <a:rPr lang="en-US" altLang="ko-KR" smtClean="0">
                <a:latin typeface="돋움체" panose="020B0609000101010101" pitchFamily="49" charset="-127"/>
                <a:ea typeface="돋움체" panose="020B0609000101010101" pitchFamily="49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147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서비스 이름은 타 기업의 정보를 가져오기 때문에</a:t>
            </a:r>
            <a:endParaRPr lang="en-US" altLang="ko-KR" smtClean="0"/>
          </a:p>
          <a:p>
            <a:r>
              <a:rPr lang="en-US" altLang="ko-KR" smtClean="0"/>
              <a:t>sales U</a:t>
            </a:r>
            <a:r>
              <a:rPr lang="ko-KR" altLang="en-US" smtClean="0"/>
              <a:t>로 이름 지었습니다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좌측의 그림은 프로토타입니다</a:t>
            </a:r>
            <a:r>
              <a:rPr lang="en-US" altLang="ko-KR" smtClean="0"/>
              <a:t>.</a:t>
            </a:r>
          </a:p>
          <a:p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타기업에서 송출되고 있는 방송들 목록을 웹 크롤링을 통해 가져오고 사용자에게 제공합니다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A, B, C</a:t>
            </a:r>
            <a:r>
              <a:rPr lang="ko-KR" altLang="en-US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 버튼과 해시태그 검색 기능을 이용하면</a:t>
            </a:r>
            <a:endParaRPr lang="en-US" altLang="ko-KR" baseline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영상 목록을 필터링하여 원하는 영상만을 얻을 수 있습니다</a:t>
            </a:r>
            <a:r>
              <a:rPr lang="en-US" altLang="ko-KR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baseline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MSA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유닛에서 활용하고 있는 </a:t>
            </a:r>
            <a:r>
              <a:rPr lang="ko-KR" altLang="en-US" b="1" smtClean="0">
                <a:latin typeface="굴림" panose="020B0600000101010101" pitchFamily="50" charset="-127"/>
                <a:ea typeface="굴림" panose="020B0600000101010101" pitchFamily="50" charset="-127"/>
              </a:rPr>
              <a:t>리액트</a:t>
            </a:r>
            <a:r>
              <a:rPr lang="en-US" altLang="ko-KR" b="1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smtClean="0">
                <a:latin typeface="굴림" panose="020B0600000101010101" pitchFamily="50" charset="-127"/>
                <a:ea typeface="굴림" panose="020B0600000101010101" pitchFamily="50" charset="-127"/>
              </a:rPr>
              <a:t>강조</a:t>
            </a:r>
            <a:r>
              <a:rPr lang="en-US" altLang="ko-KR" b="1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를 이용해서 만들었습니다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baseline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지금</a:t>
            </a:r>
            <a:r>
              <a:rPr lang="en-US" altLang="ko-KR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현재까지의 개발 상황을 간단하게 시현해보도록 하겠습니다</a:t>
            </a:r>
            <a:r>
              <a:rPr lang="en-US" altLang="ko-KR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차주에는</a:t>
            </a:r>
            <a:r>
              <a:rPr lang="ko-KR" altLang="en-US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프로토타입 발전시켜서 디테일하게 만들어볼생각입니다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그래서 다음 발표에서는</a:t>
            </a:r>
            <a:endParaRPr lang="en-US" altLang="ko-KR" smtClean="0"/>
          </a:p>
          <a:p>
            <a:r>
              <a:rPr lang="ko-KR" altLang="en-US" smtClean="0"/>
              <a:t>해당 서비스를 배포하는 과정을</a:t>
            </a:r>
            <a:endParaRPr lang="en-US" altLang="ko-KR" smtClean="0"/>
          </a:p>
          <a:p>
            <a:r>
              <a:rPr lang="ko-KR" altLang="en-US" smtClean="0"/>
              <a:t>준비해오겠습니다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D20C-8506-4A30-89CF-C469BE13782F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00344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지금까지 발표 들어주셔서 감사드립니다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궁금한 점이</a:t>
            </a:r>
            <a:r>
              <a:rPr lang="ko-KR" altLang="en-US" baseline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있으면</a:t>
            </a:r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말씀 부탁드리겠습니다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감사드립니다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4288303-D43B-40E0-8350-02812FB11F05}" type="slidenum">
              <a:rPr lang="en-US" altLang="ko-KR" smtClean="0">
                <a:latin typeface="돋움체" panose="020B0609000101010101" pitchFamily="49" charset="-127"/>
                <a:ea typeface="돋움체" panose="020B0609000101010101" pitchFamily="49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39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목차입니다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먼저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저에 대한 간단한 소개로 시작하여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일 동안의 일정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그 속의 학습내용</a:t>
            </a:r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그리고 다음주 프로젝트 계획에 대한</a:t>
            </a:r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순서로 발표하겠습니다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4288303-D43B-40E0-8350-02812FB11F05}" type="slidenum">
              <a:rPr lang="en-US" altLang="ko-KR" smtClean="0">
                <a:latin typeface="돋움체" panose="020B0609000101010101" pitchFamily="49" charset="-127"/>
                <a:ea typeface="돋움체" panose="020B0609000101010101" pitchFamily="49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03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네</a:t>
            </a:r>
            <a:r>
              <a:rPr lang="en-US" altLang="ko-KR" smtClean="0"/>
              <a:t>, </a:t>
            </a:r>
            <a:r>
              <a:rPr lang="ko-KR" altLang="en-US" smtClean="0"/>
              <a:t>좌측을 봐주시면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동그라미 세개가 있습니다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저에게 어떤 사람인지 설명해봐라 라고 한다면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책임감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적극성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대화 라는</a:t>
            </a:r>
            <a:endParaRPr lang="en-US" altLang="ko-KR" baseline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smtClean="0"/>
              <a:t>3</a:t>
            </a:r>
            <a:r>
              <a:rPr lang="ko-KR" altLang="en-US" baseline="0" smtClean="0"/>
              <a:t>가지 단어로 정의할 수 있다고 말씀드리고 싶습니다</a:t>
            </a:r>
            <a:r>
              <a:rPr lang="en-US" altLang="ko-KR" baseline="0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저는 </a:t>
            </a:r>
            <a:r>
              <a:rPr lang="en-US" altLang="ko-KR" smtClean="0"/>
              <a:t>Javascript, react, Node.js </a:t>
            </a:r>
            <a:r>
              <a:rPr lang="ko-KR" altLang="en-US" smtClean="0"/>
              <a:t>기술에 대해 관심이 많습니다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앞으로 </a:t>
            </a:r>
            <a:r>
              <a:rPr lang="en-US" altLang="ko-KR" smtClean="0"/>
              <a:t>GS SHOP</a:t>
            </a:r>
            <a:r>
              <a:rPr lang="ko-KR" altLang="en-US" smtClean="0"/>
              <a:t>과</a:t>
            </a:r>
            <a:r>
              <a:rPr lang="en-US" altLang="ko-KR" smtClean="0"/>
              <a:t> </a:t>
            </a:r>
            <a:r>
              <a:rPr lang="ko-KR" altLang="en-US" smtClean="0"/>
              <a:t>꾸준히 성장하여</a:t>
            </a:r>
            <a:r>
              <a:rPr lang="en-US" altLang="ko-KR" baseline="0" smtClean="0"/>
              <a:t> </a:t>
            </a:r>
            <a:r>
              <a:rPr lang="ko-KR" altLang="en-US" smtClean="0"/>
              <a:t>숲을 바라보는 개발자가 되고 싶습니다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우측 그림을 통해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제가 배정된 </a:t>
            </a:r>
            <a:r>
              <a:rPr lang="en-US" altLang="ko-KR" smtClean="0"/>
              <a:t>MSA </a:t>
            </a:r>
            <a:r>
              <a:rPr lang="ko-KR" altLang="en-US" smtClean="0"/>
              <a:t>유닛의 위치를 그려보았습니다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MSA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유닛은 모놀리틱 시스템을 서비스 단위로</a:t>
            </a:r>
            <a:endParaRPr lang="en-US" altLang="ko-KR" baseline="0" smtClean="0"/>
          </a:p>
          <a:p>
            <a:r>
              <a:rPr lang="ko-KR" altLang="en-US" baseline="0" smtClean="0"/>
              <a:t>분석하여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유지</a:t>
            </a:r>
            <a:r>
              <a:rPr lang="en-US" altLang="ko-KR" baseline="0" smtClean="0"/>
              <a:t>/</a:t>
            </a:r>
            <a:r>
              <a:rPr lang="ko-KR" altLang="en-US" baseline="0" smtClean="0"/>
              <a:t>보수 및 확장성을 개선시키는 업무를 담당합니다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이후에 뒤의 </a:t>
            </a:r>
            <a:r>
              <a:rPr lang="en-US" altLang="ko-KR" baseline="0" smtClean="0"/>
              <a:t>ppt</a:t>
            </a:r>
            <a:r>
              <a:rPr lang="ko-KR" altLang="en-US" baseline="0" smtClean="0"/>
              <a:t>에서 더 자세히 설명하겠습니다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D20C-8506-4A30-89CF-C469BE13782F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2190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인턴쉽 </a:t>
            </a:r>
            <a:r>
              <a:rPr lang="en-US" altLang="ko-KR" smtClean="0"/>
              <a:t>5</a:t>
            </a:r>
            <a:r>
              <a:rPr lang="ko-KR" altLang="en-US" smtClean="0"/>
              <a:t>일동안의 일정입니다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salesone </a:t>
            </a:r>
            <a:r>
              <a:rPr lang="ko-KR" altLang="en-US" smtClean="0"/>
              <a:t>분석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데리안 매니저님의 고객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상품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방송 등의 대한 업무 도메인 교육</a:t>
            </a:r>
            <a:r>
              <a:rPr lang="en-US" altLang="ko-KR" baseline="0" smtClean="0"/>
              <a:t>,</a:t>
            </a:r>
          </a:p>
          <a:p>
            <a:r>
              <a:rPr lang="en-US" altLang="ko-KR" baseline="0" smtClean="0"/>
              <a:t>MSA </a:t>
            </a:r>
            <a:r>
              <a:rPr lang="ko-KR" altLang="en-US" baseline="0" smtClean="0"/>
              <a:t>유닛 회의 참관</a:t>
            </a:r>
            <a:endParaRPr lang="en-US" altLang="ko-KR" baseline="0" smtClean="0"/>
          </a:p>
          <a:p>
            <a:r>
              <a:rPr lang="ko-KR" altLang="en-US" baseline="0" smtClean="0"/>
              <a:t>폴 매니저님의 방송 업무 강의를 학습하며 지냈습니다</a:t>
            </a:r>
            <a:r>
              <a:rPr lang="en-US" altLang="ko-KR" baseline="0" smtClean="0"/>
              <a:t>,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그리고 틈틈히</a:t>
            </a:r>
            <a:endParaRPr lang="en-US" altLang="ko-KR" baseline="0" smtClean="0"/>
          </a:p>
          <a:p>
            <a:r>
              <a:rPr lang="ko-KR" altLang="en-US" baseline="0" smtClean="0"/>
              <a:t>우디 매니저님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미카엘 매니저님과 함께</a:t>
            </a:r>
            <a:endParaRPr lang="en-US" altLang="ko-KR" baseline="0" smtClean="0"/>
          </a:p>
          <a:p>
            <a:r>
              <a:rPr lang="ko-KR" altLang="en-US" baseline="0" smtClean="0"/>
              <a:t>인턴 프로젝트 발표를 준비하였습니다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D20C-8506-4A30-89CF-C469BE13782F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59685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학습내용을 설명드리겠습니다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MSA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유닛인 만큼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그 개념에 대해서 정확히 알아야겠다는 필요성을 느꼈습니다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마이크로 서비스 아키텍처는 소프트웨어 아키텍처의 종류입니다</a:t>
            </a:r>
            <a:r>
              <a:rPr lang="en-US" altLang="ko-KR" baseline="0" smtClean="0"/>
              <a:t>.</a:t>
            </a:r>
          </a:p>
          <a:p>
            <a:r>
              <a:rPr lang="ko-KR" altLang="en-US" smtClean="0"/>
              <a:t>등장 배경은 기존의 모놀리틱 아키텍처는</a:t>
            </a:r>
            <a:endParaRPr lang="en-US" altLang="ko-KR" smtClean="0"/>
          </a:p>
          <a:p>
            <a:r>
              <a:rPr lang="ko-KR" altLang="en-US" smtClean="0"/>
              <a:t>하나의 큰 소프트웨어 이었기 때문에</a:t>
            </a:r>
            <a:endParaRPr lang="en-US" altLang="ko-KR" smtClean="0"/>
          </a:p>
          <a:p>
            <a:r>
              <a:rPr lang="ko-KR" altLang="en-US" smtClean="0"/>
              <a:t>장애가 발생하면 전체가 죽어버리고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유지보수와 확장 측면에서의한계가 있었습니다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이러한 배경에서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마이크로 서비스 아키텍처를 이용하면</a:t>
            </a:r>
            <a:endParaRPr lang="en-US" altLang="ko-KR" smtClean="0"/>
          </a:p>
          <a:p>
            <a:r>
              <a:rPr lang="ko-KR" altLang="en-US" smtClean="0"/>
              <a:t>소프트웨어를 서비스 단위로 개발 및 배포가 가능하기 때문에</a:t>
            </a:r>
            <a:endParaRPr lang="en-US" altLang="ko-KR" smtClean="0"/>
          </a:p>
          <a:p>
            <a:r>
              <a:rPr lang="ko-KR" altLang="en-US" smtClean="0"/>
              <a:t>장애 발생 대처와 유지보수</a:t>
            </a:r>
            <a:r>
              <a:rPr lang="en-US" altLang="ko-KR" smtClean="0"/>
              <a:t>/</a:t>
            </a:r>
            <a:r>
              <a:rPr lang="ko-KR" altLang="en-US" smtClean="0"/>
              <a:t>확장에 대해</a:t>
            </a:r>
            <a:r>
              <a:rPr lang="ko-KR" altLang="en-US" baseline="0" smtClean="0"/>
              <a:t> 유리합니다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D20C-8506-4A30-89CF-C469BE13782F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78973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MSA </a:t>
            </a:r>
            <a:r>
              <a:rPr lang="ko-KR" altLang="en-US" smtClean="0"/>
              <a:t>유닛은기존의 오래된 </a:t>
            </a:r>
            <a:r>
              <a:rPr lang="en-US" altLang="ko-KR" smtClean="0"/>
              <a:t>salesone</a:t>
            </a:r>
            <a:r>
              <a:rPr lang="ko-KR" altLang="en-US" smtClean="0"/>
              <a:t>을</a:t>
            </a:r>
            <a:endParaRPr lang="en-US" altLang="ko-KR" smtClean="0"/>
          </a:p>
          <a:p>
            <a:r>
              <a:rPr lang="en-US" altLang="ko-KR" smtClean="0"/>
              <a:t>MSA</a:t>
            </a:r>
            <a:r>
              <a:rPr lang="ko-KR" altLang="en-US" baseline="0" smtClean="0"/>
              <a:t>를 바탕으로 하여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웹 기반의 새로운 </a:t>
            </a:r>
            <a:r>
              <a:rPr lang="en-US" altLang="ko-KR" baseline="0" smtClean="0"/>
              <a:t>salesone</a:t>
            </a:r>
            <a:r>
              <a:rPr lang="ko-KR" altLang="en-US" baseline="0" smtClean="0"/>
              <a:t>으로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재구축하고 있습니다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지금까지 고객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마케팅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업무에 대해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구축 완료 하였고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현재는 방송 도메인을 진행하고 있습니다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그렇기 때문에 멘토님들께서는 현재 진행하고 있는</a:t>
            </a:r>
            <a:endParaRPr lang="en-US" altLang="ko-KR" baseline="0" smtClean="0"/>
          </a:p>
          <a:p>
            <a:r>
              <a:rPr lang="ko-KR" altLang="en-US" baseline="0" smtClean="0"/>
              <a:t>방송 프로세스에 대해 강조하셨고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자세히 가르쳐 주셨습니다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D20C-8506-4A30-89CF-C469BE13782F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41468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방송 프로세스는 크게</a:t>
            </a:r>
            <a:endParaRPr lang="en-US" altLang="ko-KR" baseline="0" smtClean="0"/>
          </a:p>
          <a:p>
            <a:r>
              <a:rPr lang="ko-KR" altLang="en-US" baseline="0" smtClean="0"/>
              <a:t>상품 등록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방송 편성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방송 제작</a:t>
            </a:r>
            <a:r>
              <a:rPr lang="en-US" altLang="ko-KR" baseline="0" smtClean="0"/>
              <a:t>, </a:t>
            </a:r>
            <a:r>
              <a:rPr lang="ko-KR" altLang="en-US" smtClean="0"/>
              <a:t>방송 송출 및 실적의</a:t>
            </a:r>
            <a:endParaRPr lang="en-US" altLang="ko-KR" smtClean="0"/>
          </a:p>
          <a:p>
            <a:r>
              <a:rPr lang="en-US" altLang="ko-KR" smtClean="0"/>
              <a:t>4</a:t>
            </a:r>
            <a:r>
              <a:rPr lang="ko-KR" altLang="en-US" smtClean="0"/>
              <a:t>가지 단계로 이루어지는 것을 알게 되었습니다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상품 등록에서는 상품을 개발하고</a:t>
            </a:r>
            <a:r>
              <a:rPr lang="en-US" altLang="ko-KR" smtClean="0"/>
              <a:t>,</a:t>
            </a:r>
          </a:p>
          <a:p>
            <a:endParaRPr lang="en-US" altLang="ko-KR" smtClean="0"/>
          </a:p>
          <a:p>
            <a:r>
              <a:rPr lang="ko-KR" altLang="en-US" smtClean="0"/>
              <a:t>방송 편성에서는 프로그램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방송업무임직원</a:t>
            </a:r>
            <a:r>
              <a:rPr lang="en-US" altLang="ko-KR" baseline="0" smtClean="0"/>
              <a:t>,</a:t>
            </a:r>
            <a:r>
              <a:rPr lang="en-US" altLang="ko-KR" smtClean="0"/>
              <a:t> </a:t>
            </a:r>
            <a:r>
              <a:rPr lang="ko-KR" altLang="en-US" smtClean="0"/>
              <a:t>아이템을 편성하고</a:t>
            </a:r>
            <a:r>
              <a:rPr lang="en-US" altLang="ko-KR" smtClean="0"/>
              <a:t>,</a:t>
            </a:r>
          </a:p>
          <a:p>
            <a:endParaRPr lang="en-US" altLang="ko-KR" smtClean="0"/>
          </a:p>
          <a:p>
            <a:r>
              <a:rPr lang="ko-KR" altLang="en-US" smtClean="0"/>
              <a:t>방송 제작에서는 심의를 준수하며 방송을 제작하고</a:t>
            </a:r>
            <a:r>
              <a:rPr lang="en-US" altLang="ko-KR" smtClean="0"/>
              <a:t>,</a:t>
            </a:r>
          </a:p>
          <a:p>
            <a:endParaRPr lang="en-US" altLang="ko-KR" smtClean="0"/>
          </a:p>
          <a:p>
            <a:r>
              <a:rPr lang="ko-KR" altLang="en-US" smtClean="0"/>
              <a:t>방송을 송출하며 실적</a:t>
            </a:r>
            <a:r>
              <a:rPr lang="ko-KR" altLang="en-US" baseline="0" smtClean="0"/>
              <a:t> 데이터를 쌓아 정산에게 넘겨줍니다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D20C-8506-4A30-89CF-C469BE13782F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44288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방송 업무에 대해</a:t>
            </a:r>
            <a:r>
              <a:rPr lang="ko-KR" altLang="en-US" baseline="0" smtClean="0"/>
              <a:t> 배우고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미팅을 참여하면서</a:t>
            </a:r>
            <a:endParaRPr lang="en-US" altLang="ko-KR" smtClean="0"/>
          </a:p>
          <a:p>
            <a:r>
              <a:rPr lang="en-US" altLang="ko-KR" smtClean="0"/>
              <a:t>N </a:t>
            </a:r>
            <a:r>
              <a:rPr lang="ko-KR" altLang="en-US" smtClean="0"/>
              <a:t>채널이라는 개념을 처음 듣게 되었습니다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GS SHOP</a:t>
            </a:r>
            <a:r>
              <a:rPr lang="ko-KR" altLang="en-US" smtClean="0"/>
              <a:t>에서 쓰이는 용어로써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GS SHOP</a:t>
            </a:r>
            <a:r>
              <a:rPr lang="ko-KR" altLang="en-US" smtClean="0"/>
              <a:t>의 상품을 타 기업의 채널에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노출하여</a:t>
            </a:r>
            <a:r>
              <a:rPr lang="ko-KR" altLang="en-US" smtClean="0"/>
              <a:t> 판매하는 것을 의미합니다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저는 경쟁사의 제품을 판매해준다는 것에 대해</a:t>
            </a:r>
            <a:endParaRPr lang="en-US" altLang="ko-KR" smtClean="0"/>
          </a:p>
          <a:p>
            <a:r>
              <a:rPr lang="ko-KR" altLang="en-US" smtClean="0"/>
              <a:t>큰 충격을 받았고</a:t>
            </a:r>
            <a:r>
              <a:rPr lang="en-US" altLang="ko-KR" smtClean="0"/>
              <a:t>, </a:t>
            </a:r>
            <a:r>
              <a:rPr lang="ko-KR" altLang="en-US" smtClean="0"/>
              <a:t>해당 개념에 대해 관심을 갖게 되었습니다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그래서</a:t>
            </a:r>
            <a:r>
              <a:rPr lang="ko-KR" altLang="en-US" baseline="0" smtClean="0"/>
              <a:t> 이를 역으로 생각하여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그렇다면 타사의 방송들을 우리가 이용하면 어떨까</a:t>
            </a:r>
            <a:r>
              <a:rPr lang="en-US" altLang="ko-KR" baseline="0" smtClean="0"/>
              <a:t>? </a:t>
            </a:r>
            <a:r>
              <a:rPr lang="ko-KR" altLang="en-US" baseline="0" smtClean="0"/>
              <a:t>하는 생각을 하게 되었습니다</a:t>
            </a:r>
            <a:r>
              <a:rPr lang="en-US" altLang="ko-KR" baseline="0" smtClean="0"/>
              <a:t>.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D20C-8506-4A30-89CF-C469BE13782F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68581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이를 바탕으로 멘토님들과 미팅을 진행하였고</a:t>
            </a:r>
            <a:r>
              <a:rPr lang="en-US" altLang="ko-KR" baseline="0" smtClean="0"/>
              <a:t>,</a:t>
            </a:r>
          </a:p>
          <a:p>
            <a:r>
              <a:rPr lang="en-US" altLang="ko-KR" baseline="0" smtClean="0"/>
              <a:t>N</a:t>
            </a:r>
            <a:r>
              <a:rPr lang="ko-KR" altLang="en-US" baseline="0" smtClean="0"/>
              <a:t>채널 개념과 </a:t>
            </a:r>
            <a:r>
              <a:rPr lang="en-US" altLang="ko-KR" baseline="0" smtClean="0"/>
              <a:t>salesone</a:t>
            </a:r>
            <a:r>
              <a:rPr lang="ko-KR" altLang="en-US" baseline="0" smtClean="0"/>
              <a:t>을 결합하여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en-US" altLang="ko-KR" smtClean="0"/>
              <a:t>salesone</a:t>
            </a:r>
            <a:r>
              <a:rPr lang="ko-KR" altLang="en-US" smtClean="0"/>
              <a:t>의 경쟁사 분석 탭에서</a:t>
            </a:r>
            <a:endParaRPr lang="en-US" altLang="ko-KR" baseline="0" smtClean="0"/>
          </a:p>
          <a:p>
            <a:r>
              <a:rPr lang="ko-KR" altLang="en-US" smtClean="0"/>
              <a:t>직원들이</a:t>
            </a:r>
            <a:r>
              <a:rPr lang="en-US" altLang="ko-KR" baseline="0" smtClean="0"/>
              <a:t> </a:t>
            </a:r>
            <a:r>
              <a:rPr lang="ko-KR" altLang="en-US" smtClean="0"/>
              <a:t>경쟁사의 방송 및 정보를 확인할 수 있는</a:t>
            </a:r>
            <a:endParaRPr lang="en-US" altLang="ko-KR" smtClean="0"/>
          </a:p>
          <a:p>
            <a:r>
              <a:rPr lang="ko-KR" altLang="en-US" smtClean="0"/>
              <a:t>서비스를 개발해보자</a:t>
            </a:r>
            <a:r>
              <a:rPr lang="en-US" altLang="ko-KR" smtClean="0"/>
              <a:t>!</a:t>
            </a:r>
          </a:p>
          <a:p>
            <a:r>
              <a:rPr lang="ko-KR" altLang="en-US" smtClean="0"/>
              <a:t>하고 멘토님들과 함께 프로젝트 방향을 정하게 되었습니다</a:t>
            </a:r>
            <a:r>
              <a:rPr lang="en-US" altLang="ko-KR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(</a:t>
            </a:r>
            <a:r>
              <a:rPr lang="ko-KR" altLang="en-US" smtClean="0"/>
              <a:t>애니매이션 클릭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해당 서비스를 이용하게 된다면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MD/PD/</a:t>
            </a:r>
            <a:r>
              <a:rPr lang="ko-KR" altLang="en-US" smtClean="0"/>
              <a:t>기획</a:t>
            </a:r>
            <a:r>
              <a:rPr lang="en-US" altLang="ko-KR" smtClean="0"/>
              <a:t>/</a:t>
            </a:r>
            <a:r>
              <a:rPr lang="ko-KR" altLang="en-US" smtClean="0"/>
              <a:t>마케팅과 임직원들이</a:t>
            </a:r>
            <a:endParaRPr lang="en-US" altLang="ko-KR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경쟁사의 정보를 습득하고</a:t>
            </a:r>
            <a:r>
              <a:rPr lang="en-US" altLang="ko-KR" smtClean="0"/>
              <a:t>, </a:t>
            </a:r>
            <a:r>
              <a:rPr lang="ko-KR" altLang="en-US" smtClean="0"/>
              <a:t>비교하여</a:t>
            </a:r>
            <a:endParaRPr lang="en-US" altLang="ko-KR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더 나은 경쟁 전략을 세울수 있을 것이다</a:t>
            </a:r>
            <a:r>
              <a:rPr lang="en-US" altLang="ko-KR" smtClean="0"/>
              <a:t>. </a:t>
            </a:r>
            <a:r>
              <a:rPr lang="ko-KR" altLang="en-US" smtClean="0"/>
              <a:t>라는 것이</a:t>
            </a:r>
            <a:r>
              <a:rPr lang="en-US" altLang="ko-KR" baseline="0" smtClean="0"/>
              <a:t> </a:t>
            </a:r>
            <a:r>
              <a:rPr lang="ko-KR" altLang="en-US" smtClean="0"/>
              <a:t>기대 효과입니다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6D20C-8506-4A30-89CF-C469BE13782F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5552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53100" y="6344557"/>
            <a:ext cx="685800" cy="365125"/>
          </a:xfrm>
        </p:spPr>
        <p:txBody>
          <a:bodyPr/>
          <a:lstStyle>
            <a:lvl1pPr>
              <a:defRPr/>
            </a:lvl1pPr>
          </a:lstStyle>
          <a:p>
            <a:fld id="{18C2ED62-4F48-40B3-A8A7-2358A1B6BF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3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480C-2857-4022-B74F-CEFA352A9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33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480C-2857-4022-B74F-CEFA352A9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38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74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480C-2857-4022-B74F-CEFA352A9B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72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1B9DE-A32E-4A99-B2CE-58AF0E837D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34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480C-2857-4022-B74F-CEFA352A9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1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480C-2857-4022-B74F-CEFA352A9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1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480C-2857-4022-B74F-CEFA352A9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2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601E480C-2857-4022-B74F-CEFA352A9B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480C-2857-4022-B74F-CEFA352A9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6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480C-2857-4022-B74F-CEFA352A9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9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729968" y="6356350"/>
            <a:ext cx="732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480C-2857-4022-B74F-CEFA352A9B61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/10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4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e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446339" y="1597025"/>
            <a:ext cx="73247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40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GS SHOP</a:t>
            </a:r>
            <a:r>
              <a:rPr kumimoji="0" lang="ko-KR" altLang="en-US" sz="40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과 함께한 </a:t>
            </a:r>
            <a:r>
              <a:rPr kumimoji="0" lang="en-US" altLang="ko-KR" sz="40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5</a:t>
            </a:r>
            <a:r>
              <a:rPr kumimoji="0" lang="ko-KR" altLang="en-US" sz="40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일</a:t>
            </a:r>
            <a:endParaRPr kumimoji="0" lang="en-US" altLang="ko-KR" sz="4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70" y="253913"/>
            <a:ext cx="16144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2" descr="사본 -사본 -2009-11-19 PM 02-52-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8" y="1341439"/>
            <a:ext cx="5207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 descr="사본 -사본 -2 009-11-19 PM 02-52-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275" y="1339851"/>
            <a:ext cx="51593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4102100" y="3068639"/>
            <a:ext cx="0" cy="21605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4295776" y="3573463"/>
            <a:ext cx="3406775" cy="114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>
              <a:buFontTx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GS SHOP IT</a:t>
            </a:r>
            <a:r>
              <a:rPr lang="ko-KR" altLang="en-US" sz="200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개발팀</a:t>
            </a:r>
            <a:endParaRPr lang="en-US" altLang="ko-KR" sz="2000" smtClean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latinLnBrk="0">
              <a:buFontTx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Leo (</a:t>
            </a:r>
            <a:r>
              <a:rPr lang="ko-KR" altLang="en-US" sz="200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천승민</a:t>
            </a:r>
            <a:r>
              <a:rPr lang="en-US" altLang="ko-KR" sz="200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en-US" altLang="ko-KR" sz="200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latinLnBrk="0">
              <a:buFontTx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2021. 2. 19. </a:t>
            </a:r>
            <a:r>
              <a:rPr lang="ko-KR" altLang="en-US" sz="200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금</a:t>
            </a:r>
            <a:endParaRPr lang="en-US" altLang="ko-KR" sz="200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742669" y="6356350"/>
            <a:ext cx="732064" cy="365125"/>
          </a:xfrm>
        </p:spPr>
        <p:txBody>
          <a:bodyPr/>
          <a:lstStyle/>
          <a:p>
            <a:fld id="{18C2ED62-4F48-40B3-A8A7-2358A1B6BFC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/11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428751" y="0"/>
          <a:ext cx="16192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1" y="0"/>
                        <a:ext cx="161925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55789" y="21696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소개</a:t>
                      </a:r>
                      <a:endParaRPr lang="en-US" altLang="ko-KR" sz="1800" smtClean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일정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학습 내용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이후 계획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사본 -사본 -2009-11-19 PM 02-52-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685" y="216969"/>
            <a:ext cx="129471" cy="3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사본 -사본 -2 009-11-19 PM 02-52-3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139" y="216969"/>
            <a:ext cx="128287" cy="34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480C-2857-4022-B74F-CEFA352A9B61}" type="slidenum">
              <a:rPr lang="ko-KR" altLang="en-US" smtClean="0"/>
              <a:t>10</a:t>
            </a:fld>
            <a:r>
              <a:rPr lang="ko-KR" altLang="en-US"/>
              <a:t> </a:t>
            </a:r>
            <a:r>
              <a:rPr lang="en-US" altLang="ko-KR"/>
              <a:t>/11</a:t>
            </a:r>
            <a:endParaRPr lang="ko-KR" alt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1590676" y="668424"/>
            <a:ext cx="8967787" cy="0"/>
          </a:xfrm>
          <a:prstGeom prst="line">
            <a:avLst/>
          </a:prstGeom>
          <a:noFill/>
          <a:ln w="25400">
            <a:solidFill>
              <a:srgbClr val="BFD6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1179509" y="925531"/>
            <a:ext cx="4505978" cy="5613381"/>
            <a:chOff x="2939210" y="253913"/>
            <a:chExt cx="5875275" cy="6517590"/>
          </a:xfrm>
        </p:grpSpPr>
        <p:sp>
          <p:nvSpPr>
            <p:cNvPr id="42" name="직사각형 41"/>
            <p:cNvSpPr/>
            <p:nvPr/>
          </p:nvSpPr>
          <p:spPr>
            <a:xfrm>
              <a:off x="2939210" y="253913"/>
              <a:ext cx="5875275" cy="651759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endParaRPr lang="en-US" altLang="ko-KR" sz="1400" smtClean="0">
                <a:solidFill>
                  <a:schemeClr val="tx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77331" y="494012"/>
              <a:ext cx="1336074" cy="359712"/>
            </a:xfrm>
            <a:prstGeom prst="rect">
              <a:avLst/>
            </a:prstGeom>
          </p:spPr>
        </p:pic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3977330" y="1070158"/>
              <a:ext cx="3642669" cy="0"/>
            </a:xfrm>
            <a:prstGeom prst="line">
              <a:avLst/>
            </a:prstGeom>
            <a:noFill/>
            <a:ln w="25400">
              <a:solidFill>
                <a:srgbClr val="BFD6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980680" y="2028568"/>
              <a:ext cx="1069410" cy="125833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영상</a:t>
              </a:r>
              <a:endParaRPr lang="en-US" altLang="ko-KR" sz="1400" smtClean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77330" y="1262141"/>
              <a:ext cx="364009" cy="349033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513710" y="1262141"/>
              <a:ext cx="364009" cy="349033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050090" y="1256893"/>
              <a:ext cx="364009" cy="349033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122849" y="1256893"/>
              <a:ext cx="1497152" cy="349033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해시태그 검색</a:t>
              </a:r>
              <a:endParaRPr lang="en-US" altLang="ko-KR" sz="1100" smtClean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265634" y="2028568"/>
              <a:ext cx="1069410" cy="125833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영상</a:t>
              </a:r>
              <a:endParaRPr lang="en-US" altLang="ko-KR" sz="140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550589" y="2028837"/>
              <a:ext cx="1069410" cy="125833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영상</a:t>
              </a:r>
              <a:endParaRPr lang="en-US" altLang="ko-KR" sz="140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76557" y="3286898"/>
              <a:ext cx="1069410" cy="64740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smtClean="0">
                  <a:solidFill>
                    <a:schemeClr val="tx1"/>
                  </a:solidFill>
                </a:rPr>
                <a:t>업체</a:t>
              </a:r>
              <a:endParaRPr lang="en-US" altLang="ko-KR" sz="1100" smtClean="0">
                <a:solidFill>
                  <a:schemeClr val="tx1"/>
                </a:solidFill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</a:rPr>
                <a:t>상품명</a:t>
              </a:r>
              <a:endParaRPr lang="en-US" altLang="ko-KR" sz="1100" smtClean="0">
                <a:solidFill>
                  <a:schemeClr val="tx1"/>
                </a:solidFill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</a:rPr>
                <a:t>해시태그</a:t>
              </a:r>
              <a:endParaRPr lang="en-US" altLang="ko-KR" sz="1100" smtClean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261511" y="3286898"/>
              <a:ext cx="1069410" cy="64740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smtClean="0">
                  <a:solidFill>
                    <a:schemeClr val="tx1"/>
                  </a:solidFill>
                </a:rPr>
                <a:t>업체</a:t>
              </a:r>
              <a:endParaRPr lang="en-US" altLang="ko-KR" sz="1100" smtClean="0">
                <a:solidFill>
                  <a:schemeClr val="tx1"/>
                </a:solidFill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</a:rPr>
                <a:t>상품명</a:t>
              </a:r>
              <a:endParaRPr lang="en-US" altLang="ko-KR" sz="1100" smtClean="0">
                <a:solidFill>
                  <a:schemeClr val="tx1"/>
                </a:solidFill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</a:rPr>
                <a:t>해시태그</a:t>
              </a:r>
              <a:endParaRPr lang="en-US" altLang="ko-KR" sz="1100" smtClean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550589" y="3286898"/>
              <a:ext cx="1069410" cy="64740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smtClean="0">
                  <a:solidFill>
                    <a:schemeClr val="tx1"/>
                  </a:solidFill>
                </a:rPr>
                <a:t>업체</a:t>
              </a:r>
              <a:endParaRPr lang="en-US" altLang="ko-KR" sz="1100" smtClean="0">
                <a:solidFill>
                  <a:schemeClr val="tx1"/>
                </a:solidFill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</a:rPr>
                <a:t>상품명</a:t>
              </a:r>
              <a:endParaRPr lang="en-US" altLang="ko-KR" sz="1100" smtClean="0">
                <a:solidFill>
                  <a:schemeClr val="tx1"/>
                </a:solidFill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</a:rPr>
                <a:t>해시태그</a:t>
              </a:r>
              <a:endParaRPr lang="en-US" altLang="ko-KR" sz="1100" smtClean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83128" y="4218738"/>
              <a:ext cx="1069410" cy="125833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영상</a:t>
              </a:r>
              <a:endParaRPr lang="en-US" altLang="ko-KR" sz="1400" smtClean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979005" y="5477068"/>
              <a:ext cx="1069410" cy="64740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smtClean="0">
                  <a:solidFill>
                    <a:schemeClr val="tx1"/>
                  </a:solidFill>
                </a:rPr>
                <a:t>업체</a:t>
              </a:r>
              <a:endParaRPr lang="en-US" altLang="ko-KR" sz="1100" smtClean="0">
                <a:solidFill>
                  <a:schemeClr val="tx1"/>
                </a:solidFill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</a:rPr>
                <a:t>상품명</a:t>
              </a:r>
              <a:endParaRPr lang="en-US" altLang="ko-KR" sz="1100" smtClean="0">
                <a:solidFill>
                  <a:schemeClr val="tx1"/>
                </a:solidFill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</a:rPr>
                <a:t>해시태그</a:t>
              </a:r>
              <a:endParaRPr lang="en-US" altLang="ko-KR" sz="1100" smtClean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265634" y="4218738"/>
              <a:ext cx="1069410" cy="125833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영상</a:t>
              </a:r>
              <a:endParaRPr lang="en-US" altLang="ko-KR" sz="1400" smtClean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261511" y="5477068"/>
              <a:ext cx="1069410" cy="64740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smtClean="0">
                  <a:solidFill>
                    <a:schemeClr val="tx1"/>
                  </a:solidFill>
                </a:rPr>
                <a:t>업체</a:t>
              </a:r>
              <a:endParaRPr lang="en-US" altLang="ko-KR" sz="1100" smtClean="0">
                <a:solidFill>
                  <a:schemeClr val="tx1"/>
                </a:solidFill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</a:rPr>
                <a:t>상품명</a:t>
              </a:r>
              <a:endParaRPr lang="en-US" altLang="ko-KR" sz="1100" smtClean="0">
                <a:solidFill>
                  <a:schemeClr val="tx1"/>
                </a:solidFill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</a:rPr>
                <a:t>해시태그</a:t>
              </a:r>
              <a:endParaRPr lang="en-US" altLang="ko-KR" sz="1100" smtClean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575118" y="4218738"/>
              <a:ext cx="1069410" cy="125833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영상</a:t>
              </a:r>
              <a:endParaRPr lang="en-US" altLang="ko-KR" sz="1400" smtClean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570995" y="5477068"/>
              <a:ext cx="1069410" cy="64740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smtClean="0">
                  <a:solidFill>
                    <a:schemeClr val="tx1"/>
                  </a:solidFill>
                </a:rPr>
                <a:t>업체</a:t>
              </a:r>
              <a:endParaRPr lang="en-US" altLang="ko-KR" sz="1100" smtClean="0">
                <a:solidFill>
                  <a:schemeClr val="tx1"/>
                </a:solidFill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</a:rPr>
                <a:t>상품명</a:t>
              </a:r>
              <a:endParaRPr lang="en-US" altLang="ko-KR" sz="1100" smtClean="0">
                <a:solidFill>
                  <a:schemeClr val="tx1"/>
                </a:solidFill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</a:rPr>
                <a:t>해시태그</a:t>
              </a:r>
              <a:endParaRPr lang="en-US" altLang="ko-KR" sz="11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77598" y="1132321"/>
            <a:ext cx="997241" cy="302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SalesU</a:t>
            </a:r>
            <a:endParaRPr lang="en-US" altLang="ko-KR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6513" y="925531"/>
            <a:ext cx="5216695" cy="56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446339" y="1597025"/>
            <a:ext cx="7324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44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Q &amp; A</a:t>
            </a:r>
            <a:endParaRPr kumimoji="0" lang="en-US" altLang="ko-KR" sz="4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70" y="253913"/>
            <a:ext cx="16144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2" descr="사본 -사본 -2009-11-19 PM 02-52-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8" y="1341439"/>
            <a:ext cx="5207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 descr="사본 -사본 -2 009-11-19 PM 02-52-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275" y="1339851"/>
            <a:ext cx="51593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4102100" y="3068639"/>
            <a:ext cx="0" cy="21605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4295776" y="3573463"/>
            <a:ext cx="3406775" cy="114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>
              <a:buFontTx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GS SHOP IT</a:t>
            </a:r>
            <a:r>
              <a:rPr lang="ko-KR" altLang="en-US" sz="200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개발팀</a:t>
            </a:r>
            <a:endParaRPr lang="en-US" altLang="ko-KR" sz="2000" smtClean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latinLnBrk="0">
              <a:buFontTx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Leo (</a:t>
            </a:r>
            <a:r>
              <a:rPr lang="ko-KR" altLang="en-US" sz="200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천승민</a:t>
            </a:r>
            <a:r>
              <a:rPr lang="en-US" altLang="ko-KR" sz="200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en-US" altLang="ko-KR" sz="200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latinLnBrk="0">
              <a:buFontTx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2021. 2. 19. </a:t>
            </a:r>
            <a:r>
              <a:rPr lang="ko-KR" altLang="en-US" sz="200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금</a:t>
            </a:r>
            <a:endParaRPr lang="en-US" altLang="ko-KR" sz="200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ED62-4F48-40B3-A8A7-2358A1B6BFCE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/11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446339" y="1597025"/>
            <a:ext cx="7324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ko-KR" altLang="en-US" sz="44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kumimoji="0" lang="en-US" altLang="ko-KR" sz="44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412" name="Picture 2" descr="사본 -사본 -2009-11-19 PM 02-52-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8" y="1341439"/>
            <a:ext cx="5207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 descr="사본 -사본 -2 009-11-19 PM 02-52-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275" y="1339851"/>
            <a:ext cx="51593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4102100" y="3068639"/>
            <a:ext cx="0" cy="21605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5269217" y="2969057"/>
            <a:ext cx="2385630" cy="235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>
              <a:buNone/>
            </a:pPr>
            <a:r>
              <a:rPr lang="en-US" altLang="ko-KR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소개</a:t>
            </a:r>
            <a:endParaRPr lang="en-US" altLang="ko-KR" smtClean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eaLnBrk="1" latinLnBrk="0">
              <a:buNone/>
            </a:pPr>
            <a:r>
              <a:rPr lang="en-US" altLang="ko-KR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일정</a:t>
            </a:r>
            <a:endParaRPr lang="en-US" altLang="ko-KR" smtClean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eaLnBrk="1" latinLnBrk="0">
              <a:buNone/>
            </a:pPr>
            <a:r>
              <a:rPr lang="en-US" altLang="ko-KR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학습 내용</a:t>
            </a:r>
            <a:endParaRPr lang="en-US" altLang="ko-KR" smtClean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eaLnBrk="1" latinLnBrk="0">
              <a:buNone/>
            </a:pPr>
            <a:r>
              <a:rPr lang="en-US" altLang="ko-KR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  <a:endParaRPr lang="en-US" altLang="ko-KR" smtClean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70" y="253913"/>
            <a:ext cx="16144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ED62-4F48-40B3-A8A7-2358A1B6BFC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/11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428751" y="0"/>
          <a:ext cx="16192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1" y="0"/>
                        <a:ext cx="161925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Line 7"/>
          <p:cNvSpPr>
            <a:spLocks noChangeShapeType="1"/>
          </p:cNvSpPr>
          <p:nvPr/>
        </p:nvSpPr>
        <p:spPr bwMode="auto">
          <a:xfrm>
            <a:off x="1590676" y="668424"/>
            <a:ext cx="8967787" cy="0"/>
          </a:xfrm>
          <a:prstGeom prst="line">
            <a:avLst/>
          </a:prstGeom>
          <a:noFill/>
          <a:ln w="25400">
            <a:solidFill>
              <a:srgbClr val="BFD6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68455"/>
              </p:ext>
            </p:extLst>
          </p:nvPr>
        </p:nvGraphicFramePr>
        <p:xfrm>
          <a:off x="1855789" y="21696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소개</a:t>
                      </a:r>
                      <a:endParaRPr lang="en-US" altLang="ko-KR" sz="1800" smtClean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일정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학습 내용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이후 계획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사본 -사본 -2009-11-19 PM 02-52-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58" y="216969"/>
            <a:ext cx="129471" cy="3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사본 -사본 -2 009-11-19 PM 02-52-3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203" y="216969"/>
            <a:ext cx="128287" cy="34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ED62-4F48-40B3-A8A7-2358A1B6BFC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/11</a:t>
            </a:r>
            <a:endParaRPr lang="ko-KR" altLang="en-US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 flipV="1">
            <a:off x="6071287" y="922786"/>
            <a:ext cx="34730" cy="5352947"/>
          </a:xfrm>
          <a:prstGeom prst="line">
            <a:avLst/>
          </a:prstGeom>
          <a:noFill/>
          <a:ln w="25400">
            <a:solidFill>
              <a:srgbClr val="BFD6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590676" y="4561170"/>
            <a:ext cx="4087960" cy="1714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smtClean="0"/>
              <a:t>- Javascript</a:t>
            </a:r>
          </a:p>
          <a:p>
            <a:r>
              <a:rPr lang="en-US" altLang="ko-KR" sz="1600" smtClean="0"/>
              <a:t>- React</a:t>
            </a:r>
          </a:p>
          <a:p>
            <a:r>
              <a:rPr lang="en-US" altLang="ko-KR" sz="1600" smtClean="0"/>
              <a:t>- Node.js</a:t>
            </a:r>
          </a:p>
          <a:p>
            <a:endParaRPr lang="en-US" altLang="ko-KR" sz="1600" smtClean="0"/>
          </a:p>
          <a:p>
            <a:r>
              <a:rPr lang="ko-KR" altLang="en-US" sz="1600" smtClean="0"/>
              <a:t>나무가 아니라 </a:t>
            </a:r>
            <a:r>
              <a:rPr lang="ko-KR" altLang="en-US" sz="1600"/>
              <a:t>숲</a:t>
            </a:r>
            <a:r>
              <a:rPr lang="ko-KR" altLang="en-US" sz="1600" smtClean="0"/>
              <a:t>을 바라보는</a:t>
            </a:r>
            <a:endParaRPr lang="en-US" altLang="ko-KR" sz="1600" smtClean="0"/>
          </a:p>
          <a:p>
            <a:r>
              <a:rPr lang="ko-KR" altLang="en-US" sz="1600" smtClean="0"/>
              <a:t>개발자가 되고 싶습니다</a:t>
            </a:r>
            <a:r>
              <a:rPr lang="en-US" altLang="ko-KR" sz="1600" smtClean="0"/>
              <a:t>.</a:t>
            </a:r>
            <a:endParaRPr lang="en-US" altLang="ko-KR" sz="1600"/>
          </a:p>
        </p:txBody>
      </p:sp>
      <p:sp>
        <p:nvSpPr>
          <p:cNvPr id="46" name="타원 45"/>
          <p:cNvSpPr/>
          <p:nvPr/>
        </p:nvSpPr>
        <p:spPr>
          <a:xfrm>
            <a:off x="2787432" y="1653427"/>
            <a:ext cx="1331994" cy="1256097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책임감</a:t>
            </a: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822830" y="3156113"/>
            <a:ext cx="1237434" cy="118774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적극성</a:t>
            </a: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954956" y="3163675"/>
            <a:ext cx="1187252" cy="118017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대화</a:t>
            </a: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975658" y="1683388"/>
            <a:ext cx="1003053" cy="357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IT</a:t>
            </a:r>
            <a:endParaRPr lang="en-US" altLang="ko-KR"/>
          </a:p>
        </p:txBody>
      </p:sp>
      <p:sp>
        <p:nvSpPr>
          <p:cNvPr id="50" name="직사각형 49"/>
          <p:cNvSpPr/>
          <p:nvPr/>
        </p:nvSpPr>
        <p:spPr>
          <a:xfrm>
            <a:off x="6438386" y="2600882"/>
            <a:ext cx="1212273" cy="357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MicroSVC</a:t>
            </a:r>
            <a:endParaRPr lang="en-US" altLang="ko-KR"/>
          </a:p>
        </p:txBody>
      </p:sp>
      <p:sp>
        <p:nvSpPr>
          <p:cNvPr id="51" name="직사각형 50"/>
          <p:cNvSpPr/>
          <p:nvPr/>
        </p:nvSpPr>
        <p:spPr>
          <a:xfrm>
            <a:off x="7975659" y="2600882"/>
            <a:ext cx="1003053" cy="3570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IT</a:t>
            </a:r>
            <a:r>
              <a:rPr lang="ko-KR" altLang="en-US" smtClean="0"/>
              <a:t>개발</a:t>
            </a:r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>
          <a:xfrm>
            <a:off x="9304689" y="2600882"/>
            <a:ext cx="1897745" cy="357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인프라 클라우드</a:t>
            </a:r>
            <a:endParaRPr lang="en-US" altLang="ko-KR" dirty="0"/>
          </a:p>
        </p:txBody>
      </p:sp>
      <p:sp>
        <p:nvSpPr>
          <p:cNvPr id="53" name="직사각형 52"/>
          <p:cNvSpPr/>
          <p:nvPr/>
        </p:nvSpPr>
        <p:spPr>
          <a:xfrm>
            <a:off x="9304689" y="3594682"/>
            <a:ext cx="1003053" cy="357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Devops</a:t>
            </a:r>
            <a:endParaRPr lang="en-US" altLang="ko-KR" dirty="0"/>
          </a:p>
        </p:txBody>
      </p:sp>
      <p:sp>
        <p:nvSpPr>
          <p:cNvPr id="54" name="직사각형 53"/>
          <p:cNvSpPr/>
          <p:nvPr/>
        </p:nvSpPr>
        <p:spPr>
          <a:xfrm>
            <a:off x="6438386" y="3594682"/>
            <a:ext cx="1261581" cy="357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유닛 개발</a:t>
            </a:r>
            <a:endParaRPr lang="en-US" altLang="ko-KR" dirty="0"/>
          </a:p>
        </p:txBody>
      </p:sp>
      <p:sp>
        <p:nvSpPr>
          <p:cNvPr id="55" name="직사각형 54"/>
          <p:cNvSpPr/>
          <p:nvPr/>
        </p:nvSpPr>
        <p:spPr>
          <a:xfrm>
            <a:off x="7975657" y="3594682"/>
            <a:ext cx="1003053" cy="3570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MSA</a:t>
            </a:r>
            <a:endParaRPr lang="en-US" altLang="ko-KR" dirty="0"/>
          </a:p>
        </p:txBody>
      </p:sp>
      <p:cxnSp>
        <p:nvCxnSpPr>
          <p:cNvPr id="56" name="직선 화살표 연결선 55"/>
          <p:cNvCxnSpPr>
            <a:stCxn id="49" idx="2"/>
            <a:endCxn id="51" idx="0"/>
          </p:cNvCxnSpPr>
          <p:nvPr/>
        </p:nvCxnSpPr>
        <p:spPr>
          <a:xfrm>
            <a:off x="8477185" y="2040474"/>
            <a:ext cx="1" cy="560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1" idx="2"/>
            <a:endCxn id="55" idx="0"/>
          </p:cNvCxnSpPr>
          <p:nvPr/>
        </p:nvCxnSpPr>
        <p:spPr>
          <a:xfrm flipH="1">
            <a:off x="8477184" y="2957968"/>
            <a:ext cx="2" cy="636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9" idx="2"/>
            <a:endCxn id="50" idx="0"/>
          </p:cNvCxnSpPr>
          <p:nvPr/>
        </p:nvCxnSpPr>
        <p:spPr>
          <a:xfrm flipH="1">
            <a:off x="7044523" y="2040474"/>
            <a:ext cx="1432662" cy="56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9" idx="2"/>
            <a:endCxn id="52" idx="0"/>
          </p:cNvCxnSpPr>
          <p:nvPr/>
        </p:nvCxnSpPr>
        <p:spPr>
          <a:xfrm>
            <a:off x="8477185" y="2040474"/>
            <a:ext cx="1776377" cy="56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1" idx="2"/>
            <a:endCxn id="54" idx="0"/>
          </p:cNvCxnSpPr>
          <p:nvPr/>
        </p:nvCxnSpPr>
        <p:spPr>
          <a:xfrm flipH="1">
            <a:off x="7069177" y="2957968"/>
            <a:ext cx="1408009" cy="63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1" idx="2"/>
            <a:endCxn id="53" idx="0"/>
          </p:cNvCxnSpPr>
          <p:nvPr/>
        </p:nvCxnSpPr>
        <p:spPr>
          <a:xfrm>
            <a:off x="8477186" y="2957968"/>
            <a:ext cx="1329030" cy="63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462032" y="4561170"/>
            <a:ext cx="4740402" cy="1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모놀리틱 시스템을 서비스 단위로 분리하여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유지</a:t>
            </a:r>
            <a:r>
              <a:rPr lang="en-US" altLang="ko-KR" smtClean="0"/>
              <a:t>/</a:t>
            </a:r>
            <a:r>
              <a:rPr lang="ko-KR" altLang="en-US" smtClean="0"/>
              <a:t>보수 및 확장성을 개선시킨다</a:t>
            </a:r>
            <a:r>
              <a:rPr lang="en-US" altLang="ko-KR" smtClean="0"/>
              <a:t>.</a:t>
            </a:r>
            <a:endParaRPr lang="en-US" altLang="ko-KR"/>
          </a:p>
        </p:txBody>
      </p:sp>
      <p:cxnSp>
        <p:nvCxnSpPr>
          <p:cNvPr id="63" name="직선 화살표 연결선 62"/>
          <p:cNvCxnSpPr>
            <a:stCxn id="55" idx="2"/>
          </p:cNvCxnSpPr>
          <p:nvPr/>
        </p:nvCxnSpPr>
        <p:spPr>
          <a:xfrm flipH="1">
            <a:off x="8477183" y="3951768"/>
            <a:ext cx="1" cy="609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6" idx="3"/>
            <a:endCxn id="47" idx="0"/>
          </p:cNvCxnSpPr>
          <p:nvPr/>
        </p:nvCxnSpPr>
        <p:spPr>
          <a:xfrm flipH="1">
            <a:off x="2441547" y="2725573"/>
            <a:ext cx="540951" cy="4305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6" idx="5"/>
            <a:endCxn id="48" idx="0"/>
          </p:cNvCxnSpPr>
          <p:nvPr/>
        </p:nvCxnSpPr>
        <p:spPr>
          <a:xfrm>
            <a:off x="3924360" y="2725573"/>
            <a:ext cx="624222" cy="43810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7" idx="6"/>
            <a:endCxn id="48" idx="2"/>
          </p:cNvCxnSpPr>
          <p:nvPr/>
        </p:nvCxnSpPr>
        <p:spPr>
          <a:xfrm>
            <a:off x="3060264" y="3749983"/>
            <a:ext cx="894692" cy="37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590676" y="1036468"/>
            <a:ext cx="2708313" cy="41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Leo</a:t>
            </a:r>
            <a:r>
              <a:rPr lang="ko-KR" altLang="en-US" sz="1600" b="1" smtClean="0">
                <a:solidFill>
                  <a:schemeClr val="tx1"/>
                </a:solidFill>
              </a:rPr>
              <a:t>는 이런 사람입니다</a:t>
            </a:r>
            <a:r>
              <a:rPr lang="en-US" altLang="ko-KR" sz="1600" b="1" smtClean="0">
                <a:solidFill>
                  <a:schemeClr val="tx1"/>
                </a:solidFill>
              </a:rPr>
              <a:t>!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7"/>
          <p:cNvSpPr>
            <a:spLocks noChangeShapeType="1"/>
          </p:cNvSpPr>
          <p:nvPr/>
        </p:nvSpPr>
        <p:spPr bwMode="auto">
          <a:xfrm flipH="1">
            <a:off x="2103481" y="1631178"/>
            <a:ext cx="1958" cy="3336237"/>
          </a:xfrm>
          <a:prstGeom prst="line">
            <a:avLst/>
          </a:prstGeom>
          <a:noFill/>
          <a:ln w="25400">
            <a:solidFill>
              <a:srgbClr val="BFD6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graphicFrame>
        <p:nvGraphicFramePr>
          <p:cNvPr id="19458" name="Object 2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428751" y="0"/>
          <a:ext cx="16192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1" y="0"/>
                        <a:ext cx="161925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Line 7"/>
          <p:cNvSpPr>
            <a:spLocks noChangeShapeType="1"/>
          </p:cNvSpPr>
          <p:nvPr/>
        </p:nvSpPr>
        <p:spPr bwMode="auto">
          <a:xfrm>
            <a:off x="1590676" y="668424"/>
            <a:ext cx="8967787" cy="0"/>
          </a:xfrm>
          <a:prstGeom prst="line">
            <a:avLst/>
          </a:prstGeom>
          <a:noFill/>
          <a:ln w="25400">
            <a:solidFill>
              <a:srgbClr val="BFD6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55789" y="21696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소개</a:t>
                      </a:r>
                      <a:endParaRPr lang="en-US" altLang="ko-KR" sz="1800" smtClean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일정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학습 내용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이후 계획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사본 -사본 -2009-11-19 PM 02-52-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43" y="228315"/>
            <a:ext cx="129471" cy="3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사본 -사본 -2 009-11-19 PM 02-52-3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27" y="229812"/>
            <a:ext cx="128287" cy="34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480C-2857-4022-B74F-CEFA352A9B61}" type="slidenum">
              <a:rPr lang="ko-KR" altLang="en-US" smtClean="0"/>
              <a:t>4</a:t>
            </a:fld>
            <a:r>
              <a:rPr lang="ko-KR" altLang="en-US"/>
              <a:t> </a:t>
            </a:r>
            <a:r>
              <a:rPr lang="en-US" altLang="ko-KR"/>
              <a:t>/11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428751" y="1437429"/>
            <a:ext cx="1353375" cy="38750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2. 15. </a:t>
            </a:r>
            <a:r>
              <a:rPr lang="ko-KR" altLang="en-US" sz="1600" smtClean="0"/>
              <a:t>월</a:t>
            </a:r>
            <a:endParaRPr lang="ko-KR" altLang="en-US" sz="1600"/>
          </a:p>
        </p:txBody>
      </p:sp>
      <p:sp>
        <p:nvSpPr>
          <p:cNvPr id="10" name="타원 9"/>
          <p:cNvSpPr/>
          <p:nvPr/>
        </p:nvSpPr>
        <p:spPr>
          <a:xfrm>
            <a:off x="1428751" y="2334603"/>
            <a:ext cx="1353375" cy="38750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2. 16. </a:t>
            </a:r>
            <a:r>
              <a:rPr lang="ko-KR" altLang="en-US" sz="1600" smtClean="0"/>
              <a:t>화</a:t>
            </a:r>
            <a:endParaRPr lang="ko-KR" altLang="en-US" sz="1600"/>
          </a:p>
        </p:txBody>
      </p:sp>
      <p:sp>
        <p:nvSpPr>
          <p:cNvPr id="11" name="타원 10"/>
          <p:cNvSpPr/>
          <p:nvPr/>
        </p:nvSpPr>
        <p:spPr>
          <a:xfrm>
            <a:off x="1428751" y="3151378"/>
            <a:ext cx="1353375" cy="38750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2. 17. </a:t>
            </a:r>
            <a:r>
              <a:rPr lang="ko-KR" altLang="en-US" sz="1600"/>
              <a:t>수</a:t>
            </a:r>
          </a:p>
        </p:txBody>
      </p:sp>
      <p:sp>
        <p:nvSpPr>
          <p:cNvPr id="12" name="타원 11"/>
          <p:cNvSpPr/>
          <p:nvPr/>
        </p:nvSpPr>
        <p:spPr>
          <a:xfrm>
            <a:off x="1428751" y="3968153"/>
            <a:ext cx="1353375" cy="38750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2. 18. </a:t>
            </a:r>
            <a:r>
              <a:rPr lang="ko-KR" altLang="en-US" sz="1600"/>
              <a:t>목</a:t>
            </a:r>
          </a:p>
        </p:txBody>
      </p:sp>
      <p:sp>
        <p:nvSpPr>
          <p:cNvPr id="13" name="타원 12"/>
          <p:cNvSpPr/>
          <p:nvPr/>
        </p:nvSpPr>
        <p:spPr>
          <a:xfrm>
            <a:off x="1428751" y="4784928"/>
            <a:ext cx="1353375" cy="38750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2. 19. </a:t>
            </a:r>
            <a:r>
              <a:rPr lang="ko-KR" altLang="en-US" sz="1600"/>
              <a:t>금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456856" y="1379938"/>
            <a:ext cx="7198696" cy="215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smtClean="0"/>
              <a:t>salesone</a:t>
            </a:r>
            <a:r>
              <a:rPr lang="en-US" altLang="ko-KR" sz="1400" smtClean="0"/>
              <a:t> </a:t>
            </a:r>
            <a:r>
              <a:rPr lang="ko-KR" altLang="en-US" sz="1400" smtClean="0"/>
              <a:t>분석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데</a:t>
            </a:r>
            <a:r>
              <a:rPr lang="ko-KR" altLang="en-US" sz="1400" smtClean="0"/>
              <a:t>리언 </a:t>
            </a:r>
            <a:r>
              <a:rPr lang="ko-KR" altLang="en-US" sz="1400" smtClean="0"/>
              <a:t>매니저의 </a:t>
            </a:r>
            <a:r>
              <a:rPr lang="ko-KR" altLang="en-US" sz="1400" b="1" smtClean="0"/>
              <a:t>업무 </a:t>
            </a:r>
            <a:r>
              <a:rPr lang="ko-KR" altLang="en-US" sz="1400" b="1"/>
              <a:t>도메인 </a:t>
            </a:r>
            <a:r>
              <a:rPr lang="ko-KR" altLang="en-US" sz="1400" b="1" smtClean="0"/>
              <a:t>교육</a:t>
            </a:r>
            <a:r>
              <a:rPr lang="ko-KR" altLang="en-US" sz="1400" smtClean="0"/>
              <a:t> </a:t>
            </a:r>
            <a:r>
              <a:rPr lang="en-US" altLang="ko-KR" sz="1400" smtClean="0"/>
              <a:t>(</a:t>
            </a:r>
            <a:r>
              <a:rPr lang="ko-KR" altLang="en-US" sz="1400"/>
              <a:t>고객</a:t>
            </a:r>
            <a:r>
              <a:rPr lang="en-US" altLang="ko-KR" sz="1400"/>
              <a:t>, </a:t>
            </a:r>
            <a:r>
              <a:rPr lang="ko-KR" altLang="en-US" sz="1400"/>
              <a:t>상품</a:t>
            </a:r>
            <a:r>
              <a:rPr lang="en-US" altLang="ko-KR" sz="1400"/>
              <a:t>, </a:t>
            </a:r>
            <a:r>
              <a:rPr lang="ko-KR" altLang="en-US" sz="1400"/>
              <a:t>방송</a:t>
            </a:r>
            <a:r>
              <a:rPr lang="en-US" altLang="ko-KR" sz="1400" smtClean="0"/>
              <a:t>, </a:t>
            </a:r>
            <a:r>
              <a:rPr lang="ko-KR" altLang="en-US" sz="1400" smtClean="0"/>
              <a:t>정산</a:t>
            </a:r>
            <a:r>
              <a:rPr lang="en-US" altLang="ko-KR" sz="1400"/>
              <a:t>, </a:t>
            </a:r>
            <a:r>
              <a:rPr lang="ko-KR" altLang="en-US" sz="1400"/>
              <a:t>데이터 홈쇼핑</a:t>
            </a:r>
            <a:r>
              <a:rPr lang="en-US" altLang="ko-KR" sz="1400"/>
              <a:t>)</a:t>
            </a:r>
          </a:p>
          <a:p>
            <a:endParaRPr lang="en-US" altLang="ko-KR" sz="1400"/>
          </a:p>
          <a:p>
            <a:r>
              <a:rPr lang="en-US" altLang="ko-KR" sz="1400" smtClean="0"/>
              <a:t>MSA </a:t>
            </a:r>
            <a:r>
              <a:rPr lang="ko-KR" altLang="en-US" sz="1400" smtClean="0"/>
              <a:t>유닛의 실무 업무 </a:t>
            </a:r>
            <a:r>
              <a:rPr lang="ko-KR" altLang="en-US" sz="1400" b="1" smtClean="0"/>
              <a:t>회의 참관</a:t>
            </a:r>
            <a:endParaRPr lang="en-US" altLang="ko-KR" sz="1400" b="1" smtClean="0"/>
          </a:p>
          <a:p>
            <a:endParaRPr lang="en-US" altLang="ko-KR" sz="1400"/>
          </a:p>
          <a:p>
            <a:r>
              <a:rPr lang="ko-KR" altLang="en-US" sz="1400" smtClean="0"/>
              <a:t>폴 매니저의 </a:t>
            </a:r>
            <a:r>
              <a:rPr lang="ko-KR" altLang="en-US" sz="1400" b="1" smtClean="0"/>
              <a:t>방송 </a:t>
            </a:r>
            <a:r>
              <a:rPr lang="ko-KR" altLang="en-US" sz="1400" b="1"/>
              <a:t>업무 소개 영상</a:t>
            </a:r>
            <a:r>
              <a:rPr lang="ko-KR" altLang="en-US" sz="1400"/>
              <a:t> </a:t>
            </a:r>
            <a:r>
              <a:rPr lang="ko-KR" altLang="en-US" sz="1400" smtClean="0"/>
              <a:t>시청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ko-KR" altLang="en-US" sz="1400"/>
              <a:t>미카엘</a:t>
            </a:r>
            <a:r>
              <a:rPr lang="en-US" altLang="ko-KR" sz="1400"/>
              <a:t>, </a:t>
            </a:r>
            <a:r>
              <a:rPr lang="ko-KR" altLang="en-US" sz="1400"/>
              <a:t>우디 매니저와 함께 </a:t>
            </a:r>
            <a:r>
              <a:rPr lang="ko-KR" altLang="en-US" sz="1400" b="1"/>
              <a:t>인턴 프로젝트 </a:t>
            </a:r>
            <a:r>
              <a:rPr lang="ko-KR" altLang="en-US" sz="1400" b="1" smtClean="0"/>
              <a:t>설계</a:t>
            </a:r>
            <a:endParaRPr lang="ko-KR" altLang="en-US" sz="1400" b="1"/>
          </a:p>
        </p:txBody>
      </p:sp>
      <p:sp>
        <p:nvSpPr>
          <p:cNvPr id="18" name="직사각형 17"/>
          <p:cNvSpPr/>
          <p:nvPr/>
        </p:nvSpPr>
        <p:spPr>
          <a:xfrm>
            <a:off x="3456856" y="3968153"/>
            <a:ext cx="7198696" cy="1991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미카엘</a:t>
            </a:r>
            <a:r>
              <a:rPr lang="en-US" altLang="ko-KR" sz="2000" smtClean="0"/>
              <a:t>(</a:t>
            </a:r>
            <a:r>
              <a:rPr lang="ko-KR" altLang="en-US" sz="2000" b="1" smtClean="0"/>
              <a:t>최은호</a:t>
            </a:r>
            <a:r>
              <a:rPr lang="en-US" altLang="ko-KR" sz="2000" smtClean="0"/>
              <a:t>) </a:t>
            </a:r>
            <a:r>
              <a:rPr lang="ko-KR" altLang="en-US" sz="2000" smtClean="0"/>
              <a:t>매니저</a:t>
            </a:r>
            <a:r>
              <a:rPr lang="en-US" altLang="ko-KR" sz="2000" smtClean="0"/>
              <a:t>, </a:t>
            </a:r>
            <a:r>
              <a:rPr lang="ko-KR" altLang="en-US" sz="2000" smtClean="0"/>
              <a:t>우디</a:t>
            </a:r>
            <a:r>
              <a:rPr lang="en-US" altLang="ko-KR" sz="2000" smtClean="0"/>
              <a:t>(</a:t>
            </a:r>
            <a:r>
              <a:rPr lang="ko-KR" altLang="en-US" sz="2000" b="1" smtClean="0"/>
              <a:t>김지혜</a:t>
            </a:r>
            <a:r>
              <a:rPr lang="en-US" altLang="ko-KR" sz="2000" smtClean="0"/>
              <a:t>) </a:t>
            </a:r>
            <a:r>
              <a:rPr lang="ko-KR" altLang="en-US" sz="2000" smtClean="0"/>
              <a:t>매니저와 함께</a:t>
            </a:r>
            <a:endParaRPr lang="en-US" altLang="ko-KR" sz="2000" smtClean="0"/>
          </a:p>
          <a:p>
            <a:pPr algn="ctr"/>
            <a:endParaRPr lang="en-US" altLang="ko-KR" sz="2000" b="1"/>
          </a:p>
          <a:p>
            <a:pPr algn="ctr"/>
            <a:r>
              <a:rPr lang="ko-KR" altLang="en-US" sz="2000" b="1" smtClean="0"/>
              <a:t>인턴 </a:t>
            </a:r>
            <a:r>
              <a:rPr lang="ko-KR" altLang="en-US" sz="2000" b="1"/>
              <a:t>프로젝트 구체화</a:t>
            </a:r>
          </a:p>
        </p:txBody>
      </p:sp>
      <p:sp>
        <p:nvSpPr>
          <p:cNvPr id="3" name="오른쪽 화살표 설명선 2"/>
          <p:cNvSpPr/>
          <p:nvPr/>
        </p:nvSpPr>
        <p:spPr>
          <a:xfrm>
            <a:off x="2897069" y="1437429"/>
            <a:ext cx="444843" cy="210145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1468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설명선 18"/>
          <p:cNvSpPr/>
          <p:nvPr/>
        </p:nvSpPr>
        <p:spPr>
          <a:xfrm>
            <a:off x="2897068" y="3968153"/>
            <a:ext cx="444843" cy="120427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1468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428751" y="0"/>
          <a:ext cx="16192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1" y="0"/>
                        <a:ext cx="161925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Line 7"/>
          <p:cNvSpPr>
            <a:spLocks noChangeShapeType="1"/>
          </p:cNvSpPr>
          <p:nvPr/>
        </p:nvSpPr>
        <p:spPr bwMode="auto">
          <a:xfrm>
            <a:off x="1590676" y="668424"/>
            <a:ext cx="8967787" cy="0"/>
          </a:xfrm>
          <a:prstGeom prst="line">
            <a:avLst/>
          </a:prstGeom>
          <a:noFill/>
          <a:ln w="25400">
            <a:solidFill>
              <a:srgbClr val="BFD6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55789" y="21696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소개</a:t>
                      </a:r>
                      <a:endParaRPr lang="en-US" altLang="ko-KR" sz="1800" smtClean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일정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학습 내용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이후 계획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사본 -사본 -2009-11-19 PM 02-52-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988" y="215472"/>
            <a:ext cx="129471" cy="3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사본 -사본 -2 009-11-19 PM 02-52-3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32" y="232261"/>
            <a:ext cx="128287" cy="34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004879" y="1178099"/>
            <a:ext cx="5835012" cy="23951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서비스들은 </a:t>
            </a:r>
            <a:r>
              <a:rPr lang="ko-KR" altLang="en-US" b="1"/>
              <a:t>독립적으로 배포</a:t>
            </a:r>
            <a:r>
              <a:rPr lang="ko-KR" altLang="en-US"/>
              <a:t>가 가능해야 함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/>
              <a:t>서비스들은 크기가 작은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하나의 </a:t>
            </a:r>
            <a:r>
              <a:rPr lang="ko-KR" altLang="en-US" b="1" smtClean="0"/>
              <a:t>모놀리틱 </a:t>
            </a:r>
            <a:r>
              <a:rPr lang="ko-KR" altLang="en-US" b="1"/>
              <a:t>아키텍쳐</a:t>
            </a:r>
            <a:r>
              <a:rPr lang="ko-KR" altLang="en-US"/>
              <a:t>의 구조를 </a:t>
            </a:r>
            <a:r>
              <a:rPr lang="ko-KR" altLang="en-US" smtClean="0"/>
              <a:t>가짐</a:t>
            </a:r>
            <a:endParaRPr lang="en-US" altLang="ko-KR" smtClean="0"/>
          </a:p>
          <a:p>
            <a:endParaRPr lang="ko-KR" altLang="en-US"/>
          </a:p>
          <a:p>
            <a:r>
              <a:rPr lang="ko-KR" altLang="en-US"/>
              <a:t>서비스들끼리의 </a:t>
            </a:r>
            <a:r>
              <a:rPr lang="ko-KR" altLang="en-US" b="1"/>
              <a:t>결합성은 최소화</a:t>
            </a:r>
            <a:r>
              <a:rPr lang="ko-KR" altLang="en-US"/>
              <a:t> 되어야 함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서비스들끼리는 </a:t>
            </a:r>
            <a:r>
              <a:rPr lang="en-US" altLang="ko-KR" b="1"/>
              <a:t>REST</a:t>
            </a:r>
            <a:r>
              <a:rPr lang="ko-KR" altLang="en-US"/>
              <a:t>와 같이 가벼운 통신을 해야함</a:t>
            </a:r>
            <a:r>
              <a:rPr lang="en-US" altLang="ko-KR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480C-2857-4022-B74F-CEFA352A9B61}" type="slidenum">
              <a:rPr lang="ko-KR" altLang="en-US" smtClean="0"/>
              <a:t>5</a:t>
            </a:fld>
            <a:r>
              <a:rPr lang="ko-KR" altLang="en-US"/>
              <a:t> </a:t>
            </a:r>
            <a:r>
              <a:rPr lang="en-US" altLang="ko-KR"/>
              <a:t>/11</a:t>
            </a:r>
            <a:endParaRPr lang="ko-KR" altLang="en-US"/>
          </a:p>
        </p:txBody>
      </p:sp>
      <p:pic>
        <p:nvPicPr>
          <p:cNvPr id="3118" name="Picture 46" descr="https://media.vlpt.us/post-images/tedigom/8586da80-f8b4-11e9-856d-cbf01881f02b/monolithicvsmicroservice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55" y="1529065"/>
            <a:ext cx="48958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04879" y="3961239"/>
            <a:ext cx="4598638" cy="23951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서비스 개선 뒤 </a:t>
            </a:r>
            <a:r>
              <a:rPr lang="ko-KR" altLang="en-US" b="1"/>
              <a:t>빠르게 배포</a:t>
            </a:r>
            <a:r>
              <a:rPr lang="ko-KR" altLang="en-US"/>
              <a:t>가 </a:t>
            </a:r>
            <a:r>
              <a:rPr lang="ko-KR" altLang="en-US" smtClean="0"/>
              <a:t>가능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/>
              <a:t>전체 서비스 중단 안해도 됨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ko-KR" altLang="en-US" b="1"/>
              <a:t>서비스 확장에</a:t>
            </a:r>
            <a:r>
              <a:rPr lang="ko-KR" altLang="en-US"/>
              <a:t> </a:t>
            </a:r>
            <a:r>
              <a:rPr lang="ko-KR" altLang="en-US" smtClean="0"/>
              <a:t>용이함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/>
              <a:t>클라우드에 적합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ko-KR" altLang="en-US" b="1" smtClean="0"/>
              <a:t>부분적 장애</a:t>
            </a:r>
            <a:r>
              <a:rPr lang="ko-KR" altLang="en-US" smtClean="0"/>
              <a:t>로 인한 </a:t>
            </a:r>
            <a:r>
              <a:rPr lang="ko-KR" altLang="en-US"/>
              <a:t>큰 이슈를 막아줌</a:t>
            </a:r>
          </a:p>
        </p:txBody>
      </p:sp>
      <p:sp>
        <p:nvSpPr>
          <p:cNvPr id="11" name="타원 10"/>
          <p:cNvSpPr/>
          <p:nvPr/>
        </p:nvSpPr>
        <p:spPr>
          <a:xfrm>
            <a:off x="5985345" y="881812"/>
            <a:ext cx="979519" cy="3719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개념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004879" y="3682445"/>
            <a:ext cx="959985" cy="3317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장점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9055" y="4209535"/>
            <a:ext cx="4895850" cy="1022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Micro Service </a:t>
            </a:r>
            <a:r>
              <a:rPr lang="en-US" altLang="ko-KR" b="1" smtClean="0"/>
              <a:t>Architecture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소프트웨어 아키텍처의 종류이다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97" y="1097483"/>
            <a:ext cx="9744075" cy="1095375"/>
          </a:xfrm>
          <a:prstGeom prst="rect">
            <a:avLst/>
          </a:prstGeom>
        </p:spPr>
      </p:pic>
      <p:graphicFrame>
        <p:nvGraphicFramePr>
          <p:cNvPr id="19458" name="Object 2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428751" y="0"/>
          <a:ext cx="16192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1" y="0"/>
                        <a:ext cx="161925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Line 7"/>
          <p:cNvSpPr>
            <a:spLocks noChangeShapeType="1"/>
          </p:cNvSpPr>
          <p:nvPr/>
        </p:nvSpPr>
        <p:spPr bwMode="auto">
          <a:xfrm>
            <a:off x="1590676" y="668424"/>
            <a:ext cx="8967787" cy="0"/>
          </a:xfrm>
          <a:prstGeom prst="line">
            <a:avLst/>
          </a:prstGeom>
          <a:noFill/>
          <a:ln w="25400">
            <a:solidFill>
              <a:srgbClr val="BFD6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55789" y="21696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소개</a:t>
                      </a:r>
                      <a:endParaRPr lang="en-US" altLang="ko-KR" sz="1800" smtClean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일정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학습 내용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이후 계획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사본 -사본 -2009-11-19 PM 02-52-3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988" y="215472"/>
            <a:ext cx="129471" cy="3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사본 -사본 -2 009-11-19 PM 02-52-3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32" y="232261"/>
            <a:ext cx="128287" cy="34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480C-2857-4022-B74F-CEFA352A9B61}" type="slidenum">
              <a:rPr lang="ko-KR" altLang="en-US" smtClean="0"/>
              <a:t>6</a:t>
            </a:fld>
            <a:r>
              <a:rPr lang="ko-KR" altLang="en-US"/>
              <a:t> </a:t>
            </a:r>
            <a:r>
              <a:rPr lang="en-US" altLang="ko-KR"/>
              <a:t>/11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47319" y="1856721"/>
            <a:ext cx="3533064" cy="1414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현재 방송 업무와 관련된 내용을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재구축하고 있다</a:t>
            </a:r>
            <a:r>
              <a:rPr lang="en-US" altLang="ko-KR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66046" y="1401902"/>
            <a:ext cx="7866665" cy="328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로 굽은 화살표 5"/>
          <p:cNvSpPr/>
          <p:nvPr/>
        </p:nvSpPr>
        <p:spPr>
          <a:xfrm rot="5400000">
            <a:off x="7638499" y="1682718"/>
            <a:ext cx="698146" cy="815546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989813" y="1069381"/>
            <a:ext cx="617512" cy="33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96525" y="2786864"/>
            <a:ext cx="3623706" cy="310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/>
              <a:t>MSA </a:t>
            </a:r>
            <a:r>
              <a:rPr lang="ko-KR" altLang="en-US" b="1" smtClean="0"/>
              <a:t>유닛</a:t>
            </a:r>
            <a:r>
              <a:rPr lang="ko-KR" altLang="en-US" smtClean="0"/>
              <a:t>이 하는 업무</a:t>
            </a:r>
            <a:r>
              <a:rPr lang="en-US" altLang="ko-KR" smtClean="0"/>
              <a:t>:</a:t>
            </a:r>
          </a:p>
          <a:p>
            <a:endParaRPr lang="en-US" altLang="ko-KR" smtClean="0"/>
          </a:p>
          <a:p>
            <a:r>
              <a:rPr lang="ko-KR" altLang="en-US" smtClean="0"/>
              <a:t>오래된 </a:t>
            </a:r>
            <a:r>
              <a:rPr lang="en-US" altLang="ko-KR" smtClean="0"/>
              <a:t>salesone</a:t>
            </a:r>
            <a:r>
              <a:rPr lang="ko-KR" altLang="en-US"/>
              <a:t>을</a:t>
            </a:r>
            <a:r>
              <a:rPr lang="ko-KR" altLang="en-US" smtClean="0"/>
              <a:t> </a:t>
            </a:r>
            <a:r>
              <a:rPr lang="en-US" altLang="ko-KR" b="1" smtClean="0"/>
              <a:t>MSA</a:t>
            </a:r>
            <a:r>
              <a:rPr lang="ko-KR" altLang="en-US" b="1" smtClean="0"/>
              <a:t>로 개선</a:t>
            </a:r>
            <a:r>
              <a:rPr lang="en-US" altLang="ko-KR" smtClean="0"/>
              <a:t> </a:t>
            </a:r>
          </a:p>
          <a:p>
            <a:endParaRPr lang="en-US" altLang="ko-KR"/>
          </a:p>
          <a:p>
            <a:r>
              <a:rPr lang="ko-KR" altLang="en-US" b="1" smtClean="0"/>
              <a:t>웹 기반의 </a:t>
            </a:r>
            <a:r>
              <a:rPr lang="en-US" altLang="ko-KR" b="1" smtClean="0"/>
              <a:t>salesone</a:t>
            </a:r>
            <a:r>
              <a:rPr lang="en-US" altLang="ko-KR" smtClean="0"/>
              <a:t> </a:t>
            </a:r>
            <a:r>
              <a:rPr lang="ko-KR" altLang="en-US" smtClean="0"/>
              <a:t>개발</a:t>
            </a:r>
            <a:endParaRPr lang="en-US" altLang="ko-KR" smtClean="0"/>
          </a:p>
        </p:txBody>
      </p:sp>
      <p:sp>
        <p:nvSpPr>
          <p:cNvPr id="25" name="직사각형 24"/>
          <p:cNvSpPr/>
          <p:nvPr/>
        </p:nvSpPr>
        <p:spPr>
          <a:xfrm>
            <a:off x="463572" y="2926335"/>
            <a:ext cx="2092282" cy="1804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/>
              <a:t>salesone</a:t>
            </a:r>
          </a:p>
          <a:p>
            <a:endParaRPr lang="en-US" altLang="ko-KR"/>
          </a:p>
          <a:p>
            <a:r>
              <a:rPr lang="ko-KR" altLang="en-US" smtClean="0"/>
              <a:t>임직원들을 위한</a:t>
            </a:r>
            <a:endParaRPr lang="en-US" altLang="ko-KR" smtClean="0"/>
          </a:p>
          <a:p>
            <a:r>
              <a:rPr lang="ko-KR" altLang="en-US" smtClean="0"/>
              <a:t>업무 지원 시스템</a:t>
            </a:r>
            <a:endParaRPr lang="en-US" altLang="ko-KR" smtClean="0"/>
          </a:p>
        </p:txBody>
      </p:sp>
      <p:sp>
        <p:nvSpPr>
          <p:cNvPr id="26" name="직사각형 25"/>
          <p:cNvSpPr/>
          <p:nvPr/>
        </p:nvSpPr>
        <p:spPr>
          <a:xfrm>
            <a:off x="811239" y="1069381"/>
            <a:ext cx="1326654" cy="33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>
            <a:off x="1215232" y="1428508"/>
            <a:ext cx="427038" cy="13583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428751" y="0"/>
          <a:ext cx="16192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1" y="0"/>
                        <a:ext cx="161925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Line 7"/>
          <p:cNvSpPr>
            <a:spLocks noChangeShapeType="1"/>
          </p:cNvSpPr>
          <p:nvPr/>
        </p:nvSpPr>
        <p:spPr bwMode="auto">
          <a:xfrm>
            <a:off x="1590676" y="668424"/>
            <a:ext cx="8967787" cy="0"/>
          </a:xfrm>
          <a:prstGeom prst="line">
            <a:avLst/>
          </a:prstGeom>
          <a:noFill/>
          <a:ln w="25400">
            <a:solidFill>
              <a:srgbClr val="BFD6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55789" y="21696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소개</a:t>
                      </a:r>
                      <a:endParaRPr lang="en-US" altLang="ko-KR" sz="1800" smtClean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일정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학습 내용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이후 계획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사본 -사본 -2009-11-19 PM 02-52-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988" y="215472"/>
            <a:ext cx="129471" cy="3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사본 -사본 -2 009-11-19 PM 02-52-3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32" y="232261"/>
            <a:ext cx="128287" cy="34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480C-2857-4022-B74F-CEFA352A9B61}" type="slidenum">
              <a:rPr lang="ko-KR" altLang="en-US" smtClean="0"/>
              <a:t>7</a:t>
            </a:fld>
            <a:r>
              <a:rPr lang="ko-KR" altLang="en-US"/>
              <a:t> </a:t>
            </a:r>
            <a:r>
              <a:rPr lang="en-US" altLang="ko-KR"/>
              <a:t>/11</a:t>
            </a: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823321" y="1865348"/>
            <a:ext cx="10281220" cy="411892"/>
          </a:xfrm>
          <a:prstGeom prst="rightArrow">
            <a:avLst>
              <a:gd name="adj1" fmla="val 50000"/>
              <a:gd name="adj2" fmla="val 192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28036" y="1771651"/>
            <a:ext cx="1336999" cy="631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등록</a:t>
            </a:r>
            <a:endParaRPr lang="en-US" altLang="ko-KR" smtClean="0"/>
          </a:p>
        </p:txBody>
      </p:sp>
      <p:sp>
        <p:nvSpPr>
          <p:cNvPr id="17" name="직사각형 16"/>
          <p:cNvSpPr/>
          <p:nvPr/>
        </p:nvSpPr>
        <p:spPr>
          <a:xfrm>
            <a:off x="7824787" y="1755425"/>
            <a:ext cx="2098240" cy="631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방송 송출 및 실적</a:t>
            </a:r>
            <a:endParaRPr lang="en-US" altLang="ko-KR" smtClean="0"/>
          </a:p>
        </p:txBody>
      </p:sp>
      <p:sp>
        <p:nvSpPr>
          <p:cNvPr id="18" name="직사각형 17"/>
          <p:cNvSpPr/>
          <p:nvPr/>
        </p:nvSpPr>
        <p:spPr>
          <a:xfrm>
            <a:off x="3636997" y="1771651"/>
            <a:ext cx="1386400" cy="631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방송 편성</a:t>
            </a:r>
            <a:endParaRPr lang="en-US" altLang="ko-KR" smtClean="0"/>
          </a:p>
        </p:txBody>
      </p:sp>
      <p:sp>
        <p:nvSpPr>
          <p:cNvPr id="19" name="직사각형 18"/>
          <p:cNvSpPr/>
          <p:nvPr/>
        </p:nvSpPr>
        <p:spPr>
          <a:xfrm>
            <a:off x="5695359" y="1771651"/>
            <a:ext cx="1457466" cy="631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방송 제작</a:t>
            </a:r>
            <a:endParaRPr lang="en-US" altLang="ko-KR" smtClean="0"/>
          </a:p>
        </p:txBody>
      </p:sp>
      <p:sp>
        <p:nvSpPr>
          <p:cNvPr id="20" name="타원 19"/>
          <p:cNvSpPr/>
          <p:nvPr/>
        </p:nvSpPr>
        <p:spPr>
          <a:xfrm>
            <a:off x="214399" y="1446283"/>
            <a:ext cx="1150931" cy="13008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상품 소싱</a:t>
            </a:r>
            <a:endParaRPr lang="ko-KR" altLang="en-US" sz="1600"/>
          </a:p>
        </p:txBody>
      </p:sp>
      <p:sp>
        <p:nvSpPr>
          <p:cNvPr id="21" name="타원 20"/>
          <p:cNvSpPr/>
          <p:nvPr/>
        </p:nvSpPr>
        <p:spPr>
          <a:xfrm>
            <a:off x="10833427" y="1352346"/>
            <a:ext cx="1214190" cy="12845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정산</a:t>
            </a:r>
            <a:endParaRPr lang="ko-KR" altLang="en-US" sz="1600"/>
          </a:p>
        </p:txBody>
      </p:sp>
      <p:sp>
        <p:nvSpPr>
          <p:cNvPr id="22" name="직사각형 21"/>
          <p:cNvSpPr/>
          <p:nvPr/>
        </p:nvSpPr>
        <p:spPr>
          <a:xfrm>
            <a:off x="4614436" y="974398"/>
            <a:ext cx="2628574" cy="4561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방송 업무 프로세스</a:t>
            </a:r>
            <a:endParaRPr lang="en-US" altLang="ko-KR" smtClean="0"/>
          </a:p>
        </p:txBody>
      </p:sp>
      <p:sp>
        <p:nvSpPr>
          <p:cNvPr id="23" name="직사각형 22"/>
          <p:cNvSpPr/>
          <p:nvPr/>
        </p:nvSpPr>
        <p:spPr>
          <a:xfrm>
            <a:off x="3542970" y="2636910"/>
            <a:ext cx="1574454" cy="322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영업 계획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프로그램</a:t>
            </a:r>
            <a:r>
              <a:rPr lang="en-US" altLang="ko-KR" smtClean="0"/>
              <a:t>/</a:t>
            </a:r>
          </a:p>
          <a:p>
            <a:pPr algn="ctr"/>
            <a:r>
              <a:rPr lang="ko-KR" altLang="en-US" smtClean="0"/>
              <a:t>아이템 편성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정규방송</a:t>
            </a:r>
            <a:endParaRPr lang="en-US" altLang="ko-KR" smtClean="0"/>
          </a:p>
          <a:p>
            <a:pPr algn="ctr"/>
            <a:r>
              <a:rPr lang="ko-KR" altLang="en-US" smtClean="0"/>
              <a:t>상품 준비</a:t>
            </a:r>
            <a:endParaRPr lang="en-US" altLang="ko-KR" smtClean="0"/>
          </a:p>
        </p:txBody>
      </p:sp>
      <p:sp>
        <p:nvSpPr>
          <p:cNvPr id="24" name="직사각형 23"/>
          <p:cNvSpPr/>
          <p:nvPr/>
        </p:nvSpPr>
        <p:spPr>
          <a:xfrm>
            <a:off x="1628036" y="2636910"/>
            <a:ext cx="1386400" cy="322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상품전략 수립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상품 개발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상품 관리</a:t>
            </a:r>
            <a:endParaRPr lang="en-US" altLang="ko-KR" smtClean="0"/>
          </a:p>
        </p:txBody>
      </p:sp>
      <p:sp>
        <p:nvSpPr>
          <p:cNvPr id="25" name="직사각형 24"/>
          <p:cNvSpPr/>
          <p:nvPr/>
        </p:nvSpPr>
        <p:spPr>
          <a:xfrm>
            <a:off x="5636865" y="2636909"/>
            <a:ext cx="1574454" cy="322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생방송</a:t>
            </a:r>
            <a:endParaRPr lang="en-US" altLang="ko-KR"/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녹화방송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사전제작물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심의</a:t>
            </a:r>
            <a:endParaRPr lang="en-US" altLang="ko-KR" smtClean="0"/>
          </a:p>
        </p:txBody>
      </p:sp>
      <p:sp>
        <p:nvSpPr>
          <p:cNvPr id="26" name="직사각형 25"/>
          <p:cNvSpPr/>
          <p:nvPr/>
        </p:nvSpPr>
        <p:spPr>
          <a:xfrm>
            <a:off x="7891276" y="2636909"/>
            <a:ext cx="2031751" cy="322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송출</a:t>
            </a:r>
            <a:r>
              <a:rPr lang="en-US" altLang="ko-KR" smtClean="0"/>
              <a:t>(</a:t>
            </a:r>
            <a:r>
              <a:rPr lang="ko-KR" altLang="en-US" smtClean="0"/>
              <a:t>큐</a:t>
            </a:r>
            <a:r>
              <a:rPr lang="en-US" altLang="ko-KR" smtClean="0"/>
              <a:t>, start/end)</a:t>
            </a:r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실시간 실적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58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428751" y="0"/>
          <a:ext cx="16192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1" y="0"/>
                        <a:ext cx="161925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Line 7"/>
          <p:cNvSpPr>
            <a:spLocks noChangeShapeType="1"/>
          </p:cNvSpPr>
          <p:nvPr/>
        </p:nvSpPr>
        <p:spPr bwMode="auto">
          <a:xfrm>
            <a:off x="1590676" y="668424"/>
            <a:ext cx="8967787" cy="0"/>
          </a:xfrm>
          <a:prstGeom prst="line">
            <a:avLst/>
          </a:prstGeom>
          <a:noFill/>
          <a:ln w="25400">
            <a:solidFill>
              <a:srgbClr val="BFD6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55789" y="21696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소개</a:t>
                      </a:r>
                      <a:endParaRPr lang="en-US" altLang="ko-KR" sz="1800" smtClean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일정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학습 내용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이후 계획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사본 -사본 -2009-11-19 PM 02-52-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988" y="215472"/>
            <a:ext cx="129471" cy="3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사본 -사본 -2 009-11-19 PM 02-52-3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32" y="232261"/>
            <a:ext cx="128287" cy="34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480C-2857-4022-B74F-CEFA352A9B61}" type="slidenum">
              <a:rPr lang="ko-KR" altLang="en-US" smtClean="0"/>
              <a:t>8</a:t>
            </a:fld>
            <a:r>
              <a:rPr lang="ko-KR" altLang="en-US"/>
              <a:t> </a:t>
            </a:r>
            <a:r>
              <a:rPr lang="en-US" altLang="ko-KR"/>
              <a:t>/11</a:t>
            </a:r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316" y="1008218"/>
            <a:ext cx="5354749" cy="348578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089753" y="1014446"/>
            <a:ext cx="5147782" cy="3479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b="1" smtClean="0"/>
              <a:t>N</a:t>
            </a:r>
            <a:r>
              <a:rPr lang="ko-KR" altLang="en-US" sz="4000" b="1" smtClean="0"/>
              <a:t>채널</a:t>
            </a:r>
            <a:endParaRPr lang="en-US" altLang="ko-KR" sz="4000" b="1" smtClean="0"/>
          </a:p>
          <a:p>
            <a:endParaRPr lang="en-US" altLang="ko-KR" sz="2000" smtClean="0"/>
          </a:p>
          <a:p>
            <a:r>
              <a:rPr lang="en-US" altLang="ko-KR" sz="2000" smtClean="0"/>
              <a:t>GS SHOP</a:t>
            </a:r>
            <a:r>
              <a:rPr lang="ko-KR" altLang="en-US" sz="2000" smtClean="0"/>
              <a:t>의 상품들을</a:t>
            </a:r>
            <a:endParaRPr lang="en-US" altLang="ko-KR" sz="2000" smtClean="0"/>
          </a:p>
          <a:p>
            <a:r>
              <a:rPr lang="ko-KR" altLang="en-US" sz="2000" b="1" smtClean="0"/>
              <a:t>타 기업의 채널들을 이용</a:t>
            </a:r>
            <a:r>
              <a:rPr lang="ko-KR" altLang="en-US" sz="2000" smtClean="0"/>
              <a:t>하여</a:t>
            </a:r>
            <a:endParaRPr lang="en-US" altLang="ko-KR" sz="2000" smtClean="0"/>
          </a:p>
          <a:p>
            <a:r>
              <a:rPr lang="ko-KR" altLang="en-US" sz="2000" smtClean="0"/>
              <a:t>방송 송출 및 상품판매를 함</a:t>
            </a:r>
            <a:r>
              <a:rPr lang="en-US" altLang="ko-KR" sz="2000" smtClean="0"/>
              <a:t>.</a:t>
            </a:r>
          </a:p>
          <a:p>
            <a:endParaRPr lang="en-US" altLang="ko-KR" sz="2000"/>
          </a:p>
          <a:p>
            <a:r>
              <a:rPr lang="en-US" altLang="ko-KR" sz="2000" smtClean="0"/>
              <a:t>11</a:t>
            </a:r>
            <a:r>
              <a:rPr lang="ko-KR" altLang="en-US" sz="2000" smtClean="0"/>
              <a:t>번가</a:t>
            </a:r>
            <a:r>
              <a:rPr lang="en-US" altLang="ko-KR" sz="2000" smtClean="0"/>
              <a:t>,</a:t>
            </a:r>
          </a:p>
          <a:p>
            <a:r>
              <a:rPr lang="ko-KR" altLang="en-US" sz="2000" smtClean="0"/>
              <a:t>쿠팡</a:t>
            </a:r>
            <a:r>
              <a:rPr lang="en-US" altLang="ko-KR" sz="2000" smtClean="0"/>
              <a:t>,</a:t>
            </a:r>
          </a:p>
          <a:p>
            <a:r>
              <a:rPr lang="ko-KR" altLang="en-US" sz="2000" smtClean="0"/>
              <a:t>네이버 등 </a:t>
            </a:r>
            <a:r>
              <a:rPr lang="en-US" altLang="ko-KR" sz="2000"/>
              <a:t>8</a:t>
            </a:r>
            <a:r>
              <a:rPr lang="ko-KR" altLang="en-US" sz="2000" smtClean="0"/>
              <a:t>개의 기업과 진행 중</a:t>
            </a:r>
            <a:endParaRPr lang="en-US" altLang="ko-KR" sz="2000"/>
          </a:p>
        </p:txBody>
      </p:sp>
      <p:sp>
        <p:nvSpPr>
          <p:cNvPr id="29" name="직사각형 28"/>
          <p:cNvSpPr/>
          <p:nvPr/>
        </p:nvSpPr>
        <p:spPr>
          <a:xfrm>
            <a:off x="1609488" y="4567131"/>
            <a:ext cx="3238725" cy="625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11</a:t>
            </a:r>
            <a:r>
              <a:rPr lang="ko-KR" altLang="en-US" b="1" smtClean="0"/>
              <a:t>번가</a:t>
            </a:r>
            <a:r>
              <a:rPr lang="ko-KR" altLang="en-US" smtClean="0"/>
              <a:t>의 </a:t>
            </a:r>
            <a:r>
              <a:rPr lang="en-US" altLang="ko-KR" smtClean="0"/>
              <a:t>GS SHOP </a:t>
            </a:r>
            <a:r>
              <a:rPr lang="ko-KR" altLang="en-US" smtClean="0"/>
              <a:t>전문관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7283580" y="4712225"/>
            <a:ext cx="4050167" cy="1791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타사의 </a:t>
            </a:r>
            <a:r>
              <a:rPr lang="ko-KR" altLang="en-US" smtClean="0"/>
              <a:t>방송들을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우리가 </a:t>
            </a:r>
            <a:r>
              <a:rPr lang="ko-KR" altLang="en-US"/>
              <a:t>이용하면 어떨까</a:t>
            </a:r>
            <a:r>
              <a:rPr lang="en-US" altLang="ko-KR"/>
              <a:t>? </a:t>
            </a:r>
          </a:p>
        </p:txBody>
      </p:sp>
      <p:sp>
        <p:nvSpPr>
          <p:cNvPr id="12" name="위로 굽은 화살표 11"/>
          <p:cNvSpPr/>
          <p:nvPr/>
        </p:nvSpPr>
        <p:spPr>
          <a:xfrm rot="5400000">
            <a:off x="6353602" y="4435307"/>
            <a:ext cx="698146" cy="815546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428751" y="0"/>
          <a:ext cx="16192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1" y="0"/>
                        <a:ext cx="161925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Line 7"/>
          <p:cNvSpPr>
            <a:spLocks noChangeShapeType="1"/>
          </p:cNvSpPr>
          <p:nvPr/>
        </p:nvSpPr>
        <p:spPr bwMode="auto">
          <a:xfrm>
            <a:off x="1590676" y="668424"/>
            <a:ext cx="8967787" cy="0"/>
          </a:xfrm>
          <a:prstGeom prst="line">
            <a:avLst/>
          </a:prstGeom>
          <a:noFill/>
          <a:ln w="25400">
            <a:solidFill>
              <a:srgbClr val="BFD6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55789" y="21696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소개</a:t>
                      </a:r>
                      <a:endParaRPr lang="en-US" altLang="ko-KR" sz="1800" smtClean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일정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학습 내용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이후 계획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사본 -사본 -2009-11-19 PM 02-52-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685" y="216969"/>
            <a:ext cx="129471" cy="3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사본 -사본 -2 009-11-19 PM 02-52-3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139" y="216969"/>
            <a:ext cx="128287" cy="34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480C-2857-4022-B74F-CEFA352A9B61}" type="slidenum">
              <a:rPr lang="ko-KR" altLang="en-US" smtClean="0"/>
              <a:t>9</a:t>
            </a:fld>
            <a:r>
              <a:rPr lang="ko-KR" altLang="en-US"/>
              <a:t> </a:t>
            </a:r>
            <a:r>
              <a:rPr lang="en-US" altLang="ko-KR"/>
              <a:t>/11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3759" y="3277553"/>
            <a:ext cx="4972134" cy="32780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6925" y="3248433"/>
            <a:ext cx="2066925" cy="2971800"/>
          </a:xfrm>
          <a:prstGeom prst="rect">
            <a:avLst/>
          </a:prstGeom>
        </p:spPr>
      </p:pic>
      <p:sp>
        <p:nvSpPr>
          <p:cNvPr id="5" name="십자형 4"/>
          <p:cNvSpPr/>
          <p:nvPr/>
        </p:nvSpPr>
        <p:spPr>
          <a:xfrm>
            <a:off x="3523165" y="1661884"/>
            <a:ext cx="696586" cy="721539"/>
          </a:xfrm>
          <a:prstGeom prst="plus">
            <a:avLst>
              <a:gd name="adj" fmla="val 440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6826158" y="1773094"/>
            <a:ext cx="1243914" cy="610329"/>
          </a:xfrm>
          <a:prstGeom prst="rightArrow">
            <a:avLst>
              <a:gd name="adj1" fmla="val 28404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폭발 1 11"/>
          <p:cNvSpPr/>
          <p:nvPr/>
        </p:nvSpPr>
        <p:spPr>
          <a:xfrm>
            <a:off x="8415392" y="444963"/>
            <a:ext cx="2500655" cy="3255083"/>
          </a:xfrm>
          <a:prstGeom prst="irregularSeal1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프로토타입 개발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928" y="3277553"/>
            <a:ext cx="3620472" cy="235682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58337" y="1097483"/>
            <a:ext cx="1947654" cy="19523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N</a:t>
            </a:r>
            <a:r>
              <a:rPr lang="ko-KR" altLang="en-US" b="1" smtClean="0"/>
              <a:t>채널</a:t>
            </a:r>
            <a:endParaRPr lang="en-US" altLang="ko-KR" b="1" smtClean="0"/>
          </a:p>
          <a:p>
            <a:endParaRPr lang="en-US" altLang="ko-KR" smtClean="0"/>
          </a:p>
          <a:p>
            <a:r>
              <a:rPr lang="en-US" altLang="ko-KR" smtClean="0"/>
              <a:t>11</a:t>
            </a:r>
            <a:r>
              <a:rPr lang="ko-KR" altLang="en-US" smtClean="0"/>
              <a:t>번가에서</a:t>
            </a:r>
            <a:endParaRPr lang="en-US" altLang="ko-KR" smtClean="0"/>
          </a:p>
          <a:p>
            <a:r>
              <a:rPr lang="en-US" altLang="ko-KR" smtClean="0"/>
              <a:t>GS SHOP </a:t>
            </a:r>
            <a:r>
              <a:rPr lang="ko-KR" altLang="en-US" smtClean="0"/>
              <a:t>방송을 서비스함</a:t>
            </a:r>
            <a:endParaRPr lang="en-US" altLang="ko-KR"/>
          </a:p>
        </p:txBody>
      </p:sp>
      <p:sp>
        <p:nvSpPr>
          <p:cNvPr id="19" name="직사각형 18"/>
          <p:cNvSpPr/>
          <p:nvPr/>
        </p:nvSpPr>
        <p:spPr>
          <a:xfrm>
            <a:off x="4536925" y="1095161"/>
            <a:ext cx="1830319" cy="1954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salesone</a:t>
            </a:r>
            <a:r>
              <a:rPr lang="ko-KR" altLang="en-US" smtClean="0"/>
              <a:t>의</a:t>
            </a:r>
            <a:endParaRPr lang="en-US" altLang="ko-KR" smtClean="0"/>
          </a:p>
          <a:p>
            <a:pPr algn="ctr"/>
            <a:r>
              <a:rPr lang="ko-KR" altLang="en-US" smtClean="0"/>
              <a:t>경쟁사 분석 탭</a:t>
            </a:r>
            <a:endParaRPr lang="en-US" altLang="ko-KR"/>
          </a:p>
        </p:txBody>
      </p:sp>
      <p:sp>
        <p:nvSpPr>
          <p:cNvPr id="20" name="직사각형 19"/>
          <p:cNvSpPr/>
          <p:nvPr/>
        </p:nvSpPr>
        <p:spPr>
          <a:xfrm>
            <a:off x="10006302" y="2779125"/>
            <a:ext cx="1830319" cy="11366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경쟁사들의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방송을</a:t>
            </a:r>
            <a:endParaRPr lang="en-US" altLang="ko-KR" sz="1400" smtClean="0"/>
          </a:p>
          <a:p>
            <a:pPr algn="ctr"/>
            <a:r>
              <a:rPr lang="en-US" altLang="ko-KR" sz="1400" smtClean="0"/>
              <a:t>salesone</a:t>
            </a:r>
            <a:r>
              <a:rPr lang="ko-KR" altLang="en-US" sz="1400" smtClean="0"/>
              <a:t>에서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직원들이 확인 가능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998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1085</Words>
  <Application>Microsoft Office PowerPoint</Application>
  <PresentationFormat>와이드스크린</PresentationFormat>
  <Paragraphs>333</Paragraphs>
  <Slides>11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돋움체</vt:lpstr>
      <vt:lpstr>맑은 고딕</vt:lpstr>
      <vt:lpstr>-윤고딕330</vt:lpstr>
      <vt:lpstr>Arial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138</cp:revision>
  <dcterms:created xsi:type="dcterms:W3CDTF">2021-02-16T23:58:27Z</dcterms:created>
  <dcterms:modified xsi:type="dcterms:W3CDTF">2021-02-19T07:11:45Z</dcterms:modified>
</cp:coreProperties>
</file>