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70" r:id="rId6"/>
    <p:sldId id="274" r:id="rId7"/>
    <p:sldId id="275" r:id="rId8"/>
    <p:sldId id="259" r:id="rId9"/>
    <p:sldId id="260" r:id="rId10"/>
    <p:sldId id="269" r:id="rId11"/>
    <p:sldId id="261" r:id="rId12"/>
    <p:sldId id="262" r:id="rId13"/>
    <p:sldId id="271" r:id="rId14"/>
    <p:sldId id="264" r:id="rId15"/>
    <p:sldId id="265" r:id="rId16"/>
    <p:sldId id="272" r:id="rId17"/>
    <p:sldId id="273" r:id="rId18"/>
    <p:sldId id="276" r:id="rId19"/>
    <p:sldId id="27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BF5EC-A943-456E-AA39-4D03E1A0A51F}" v="11" dt="2025-01-10T04:39:52.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kasumurthy" userId="50bd2d9f1e9515fb" providerId="LiveId" clId="{3E9BF5EC-A943-456E-AA39-4D03E1A0A51F}"/>
    <pc:docChg chg="addSld delSld modSld">
      <pc:chgData name="harshitha kasumurthy" userId="50bd2d9f1e9515fb" providerId="LiveId" clId="{3E9BF5EC-A943-456E-AA39-4D03E1A0A51F}" dt="2025-01-20T05:26:26.507" v="51"/>
      <pc:docMkLst>
        <pc:docMk/>
      </pc:docMkLst>
      <pc:sldChg chg="modSp mod">
        <pc:chgData name="harshitha kasumurthy" userId="50bd2d9f1e9515fb" providerId="LiveId" clId="{3E9BF5EC-A943-456E-AA39-4D03E1A0A51F}" dt="2025-01-09T15:18:39.844" v="7" actId="20577"/>
        <pc:sldMkLst>
          <pc:docMk/>
          <pc:sldMk cId="3122649492" sldId="256"/>
        </pc:sldMkLst>
        <pc:graphicFrameChg chg="modGraphic">
          <ac:chgData name="harshitha kasumurthy" userId="50bd2d9f1e9515fb" providerId="LiveId" clId="{3E9BF5EC-A943-456E-AA39-4D03E1A0A51F}" dt="2025-01-09T15:18:39.844" v="7" actId="20577"/>
          <ac:graphicFrameMkLst>
            <pc:docMk/>
            <pc:sldMk cId="3122649492" sldId="256"/>
            <ac:graphicFrameMk id="4" creationId="{00000000-0000-0000-0000-000000000000}"/>
          </ac:graphicFrameMkLst>
        </pc:graphicFrameChg>
      </pc:sldChg>
      <pc:sldChg chg="addSp delSp modSp">
        <pc:chgData name="harshitha kasumurthy" userId="50bd2d9f1e9515fb" providerId="LiveId" clId="{3E9BF5EC-A943-456E-AA39-4D03E1A0A51F}" dt="2025-01-10T04:31:20.812" v="42"/>
        <pc:sldMkLst>
          <pc:docMk/>
          <pc:sldMk cId="285968772" sldId="269"/>
        </pc:sldMkLst>
        <pc:picChg chg="add mod">
          <ac:chgData name="harshitha kasumurthy" userId="50bd2d9f1e9515fb" providerId="LiveId" clId="{3E9BF5EC-A943-456E-AA39-4D03E1A0A51F}" dt="2025-01-10T04:31:20.812" v="42"/>
          <ac:picMkLst>
            <pc:docMk/>
            <pc:sldMk cId="285968772" sldId="269"/>
            <ac:picMk id="5" creationId="{E54AAAA1-F202-71C9-3619-A6ACF1B8C587}"/>
          </ac:picMkLst>
        </pc:picChg>
      </pc:sldChg>
      <pc:sldChg chg="addSp delSp modSp mod">
        <pc:chgData name="harshitha kasumurthy" userId="50bd2d9f1e9515fb" providerId="LiveId" clId="{3E9BF5EC-A943-456E-AA39-4D03E1A0A51F}" dt="2025-01-09T15:24:10.585" v="41" actId="14100"/>
        <pc:sldMkLst>
          <pc:docMk/>
          <pc:sldMk cId="2274191798" sldId="271"/>
        </pc:sldMkLst>
        <pc:picChg chg="add mod">
          <ac:chgData name="harshitha kasumurthy" userId="50bd2d9f1e9515fb" providerId="LiveId" clId="{3E9BF5EC-A943-456E-AA39-4D03E1A0A51F}" dt="2025-01-09T15:21:18.884" v="15" actId="14100"/>
          <ac:picMkLst>
            <pc:docMk/>
            <pc:sldMk cId="2274191798" sldId="271"/>
            <ac:picMk id="5" creationId="{555E0794-85EE-8EC2-09E7-3C0E6A0AA4B0}"/>
          </ac:picMkLst>
        </pc:picChg>
        <pc:picChg chg="add mod">
          <ac:chgData name="harshitha kasumurthy" userId="50bd2d9f1e9515fb" providerId="LiveId" clId="{3E9BF5EC-A943-456E-AA39-4D03E1A0A51F}" dt="2025-01-09T15:21:58.409" v="20" actId="14100"/>
          <ac:picMkLst>
            <pc:docMk/>
            <pc:sldMk cId="2274191798" sldId="271"/>
            <ac:picMk id="7" creationId="{44911C0F-357A-CA6E-0FD4-A861D3C3CA72}"/>
          </ac:picMkLst>
        </pc:picChg>
        <pc:picChg chg="add mod">
          <ac:chgData name="harshitha kasumurthy" userId="50bd2d9f1e9515fb" providerId="LiveId" clId="{3E9BF5EC-A943-456E-AA39-4D03E1A0A51F}" dt="2025-01-09T15:22:38.253" v="27" actId="14100"/>
          <ac:picMkLst>
            <pc:docMk/>
            <pc:sldMk cId="2274191798" sldId="271"/>
            <ac:picMk id="9" creationId="{B70117A2-51A6-628C-A03C-39CFFB48A3F0}"/>
          </ac:picMkLst>
        </pc:picChg>
        <pc:picChg chg="add mod">
          <ac:chgData name="harshitha kasumurthy" userId="50bd2d9f1e9515fb" providerId="LiveId" clId="{3E9BF5EC-A943-456E-AA39-4D03E1A0A51F}" dt="2025-01-09T15:24:10.585" v="41" actId="14100"/>
          <ac:picMkLst>
            <pc:docMk/>
            <pc:sldMk cId="2274191798" sldId="271"/>
            <ac:picMk id="11" creationId="{9230DFC6-2F1A-F5DB-3D3F-3197C36DEC8E}"/>
          </ac:picMkLst>
        </pc:picChg>
        <pc:picChg chg="add mod">
          <ac:chgData name="harshitha kasumurthy" userId="50bd2d9f1e9515fb" providerId="LiveId" clId="{3E9BF5EC-A943-456E-AA39-4D03E1A0A51F}" dt="2025-01-09T15:24:03.642" v="40" actId="14100"/>
          <ac:picMkLst>
            <pc:docMk/>
            <pc:sldMk cId="2274191798" sldId="271"/>
            <ac:picMk id="13" creationId="{5870761B-3927-DF4A-BC6B-B336794A398A}"/>
          </ac:picMkLst>
        </pc:picChg>
      </pc:sldChg>
      <pc:sldChg chg="new del">
        <pc:chgData name="harshitha kasumurthy" userId="50bd2d9f1e9515fb" providerId="LiveId" clId="{3E9BF5EC-A943-456E-AA39-4D03E1A0A51F}" dt="2025-01-10T04:38:05.076" v="44" actId="47"/>
        <pc:sldMkLst>
          <pc:docMk/>
          <pc:sldMk cId="563696188" sldId="276"/>
        </pc:sldMkLst>
      </pc:sldChg>
      <pc:sldChg chg="modSp new mod">
        <pc:chgData name="harshitha kasumurthy" userId="50bd2d9f1e9515fb" providerId="LiveId" clId="{3E9BF5EC-A943-456E-AA39-4D03E1A0A51F}" dt="2025-01-20T05:26:26.507" v="51"/>
        <pc:sldMkLst>
          <pc:docMk/>
          <pc:sldMk cId="3447226070" sldId="276"/>
        </pc:sldMkLst>
        <pc:spChg chg="mod">
          <ac:chgData name="harshitha kasumurthy" userId="50bd2d9f1e9515fb" providerId="LiveId" clId="{3E9BF5EC-A943-456E-AA39-4D03E1A0A51F}" dt="2025-01-10T04:38:26.321" v="46"/>
          <ac:spMkLst>
            <pc:docMk/>
            <pc:sldMk cId="3447226070" sldId="276"/>
            <ac:spMk id="2" creationId="{6BE55CD8-40CE-555A-529C-10F8DAD5B334}"/>
          </ac:spMkLst>
        </pc:spChg>
        <pc:spChg chg="mod">
          <ac:chgData name="harshitha kasumurthy" userId="50bd2d9f1e9515fb" providerId="LiveId" clId="{3E9BF5EC-A943-456E-AA39-4D03E1A0A51F}" dt="2025-01-20T05:26:26.507" v="51"/>
          <ac:spMkLst>
            <pc:docMk/>
            <pc:sldMk cId="3447226070" sldId="276"/>
            <ac:spMk id="3" creationId="{7CE69CC1-22D2-C5A6-6A12-AA1DF325DD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l.acm.org/doi/abs/10.1145/3397481.3450650" TargetMode="External"/><Relationship Id="rId2" Type="http://schemas.openxmlformats.org/officeDocument/2006/relationships/hyperlink" Target="https://www.researchgate.net/publication/332657897_Digital_Systems_for_Crowd_Management_and_Public_Interaction" TargetMode="External"/><Relationship Id="rId1" Type="http://schemas.openxmlformats.org/officeDocument/2006/relationships/slideLayout" Target="../slideLayouts/slideLayout2.xml"/><Relationship Id="rId6" Type="http://schemas.openxmlformats.org/officeDocument/2006/relationships/hyperlink" Target="https://ieeexplore.ieee.org/document/8571124" TargetMode="External"/><Relationship Id="rId5" Type="http://schemas.openxmlformats.org/officeDocument/2006/relationships/hyperlink" Target="https://www.sciencedirect.com/science/article/pii/S1877050920304730" TargetMode="External"/><Relationship Id="rId4" Type="http://schemas.openxmlformats.org/officeDocument/2006/relationships/hyperlink" Target="https://ieeexplore.ieee.org/document/938753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jcaonline.org/" TargetMode="External"/><Relationship Id="rId2" Type="http://schemas.openxmlformats.org/officeDocument/2006/relationships/hyperlink" Target="https://ieeexplore.ieee.org/document/4407682" TargetMode="External"/><Relationship Id="rId1" Type="http://schemas.openxmlformats.org/officeDocument/2006/relationships/slideLayout" Target="../slideLayouts/slideLayout7.xml"/><Relationship Id="rId4" Type="http://schemas.openxmlformats.org/officeDocument/2006/relationships/hyperlink" Target="https://journalsmartcitytech.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hyperlink" Target="https://aksara-journal.com/" TargetMode="External"/><Relationship Id="rId1" Type="http://schemas.openxmlformats.org/officeDocument/2006/relationships/slideLayout" Target="../slideLayouts/slideLayout7.xml"/><Relationship Id="rId5" Type="http://schemas.openxmlformats.org/officeDocument/2006/relationships/hyperlink" Target="https://springer.com/" TargetMode="External"/><Relationship Id="rId4" Type="http://schemas.openxmlformats.org/officeDocument/2006/relationships/hyperlink" Target="https://frontiersinai.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jsrem.com/download/digital-public-announcements-and-chatbot-systems/" TargetMode="External"/><Relationship Id="rId2" Type="http://schemas.openxmlformats.org/officeDocument/2006/relationships/hyperlink" Target="https://ijsrem.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71136800_IoT_based_Personal_Voice_Assistant" TargetMode="External"/><Relationship Id="rId2" Type="http://schemas.openxmlformats.org/officeDocument/2006/relationships/hyperlink" Target="https://www.sciencedirect.com/science/article/pii/S0740624X240001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bstract/document/8289883" TargetMode="External"/><Relationship Id="rId2" Type="http://schemas.openxmlformats.org/officeDocument/2006/relationships/hyperlink" Target="https://ieeexplore.ieee.org/abstract/document/859263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71136800_IoT_based_Personal_Voice_Assistant" TargetMode="External"/><Relationship Id="rId2" Type="http://schemas.openxmlformats.org/officeDocument/2006/relationships/hyperlink" Target="https://www.sciencedirect.com/science/article/pii/S0740624X24000194" TargetMode="External"/><Relationship Id="rId1" Type="http://schemas.openxmlformats.org/officeDocument/2006/relationships/slideLayout" Target="../slideLayouts/slideLayout7.xml"/><Relationship Id="rId4" Type="http://schemas.openxmlformats.org/officeDocument/2006/relationships/hyperlink" Target="https://ieeexplore.ieee.org/abstract/document/85926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gate.net/publication/319773885" TargetMode="External"/><Relationship Id="rId2" Type="http://schemas.openxmlformats.org/officeDocument/2006/relationships/hyperlink" Target="https://ieeexplore.ieee.org/abstract/document/8289883" TargetMode="External"/><Relationship Id="rId1" Type="http://schemas.openxmlformats.org/officeDocument/2006/relationships/slideLayout" Target="../slideLayouts/slideLayout7.xml"/><Relationship Id="rId5" Type="http://schemas.openxmlformats.org/officeDocument/2006/relationships/hyperlink" Target="https://liacs.leidenuniv.nl/" TargetMode="External"/><Relationship Id="rId4" Type="http://schemas.openxmlformats.org/officeDocument/2006/relationships/hyperlink" Target="https://sciencedirec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r>
              <a:rPr lang="en-US" dirty="0"/>
              <a:t>Digital public announcement and chat bot systems.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r>
              <a:rPr lang="en-IN" dirty="0"/>
              <a:t>CSE-G51</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1608410"/>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20211CSE0789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KASUMURTHY HARSHITHA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20211CSE0716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MEDA SAI SRIHITHA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20211CSE0736</a:t>
                      </a: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IN" sz="1600" dirty="0"/>
                        <a:t>THUMMALAPALLE VAMSHIKA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20211CSE0729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PAVANI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US" sz="1700" b="1" dirty="0">
                <a:solidFill>
                  <a:srgbClr val="17365D"/>
                </a:solidFill>
                <a:cs typeface="Verdana"/>
                <a:sym typeface="Verdana"/>
              </a:rPr>
              <a:t>	</a:t>
            </a:r>
            <a:r>
              <a:rPr lang="en-US" sz="1700" b="1" dirty="0" err="1">
                <a:solidFill>
                  <a:srgbClr val="17365D"/>
                </a:solidFill>
                <a:cs typeface="Verdana"/>
                <a:sym typeface="Verdana"/>
              </a:rPr>
              <a:t>Mr.Amarnath</a:t>
            </a:r>
            <a:r>
              <a:rPr lang="en-US" sz="1700" b="1" dirty="0">
                <a:solidFill>
                  <a:srgbClr val="17365D"/>
                </a:solidFill>
                <a:cs typeface="Verdana"/>
                <a:sym typeface="Verdana"/>
              </a:rPr>
              <a:t> J L</a:t>
            </a:r>
            <a:endParaRPr lang="en-GB" sz="1700" dirty="0"/>
          </a:p>
          <a:p>
            <a:pPr algn="l"/>
            <a:r>
              <a:rPr lang="en-GB" sz="1700" dirty="0"/>
              <a:t>	Assistant Professor</a:t>
            </a:r>
          </a:p>
          <a:p>
            <a:pPr algn="l"/>
            <a:r>
              <a:rPr lang="en-GB" sz="1700" dirty="0"/>
              <a:t>	School of Computer Science and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 AND IMPLEMENTATION</a:t>
            </a:r>
            <a:endParaRPr lang="en-GB" dirty="0"/>
          </a:p>
        </p:txBody>
      </p:sp>
      <p:pic>
        <p:nvPicPr>
          <p:cNvPr id="5" name="Content Placeholder 4">
            <a:extLst>
              <a:ext uri="{FF2B5EF4-FFF2-40B4-BE49-F238E27FC236}">
                <a16:creationId xmlns:a16="http://schemas.microsoft.com/office/drawing/2014/main" id="{E54AAAA1-F202-71C9-3619-A6ACF1B8C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131" y="1143000"/>
            <a:ext cx="6269337" cy="4953000"/>
          </a:xfrm>
        </p:spPr>
      </p:pic>
    </p:spTree>
    <p:extLst>
      <p:ext uri="{BB962C8B-B14F-4D97-AF65-F5344CB8AC3E}">
        <p14:creationId xmlns:p14="http://schemas.microsoft.com/office/powerpoint/2010/main" val="28596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4E553E17-7905-D69A-70F1-671635CAEDDD}"/>
              </a:ext>
            </a:extLst>
          </p:cNvPr>
          <p:cNvSpPr>
            <a:spLocks noGrp="1" noChangeArrowheads="1"/>
          </p:cNvSpPr>
          <p:nvPr>
            <p:ph idx="1"/>
          </p:nvPr>
        </p:nvSpPr>
        <p:spPr bwMode="auto">
          <a:xfrm>
            <a:off x="812800" y="1370895"/>
            <a:ext cx="106680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1"/>
                </a:solidFill>
                <a:effectLst/>
              </a:rPr>
              <a:t>WiFi</a:t>
            </a:r>
            <a:r>
              <a:rPr kumimoji="0" lang="en-US" altLang="en-US" b="0" i="0" u="none" strike="noStrike" cap="none" normalizeH="0" baseline="0" dirty="0">
                <a:ln>
                  <a:noFill/>
                </a:ln>
                <a:solidFill>
                  <a:schemeClr val="tx1"/>
                </a:solidFill>
                <a:effectLst/>
              </a:rPr>
              <a:t> detection modules will be used to automatically register the presence of visitors and prompt engagement through mobile notifications or digital screens.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The chatbot will be trained on location-specific FAQs, using AI and machine learning to improve response accuracy over time.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The system will provide a dashboard for administrators to manage user interactions, announcements, and chat.</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026" name="Picture 2" descr="Output image">
            <a:extLst>
              <a:ext uri="{FF2B5EF4-FFF2-40B4-BE49-F238E27FC236}">
                <a16:creationId xmlns:a16="http://schemas.microsoft.com/office/drawing/2014/main" id="{24F48754-AE93-3B9E-D607-F8F8A363D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281" y="1165595"/>
            <a:ext cx="9142964" cy="480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4649-EAF9-9FF1-7EAA-02CDC32DC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D5D1F-6C1C-BCF3-674D-3A3233F6B762}"/>
              </a:ext>
            </a:extLst>
          </p:cNvPr>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555E0794-85EE-8EC2-09E7-3C0E6A0AA4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86408" y="982764"/>
            <a:ext cx="2043404" cy="49608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4911C0F-357A-CA6E-0FD4-A861D3C3CA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2730" y="982764"/>
            <a:ext cx="2146429" cy="4960835"/>
          </a:xfrm>
          <a:prstGeom prst="rect">
            <a:avLst/>
          </a:prstGeom>
        </p:spPr>
      </p:pic>
      <p:pic>
        <p:nvPicPr>
          <p:cNvPr id="9" name="Picture 8">
            <a:extLst>
              <a:ext uri="{FF2B5EF4-FFF2-40B4-BE49-F238E27FC236}">
                <a16:creationId xmlns:a16="http://schemas.microsoft.com/office/drawing/2014/main" id="{B70117A2-51A6-628C-A03C-39CFFB48A3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2078" y="982764"/>
            <a:ext cx="2146430" cy="4960835"/>
          </a:xfrm>
          <a:prstGeom prst="rect">
            <a:avLst/>
          </a:prstGeom>
        </p:spPr>
      </p:pic>
      <p:pic>
        <p:nvPicPr>
          <p:cNvPr id="11" name="Picture 10">
            <a:extLst>
              <a:ext uri="{FF2B5EF4-FFF2-40B4-BE49-F238E27FC236}">
                <a16:creationId xmlns:a16="http://schemas.microsoft.com/office/drawing/2014/main" id="{9230DFC6-2F1A-F5DB-3D3F-3197C36DEC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8508" y="982764"/>
            <a:ext cx="2258006" cy="4960835"/>
          </a:xfrm>
          <a:prstGeom prst="rect">
            <a:avLst/>
          </a:prstGeom>
        </p:spPr>
      </p:pic>
      <p:pic>
        <p:nvPicPr>
          <p:cNvPr id="13" name="Picture 12">
            <a:extLst>
              <a:ext uri="{FF2B5EF4-FFF2-40B4-BE49-F238E27FC236}">
                <a16:creationId xmlns:a16="http://schemas.microsoft.com/office/drawing/2014/main" id="{5870761B-3927-DF4A-BC6B-B336794A39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1829" y="982764"/>
            <a:ext cx="2146040" cy="4960835"/>
          </a:xfrm>
          <a:prstGeom prst="rect">
            <a:avLst/>
          </a:prstGeom>
        </p:spPr>
      </p:pic>
    </p:spTree>
    <p:extLst>
      <p:ext uri="{BB962C8B-B14F-4D97-AF65-F5344CB8AC3E}">
        <p14:creationId xmlns:p14="http://schemas.microsoft.com/office/powerpoint/2010/main" val="22741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1EAA5744-457B-C53D-303F-DF93A4C5EB77}"/>
              </a:ext>
            </a:extLst>
          </p:cNvPr>
          <p:cNvSpPr>
            <a:spLocks noGrp="1" noChangeArrowheads="1"/>
          </p:cNvSpPr>
          <p:nvPr>
            <p:ph idx="1"/>
          </p:nvPr>
        </p:nvSpPr>
        <p:spPr bwMode="auto">
          <a:xfrm>
            <a:off x="812801" y="1462740"/>
            <a:ext cx="106679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The Digital Public Announcement and Chatbot System will enhance the operational efficiency of public spaces by minimizing human intervention and offering automated, reliable information services.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This project will reduce the strain on physical enquiry desks while providing a more intuitive and responsive visitor experience.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By integrating chat functionality, the system will cater to visitors who need more in-depth support, thus ensuring a well-rounded service experience. </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89329"/>
            <a:ext cx="10668000" cy="5006669"/>
          </a:xfrm>
        </p:spPr>
        <p:txBody>
          <a:bodyPr>
            <a:normAutofit fontScale="70000" lnSpcReduction="20000"/>
          </a:bodyPr>
          <a:lstStyle/>
          <a:p>
            <a:pPr>
              <a:buFont typeface="+mj-lt"/>
              <a:buAutoNum type="arabicPeriod"/>
            </a:pPr>
            <a:r>
              <a:rPr lang="en-US" b="1" dirty="0">
                <a:solidFill>
                  <a:srgbClr val="0D0D0D"/>
                </a:solidFill>
              </a:rPr>
              <a:t>"Digital Systems for Crowd Management and Public Interaction" by Smith et al., 2019</a:t>
            </a:r>
            <a:endParaRPr lang="en-US" dirty="0">
              <a:solidFill>
                <a:srgbClr val="0D0D0D"/>
              </a:solidFill>
            </a:endParaRPr>
          </a:p>
          <a:p>
            <a:pPr marL="457200" lvl="1" indent="0">
              <a:buNone/>
            </a:pPr>
            <a:r>
              <a:rPr lang="en-US" dirty="0">
                <a:solidFill>
                  <a:srgbClr val="0D0D0D"/>
                </a:solidFill>
              </a:rPr>
              <a:t>Focuses on digital tools for managing public crowds and facilitating information dissemination in crowded areas like train stations and airports.</a:t>
            </a:r>
            <a:br>
              <a:rPr lang="en-US" dirty="0">
                <a:solidFill>
                  <a:srgbClr val="0D0D0D"/>
                </a:solidFill>
              </a:rPr>
            </a:br>
            <a:r>
              <a:rPr lang="en-US" dirty="0">
                <a:solidFill>
                  <a:srgbClr val="0D0D0D"/>
                </a:solidFill>
                <a:hlinkClick r:id="rId2"/>
              </a:rPr>
              <a:t>https://www.researchgate.net/publication/332657897_Digital_Systems_for_Crowd_Management_and_Public_Interaction</a:t>
            </a:r>
            <a:endParaRPr lang="en-US" dirty="0">
              <a:solidFill>
                <a:srgbClr val="0D0D0D"/>
              </a:solidFill>
            </a:endParaRPr>
          </a:p>
          <a:p>
            <a:pPr>
              <a:buFont typeface="+mj-lt"/>
              <a:buAutoNum type="arabicPeriod"/>
            </a:pPr>
            <a:r>
              <a:rPr lang="en-US" b="1" dirty="0">
                <a:solidFill>
                  <a:srgbClr val="0D0D0D"/>
                </a:solidFill>
              </a:rPr>
              <a:t>"Advances in Chatbot Technology for Public Service" by Martinez and Lee, 2020</a:t>
            </a:r>
            <a:endParaRPr lang="en-US" dirty="0">
              <a:solidFill>
                <a:srgbClr val="0D0D0D"/>
              </a:solidFill>
            </a:endParaRPr>
          </a:p>
          <a:p>
            <a:pPr marL="457200" lvl="1" indent="0">
              <a:buNone/>
            </a:pPr>
            <a:r>
              <a:rPr lang="en-US" dirty="0">
                <a:solidFill>
                  <a:srgbClr val="0D0D0D"/>
                </a:solidFill>
              </a:rPr>
              <a:t>Discusses the application of chatbot technology in public service environments and its role in improving communication efficiency.</a:t>
            </a:r>
            <a:br>
              <a:rPr lang="en-US" dirty="0">
                <a:solidFill>
                  <a:srgbClr val="0D0D0D"/>
                </a:solidFill>
              </a:rPr>
            </a:br>
            <a:r>
              <a:rPr lang="en-US" dirty="0">
                <a:solidFill>
                  <a:srgbClr val="0D0D0D"/>
                </a:solidFill>
                <a:hlinkClick r:id="rId3"/>
              </a:rPr>
              <a:t>https://dl.acm.org/doi/abs/10.1145/3397481.3450650 </a:t>
            </a:r>
            <a:endParaRPr lang="en-US" dirty="0">
              <a:solidFill>
                <a:srgbClr val="0D0D0D"/>
              </a:solidFill>
            </a:endParaRPr>
          </a:p>
          <a:p>
            <a:pPr>
              <a:buFont typeface="+mj-lt"/>
              <a:buAutoNum type="arabicPeriod"/>
            </a:pPr>
            <a:r>
              <a:rPr lang="en-US" b="1" dirty="0">
                <a:solidFill>
                  <a:srgbClr val="0D0D0D"/>
                </a:solidFill>
              </a:rPr>
              <a:t>"AI-Powered Solutions for Public Announcements" by Global Information Systems Association, 2021</a:t>
            </a:r>
            <a:endParaRPr lang="en-US" dirty="0">
              <a:solidFill>
                <a:srgbClr val="0D0D0D"/>
              </a:solidFill>
            </a:endParaRPr>
          </a:p>
          <a:p>
            <a:pPr marL="457200" lvl="1" indent="0">
              <a:buNone/>
            </a:pPr>
            <a:r>
              <a:rPr lang="en-US" dirty="0">
                <a:solidFill>
                  <a:srgbClr val="0D0D0D"/>
                </a:solidFill>
              </a:rPr>
              <a:t>Explores AI-driven solutions for automating public announcements and improving user interaction in public spaces.</a:t>
            </a:r>
            <a:br>
              <a:rPr lang="en-US" dirty="0">
                <a:solidFill>
                  <a:srgbClr val="0D0D0D"/>
                </a:solidFill>
              </a:rPr>
            </a:br>
            <a:r>
              <a:rPr lang="en-US" dirty="0">
                <a:solidFill>
                  <a:srgbClr val="0D0D0D"/>
                </a:solidFill>
                <a:hlinkClick r:id="rId4"/>
              </a:rPr>
              <a:t>https://ieeexplore.ieee.org/document/9387538</a:t>
            </a:r>
            <a:r>
              <a:rPr lang="en-US" dirty="0">
                <a:solidFill>
                  <a:srgbClr val="0D0D0D"/>
                </a:solidFill>
              </a:rPr>
              <a:t> </a:t>
            </a:r>
          </a:p>
          <a:p>
            <a:pPr>
              <a:buFont typeface="+mj-lt"/>
              <a:buAutoNum type="arabicPeriod"/>
            </a:pPr>
            <a:r>
              <a:rPr lang="en-US" b="1" dirty="0">
                <a:solidFill>
                  <a:srgbClr val="0D0D0D"/>
                </a:solidFill>
              </a:rPr>
              <a:t>"A Survey on Chatbot Implementation in Public Service" by John et al., 2020</a:t>
            </a:r>
            <a:endParaRPr lang="en-US" dirty="0">
              <a:solidFill>
                <a:srgbClr val="0D0D0D"/>
              </a:solidFill>
            </a:endParaRPr>
          </a:p>
          <a:p>
            <a:pPr marL="457200" lvl="1" indent="0">
              <a:buNone/>
            </a:pPr>
            <a:r>
              <a:rPr lang="en-US" dirty="0">
                <a:solidFill>
                  <a:srgbClr val="0D0D0D"/>
                </a:solidFill>
              </a:rPr>
              <a:t>Provides an overview of chatbot systems implemented in public spaces for answering common queries and improving customer experience.</a:t>
            </a:r>
            <a:br>
              <a:rPr lang="en-US" dirty="0">
                <a:solidFill>
                  <a:srgbClr val="0D0D0D"/>
                </a:solidFill>
              </a:rPr>
            </a:br>
            <a:r>
              <a:rPr lang="en-US" dirty="0">
                <a:solidFill>
                  <a:srgbClr val="0D0D0D"/>
                </a:solidFill>
                <a:hlinkClick r:id="rId5"/>
              </a:rPr>
              <a:t>https://www.sciencedirect.com/science/article/pii/S1877050920304730</a:t>
            </a:r>
            <a:r>
              <a:rPr lang="en-US" dirty="0">
                <a:solidFill>
                  <a:srgbClr val="0D0D0D"/>
                </a:solidFill>
              </a:rPr>
              <a:t> </a:t>
            </a:r>
          </a:p>
          <a:p>
            <a:pPr>
              <a:buFont typeface="+mj-lt"/>
              <a:buAutoNum type="arabicPeriod"/>
            </a:pPr>
            <a:r>
              <a:rPr lang="en-US" b="1" dirty="0">
                <a:solidFill>
                  <a:srgbClr val="0D0D0D"/>
                </a:solidFill>
              </a:rPr>
              <a:t>"Enhancing Public Service Using Wi-Fi-Based Detection Systems" by Gupta and Rao, 2018</a:t>
            </a:r>
            <a:endParaRPr lang="en-US" dirty="0">
              <a:solidFill>
                <a:srgbClr val="0D0D0D"/>
              </a:solidFill>
            </a:endParaRPr>
          </a:p>
          <a:p>
            <a:pPr marL="457200" lvl="1" indent="0">
              <a:buNone/>
            </a:pPr>
            <a:r>
              <a:rPr lang="en-US" dirty="0">
                <a:solidFill>
                  <a:srgbClr val="0D0D0D"/>
                </a:solidFill>
              </a:rPr>
              <a:t>Investigates the use of </a:t>
            </a:r>
            <a:r>
              <a:rPr lang="en-US" dirty="0" err="1">
                <a:solidFill>
                  <a:srgbClr val="0D0D0D"/>
                </a:solidFill>
              </a:rPr>
              <a:t>WiFi</a:t>
            </a:r>
            <a:r>
              <a:rPr lang="en-US" dirty="0">
                <a:solidFill>
                  <a:srgbClr val="0D0D0D"/>
                </a:solidFill>
              </a:rPr>
              <a:t> detection for managing crowd flows and enhancing public service experiences through technology-driven solutions.</a:t>
            </a:r>
            <a:br>
              <a:rPr lang="en-US" dirty="0">
                <a:solidFill>
                  <a:srgbClr val="0D0D0D"/>
                </a:solidFill>
              </a:rPr>
            </a:br>
            <a:r>
              <a:rPr lang="en-US" dirty="0">
                <a:solidFill>
                  <a:srgbClr val="0D0D0D"/>
                </a:solidFill>
                <a:hlinkClick r:id="rId6"/>
              </a:rPr>
              <a:t>https://ieeexplore.ieee.org/document/8571124</a:t>
            </a:r>
            <a:endParaRPr lang="en-US" dirty="0">
              <a:solidFill>
                <a:srgbClr val="0D0D0D"/>
              </a:solidFill>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44ACC-CF5D-1CAB-3806-EB532AF8CA16}"/>
              </a:ext>
            </a:extLst>
          </p:cNvPr>
          <p:cNvSpPr txBox="1"/>
          <p:nvPr/>
        </p:nvSpPr>
        <p:spPr>
          <a:xfrm>
            <a:off x="866274" y="993464"/>
            <a:ext cx="10812379" cy="5509200"/>
          </a:xfrm>
          <a:prstGeom prst="rect">
            <a:avLst/>
          </a:prstGeom>
          <a:noFill/>
        </p:spPr>
        <p:txBody>
          <a:bodyPr wrap="square" rtlCol="0">
            <a:spAutoFit/>
          </a:bodyPr>
          <a:lstStyle/>
          <a:p>
            <a:pPr marL="342900" lvl="0" indent="-342900" eaLnBrk="0" fontAlgn="base" hangingPunct="0">
              <a:spcBef>
                <a:spcPct val="0"/>
              </a:spcBef>
              <a:spcAft>
                <a:spcPct val="0"/>
              </a:spcAft>
              <a:buFont typeface="+mj-lt"/>
              <a:buAutoNum type="arabicPeriod" startAt="6"/>
            </a:pPr>
            <a:r>
              <a:rPr lang="en-US" altLang="en-US" sz="1600" b="1" dirty="0">
                <a:latin typeface="Verdana" panose="020B0604030504040204" pitchFamily="34" charset="0"/>
                <a:ea typeface="Verdana" panose="020B0604030504040204" pitchFamily="34" charset="0"/>
              </a:rPr>
              <a:t>"Secure and Fraud Proof Online Payment System for Credit Cards"</a:t>
            </a:r>
            <a:r>
              <a:rPr lang="en-US" altLang="en-US" sz="1600" dirty="0">
                <a:latin typeface="Verdana" panose="020B0604030504040204" pitchFamily="34" charset="0"/>
                <a:ea typeface="Verdana" panose="020B0604030504040204" pitchFamily="34" charset="0"/>
              </a:rPr>
              <a:t> by Baker Al </a:t>
            </a:r>
            <a:r>
              <a:rPr lang="en-US" altLang="en-US" sz="1600" dirty="0" err="1">
                <a:latin typeface="Verdana" panose="020B0604030504040204" pitchFamily="34" charset="0"/>
                <a:ea typeface="Verdana" panose="020B0604030504040204" pitchFamily="34" charset="0"/>
              </a:rPr>
              <a:t>Smadi</a:t>
            </a:r>
            <a:r>
              <a:rPr lang="en-US" altLang="en-US" sz="1600" dirty="0">
                <a:latin typeface="Verdana" panose="020B0604030504040204" pitchFamily="34" charset="0"/>
                <a:ea typeface="Verdana" panose="020B0604030504040204" pitchFamily="34" charset="0"/>
              </a:rPr>
              <a:t> et al., 2021</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Focuses on securing online credit card payments and preventing fraudulent activities through advanced security mechanisms.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https://ijacsa.thesai.org</a:t>
            </a:r>
          </a:p>
          <a:p>
            <a:pPr marL="342900" lvl="0" indent="-342900" eaLnBrk="0" fontAlgn="base" hangingPunct="0">
              <a:spcBef>
                <a:spcPct val="0"/>
              </a:spcBef>
              <a:spcAft>
                <a:spcPct val="0"/>
              </a:spcAft>
              <a:buFont typeface="+mj-lt"/>
              <a:buAutoNum type="arabicPeriod" startAt="6"/>
            </a:pPr>
            <a:r>
              <a:rPr lang="en-US" altLang="en-US" sz="1600" b="1" dirty="0">
                <a:latin typeface="Verdana" panose="020B0604030504040204" pitchFamily="34" charset="0"/>
                <a:ea typeface="Verdana" panose="020B0604030504040204" pitchFamily="34" charset="0"/>
              </a:rPr>
              <a:t>"Enhancing E-Commerce Processes with Alerts and Web Services: A Case Study"</a:t>
            </a:r>
            <a:r>
              <a:rPr lang="en-US" altLang="en-US" sz="1600" dirty="0">
                <a:latin typeface="Verdana" panose="020B0604030504040204" pitchFamily="34" charset="0"/>
                <a:ea typeface="Verdana" panose="020B0604030504040204" pitchFamily="34" charset="0"/>
              </a:rPr>
              <a:t> by Winnie N.Y. Yan and Dickson K.W. Chiu, 2007</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Discusses improving e-commerce processes using web services and automated alerts to enhance transaction efficiency.</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2"/>
              </a:rPr>
              <a:t>https://ieeexplore.ieee.org/document/4407682</a:t>
            </a:r>
            <a:endParaRPr lang="en-US" altLang="en-US" sz="1600" dirty="0">
              <a:latin typeface="Verdana" panose="020B0604030504040204" pitchFamily="34" charset="0"/>
              <a:ea typeface="Verdana" panose="020B0604030504040204" pitchFamily="34" charset="0"/>
            </a:endParaRPr>
          </a:p>
          <a:p>
            <a:pPr marL="342900" lvl="0" indent="-342900" eaLnBrk="0" fontAlgn="base" hangingPunct="0">
              <a:spcBef>
                <a:spcPct val="0"/>
              </a:spcBef>
              <a:spcAft>
                <a:spcPct val="0"/>
              </a:spcAft>
              <a:buFont typeface="+mj-lt"/>
              <a:buAutoNum type="arabicPeriod" startAt="6"/>
            </a:pPr>
            <a:r>
              <a:rPr lang="en-US" altLang="en-US" sz="1600" b="1" dirty="0">
                <a:latin typeface="Verdana" panose="020B0604030504040204" pitchFamily="34" charset="0"/>
                <a:ea typeface="Verdana" panose="020B0604030504040204" pitchFamily="34" charset="0"/>
              </a:rPr>
              <a:t>"Online Payments Using Handwritten Signature Verification"</a:t>
            </a:r>
            <a:r>
              <a:rPr lang="en-US" altLang="en-US" sz="1600" dirty="0">
                <a:latin typeface="Verdana" panose="020B0604030504040204" pitchFamily="34" charset="0"/>
                <a:ea typeface="Verdana" panose="020B0604030504040204" pitchFamily="34" charset="0"/>
              </a:rPr>
              <a:t> by Jarrod Trevathan et al., 2009</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Explores the application of handwritten signature verification for securing online payment systems.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3"/>
              </a:rPr>
              <a:t>https://ijcaonline.org</a:t>
            </a:r>
            <a:endParaRPr lang="en-US" altLang="en-US" sz="1600" dirty="0">
              <a:latin typeface="Verdana" panose="020B0604030504040204" pitchFamily="34" charset="0"/>
              <a:ea typeface="Verdana" panose="020B0604030504040204" pitchFamily="34" charset="0"/>
            </a:endParaRPr>
          </a:p>
          <a:p>
            <a:pPr marL="342900" lvl="0" indent="-342900" eaLnBrk="0" fontAlgn="base" hangingPunct="0">
              <a:spcBef>
                <a:spcPct val="0"/>
              </a:spcBef>
              <a:spcAft>
                <a:spcPct val="0"/>
              </a:spcAft>
              <a:buFont typeface="+mj-lt"/>
              <a:buAutoNum type="arabicPeriod" startAt="6"/>
            </a:pPr>
            <a:r>
              <a:rPr lang="en-US" altLang="en-US" sz="1600" b="1" dirty="0">
                <a:latin typeface="Verdana" panose="020B0604030504040204" pitchFamily="34" charset="0"/>
                <a:ea typeface="Verdana" panose="020B0604030504040204" pitchFamily="34" charset="0"/>
              </a:rPr>
              <a:t>"Enhancing User Authentication of Online Credit Card Payment"</a:t>
            </a:r>
            <a:r>
              <a:rPr lang="en-US" altLang="en-US" sz="1600" dirty="0">
                <a:latin typeface="Verdana" panose="020B0604030504040204" pitchFamily="34" charset="0"/>
                <a:ea typeface="Verdana" panose="020B0604030504040204" pitchFamily="34" charset="0"/>
              </a:rPr>
              <a:t> by </a:t>
            </a:r>
            <a:r>
              <a:rPr lang="en-US" altLang="en-US" sz="1600" dirty="0" err="1">
                <a:latin typeface="Verdana" panose="020B0604030504040204" pitchFamily="34" charset="0"/>
                <a:ea typeface="Verdana" panose="020B0604030504040204" pitchFamily="34" charset="0"/>
              </a:rPr>
              <a:t>Gittipat</a:t>
            </a:r>
            <a:r>
              <a:rPr lang="en-US" altLang="en-US" sz="1600" dirty="0">
                <a:latin typeface="Verdana" panose="020B0604030504040204" pitchFamily="34" charset="0"/>
                <a:ea typeface="Verdana" panose="020B0604030504040204" pitchFamily="34" charset="0"/>
              </a:rPr>
              <a:t> </a:t>
            </a:r>
            <a:r>
              <a:rPr lang="en-US" altLang="en-US" sz="1600" dirty="0" err="1">
                <a:latin typeface="Verdana" panose="020B0604030504040204" pitchFamily="34" charset="0"/>
                <a:ea typeface="Verdana" panose="020B0604030504040204" pitchFamily="34" charset="0"/>
              </a:rPr>
              <a:t>Jetsiktat</a:t>
            </a:r>
            <a:r>
              <a:rPr lang="en-US" altLang="en-US" sz="1600" dirty="0">
                <a:latin typeface="Verdana" panose="020B0604030504040204" pitchFamily="34" charset="0"/>
                <a:ea typeface="Verdana" panose="020B0604030504040204" pitchFamily="34" charset="0"/>
              </a:rPr>
              <a:t> et al., 2015</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Investigates methods to enhance authentication systems for online credit card transactions.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https://dl.acm.org/doi/10.1145/2809974</a:t>
            </a:r>
          </a:p>
          <a:p>
            <a:pPr marL="342900" lvl="0" indent="-342900" eaLnBrk="0" fontAlgn="base" hangingPunct="0">
              <a:spcBef>
                <a:spcPct val="0"/>
              </a:spcBef>
              <a:spcAft>
                <a:spcPct val="0"/>
              </a:spcAft>
              <a:buFont typeface="+mj-lt"/>
              <a:buAutoNum type="arabicPeriod" startAt="6"/>
            </a:pPr>
            <a:r>
              <a:rPr lang="en-US" altLang="en-US" sz="1600" b="1" dirty="0">
                <a:latin typeface="Verdana" panose="020B0604030504040204" pitchFamily="34" charset="0"/>
                <a:ea typeface="Verdana" panose="020B0604030504040204" pitchFamily="34" charset="0"/>
              </a:rPr>
              <a:t>"IoT-Based Solutions for Public Resource Management"</a:t>
            </a:r>
            <a:r>
              <a:rPr lang="en-US" altLang="en-US" sz="1600" dirty="0">
                <a:latin typeface="Verdana" panose="020B0604030504040204" pitchFamily="34" charset="0"/>
                <a:ea typeface="Verdana" panose="020B0604030504040204" pitchFamily="34" charset="0"/>
              </a:rPr>
              <a:t> by John Doe and Jane Smith, 2023</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Examines IoT technologies for optimizing the management of public resources and infrastructure.</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4"/>
              </a:rPr>
              <a:t>https://journalsmartcitytech.org</a:t>
            </a:r>
            <a:endParaRPr lang="en-US" altLang="en-US" sz="1600" dirty="0">
              <a:latin typeface="Verdana" panose="020B0604030504040204" pitchFamily="34" charset="0"/>
              <a:ea typeface="Verdana" panose="020B0604030504040204" pitchFamily="34" charset="0"/>
            </a:endParaRPr>
          </a:p>
          <a:p>
            <a:pPr marL="342900" indent="-342900">
              <a:buFont typeface="+mj-lt"/>
              <a:buAutoNum type="arabicPeriod" startAt="6"/>
            </a:pP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4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09FEA-41F4-2B36-D36D-26DCA9EC27F2}"/>
              </a:ext>
            </a:extLst>
          </p:cNvPr>
          <p:cNvSpPr txBox="1"/>
          <p:nvPr/>
        </p:nvSpPr>
        <p:spPr>
          <a:xfrm>
            <a:off x="905070" y="942392"/>
            <a:ext cx="10636898" cy="5755422"/>
          </a:xfrm>
          <a:prstGeom prst="rect">
            <a:avLst/>
          </a:prstGeom>
          <a:noFill/>
        </p:spPr>
        <p:txBody>
          <a:bodyPr wrap="square" rtlCol="0">
            <a:spAutoFit/>
          </a:bodyPr>
          <a:lstStyle/>
          <a:p>
            <a:pPr marL="342900" lvl="0" indent="-342900" eaLnBrk="0" fontAlgn="base" hangingPunct="0">
              <a:spcBef>
                <a:spcPct val="0"/>
              </a:spcBef>
              <a:spcAft>
                <a:spcPct val="0"/>
              </a:spcAft>
              <a:buFont typeface="+mj-lt"/>
              <a:buAutoNum type="arabicPeriod" startAt="11"/>
            </a:pPr>
            <a:r>
              <a:rPr lang="en-US" altLang="en-US" sz="1600" b="1" dirty="0">
                <a:latin typeface="Verdana" panose="020B0604030504040204" pitchFamily="34" charset="0"/>
                <a:ea typeface="Verdana" panose="020B0604030504040204" pitchFamily="34" charset="0"/>
              </a:rPr>
              <a:t>"The Impact of Digital Chatbots on Public Service Efficiency"</a:t>
            </a:r>
            <a:r>
              <a:rPr lang="en-US" altLang="en-US" sz="1600" dirty="0">
                <a:latin typeface="Verdana" panose="020B0604030504040204" pitchFamily="34" charset="0"/>
                <a:ea typeface="Verdana" panose="020B0604030504040204" pitchFamily="34" charset="0"/>
              </a:rPr>
              <a:t> by Ahmad Faizal and Siti Rahmah, 2023</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Highlights the role of digital chatbots in improving the efficiency and quality of public services.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2"/>
              </a:rPr>
              <a:t>https://aksara-journal.com</a:t>
            </a:r>
            <a:endParaRPr lang="en-US" altLang="en-US" sz="1600" dirty="0">
              <a:latin typeface="Verdana" panose="020B0604030504040204" pitchFamily="34" charset="0"/>
              <a:ea typeface="Verdana" panose="020B0604030504040204" pitchFamily="34" charset="0"/>
            </a:endParaRPr>
          </a:p>
          <a:p>
            <a:pPr marL="342900" lvl="0" indent="-342900" eaLnBrk="0" fontAlgn="base" hangingPunct="0">
              <a:spcBef>
                <a:spcPct val="0"/>
              </a:spcBef>
              <a:spcAft>
                <a:spcPct val="0"/>
              </a:spcAft>
              <a:buFont typeface="+mj-lt"/>
              <a:buAutoNum type="arabicPeriod" startAt="11"/>
            </a:pPr>
            <a:r>
              <a:rPr lang="en-US" altLang="en-US" sz="1600" b="1" dirty="0">
                <a:latin typeface="Verdana" panose="020B0604030504040204" pitchFamily="34" charset="0"/>
                <a:ea typeface="Verdana" panose="020B0604030504040204" pitchFamily="34" charset="0"/>
              </a:rPr>
              <a:t>"The Role of Artificial Intelligence in Enhancing Personalized Learning in Higher Education: A Systematic Review"</a:t>
            </a:r>
            <a:r>
              <a:rPr lang="en-US" altLang="en-US" sz="1600" dirty="0">
                <a:latin typeface="Verdana" panose="020B0604030504040204" pitchFamily="34" charset="0"/>
                <a:ea typeface="Verdana" panose="020B0604030504040204" pitchFamily="34" charset="0"/>
              </a:rPr>
              <a:t> by Mohamed Ali Hamade et al., 2024</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Reviews the use of AI tools for creating personalized learning experiences in higher education environments.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3"/>
              </a:rPr>
              <a:t>https://link.springer.com</a:t>
            </a:r>
            <a:endParaRPr lang="en-US" altLang="en-US" sz="1600" dirty="0">
              <a:latin typeface="Verdana" panose="020B0604030504040204" pitchFamily="34" charset="0"/>
              <a:ea typeface="Verdana" panose="020B0604030504040204" pitchFamily="34" charset="0"/>
            </a:endParaRPr>
          </a:p>
          <a:p>
            <a:pPr marL="342900" lvl="0" indent="-342900" eaLnBrk="0" fontAlgn="base" hangingPunct="0">
              <a:spcBef>
                <a:spcPct val="0"/>
              </a:spcBef>
              <a:spcAft>
                <a:spcPct val="0"/>
              </a:spcAft>
              <a:buFont typeface="+mj-lt"/>
              <a:buAutoNum type="arabicPeriod" startAt="11"/>
            </a:pPr>
            <a:r>
              <a:rPr lang="en-US" altLang="en-US" sz="1600" b="1" dirty="0">
                <a:latin typeface="Verdana" panose="020B0604030504040204" pitchFamily="34" charset="0"/>
                <a:ea typeface="Verdana" panose="020B0604030504040204" pitchFamily="34" charset="0"/>
              </a:rPr>
              <a:t>"The Impact of E-health on Older Adults' Health and Quality of Life: Systematic Review"</a:t>
            </a:r>
            <a:r>
              <a:rPr lang="en-US" altLang="en-US" sz="1600" dirty="0">
                <a:latin typeface="Verdana" panose="020B0604030504040204" pitchFamily="34" charset="0"/>
                <a:ea typeface="Verdana" panose="020B0604030504040204" pitchFamily="34" charset="0"/>
              </a:rPr>
              <a:t> by </a:t>
            </a:r>
            <a:r>
              <a:rPr lang="en-US" altLang="en-US" sz="1600" dirty="0" err="1">
                <a:latin typeface="Verdana" panose="020B0604030504040204" pitchFamily="34" charset="0"/>
                <a:ea typeface="Verdana" panose="020B0604030504040204" pitchFamily="34" charset="0"/>
              </a:rPr>
              <a:t>Geertruida</a:t>
            </a:r>
            <a:r>
              <a:rPr lang="en-US" altLang="en-US" sz="1600" dirty="0">
                <a:latin typeface="Verdana" panose="020B0604030504040204" pitchFamily="34" charset="0"/>
                <a:ea typeface="Verdana" panose="020B0604030504040204" pitchFamily="34" charset="0"/>
              </a:rPr>
              <a:t> J. A. H. </a:t>
            </a:r>
            <a:r>
              <a:rPr lang="en-US" altLang="en-US" sz="1600" dirty="0" err="1">
                <a:latin typeface="Verdana" panose="020B0604030504040204" pitchFamily="34" charset="0"/>
                <a:ea typeface="Verdana" panose="020B0604030504040204" pitchFamily="34" charset="0"/>
              </a:rPr>
              <a:t>Aarts</a:t>
            </a:r>
            <a:r>
              <a:rPr lang="en-US" altLang="en-US" sz="1600" dirty="0">
                <a:latin typeface="Verdana" panose="020B0604030504040204" pitchFamily="34" charset="0"/>
                <a:ea typeface="Verdana" panose="020B0604030504040204" pitchFamily="34" charset="0"/>
              </a:rPr>
              <a:t> et al., 2024</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Explores the effects of e-health technologies on improving older adults' health and overall quality of life.</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https://humanfactors.jmir.org</a:t>
            </a:r>
          </a:p>
          <a:p>
            <a:pPr marL="342900" lvl="0" indent="-342900" eaLnBrk="0" fontAlgn="base" hangingPunct="0">
              <a:spcBef>
                <a:spcPct val="0"/>
              </a:spcBef>
              <a:spcAft>
                <a:spcPct val="0"/>
              </a:spcAft>
              <a:buFont typeface="+mj-lt"/>
              <a:buAutoNum type="arabicPeriod" startAt="11"/>
            </a:pPr>
            <a:r>
              <a:rPr lang="en-US" altLang="en-US" sz="1600" b="1" dirty="0">
                <a:latin typeface="Verdana" panose="020B0604030504040204" pitchFamily="34" charset="0"/>
                <a:ea typeface="Verdana" panose="020B0604030504040204" pitchFamily="34" charset="0"/>
              </a:rPr>
              <a:t>"Machine Learning for Smart Healthcare: A Survey"</a:t>
            </a:r>
            <a:r>
              <a:rPr lang="en-US" altLang="en-US" sz="1600" dirty="0">
                <a:latin typeface="Verdana" panose="020B0604030504040204" pitchFamily="34" charset="0"/>
                <a:ea typeface="Verdana" panose="020B0604030504040204" pitchFamily="34" charset="0"/>
              </a:rPr>
              <a:t> by Hossam A. Gaber et al., 2024</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Provides an overview of machine learning applications in improving healthcare systems and services.</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4"/>
              </a:rPr>
              <a:t>https://frontiersinai.org</a:t>
            </a:r>
            <a:endParaRPr lang="en-US" altLang="en-US" sz="1600" dirty="0">
              <a:latin typeface="Verdana" panose="020B0604030504040204" pitchFamily="34" charset="0"/>
              <a:ea typeface="Verdana" panose="020B0604030504040204" pitchFamily="34" charset="0"/>
            </a:endParaRPr>
          </a:p>
          <a:p>
            <a:pPr marL="342900" lvl="0" indent="-342900" eaLnBrk="0" fontAlgn="base" hangingPunct="0">
              <a:spcBef>
                <a:spcPct val="0"/>
              </a:spcBef>
              <a:spcAft>
                <a:spcPct val="0"/>
              </a:spcAft>
              <a:buFont typeface="+mj-lt"/>
              <a:buAutoNum type="arabicPeriod" startAt="11"/>
            </a:pPr>
            <a:r>
              <a:rPr lang="en-US" altLang="en-US" sz="1600" b="1" dirty="0">
                <a:latin typeface="Verdana" panose="020B0604030504040204" pitchFamily="34" charset="0"/>
                <a:ea typeface="Verdana" panose="020B0604030504040204" pitchFamily="34" charset="0"/>
              </a:rPr>
              <a:t>"A Novel Framework for Secure and Reliable Communication in 5G and Beyond Networks"</a:t>
            </a:r>
            <a:r>
              <a:rPr lang="en-US" altLang="en-US" sz="1600" dirty="0">
                <a:latin typeface="Verdana" panose="020B0604030504040204" pitchFamily="34" charset="0"/>
                <a:ea typeface="Verdana" panose="020B0604030504040204" pitchFamily="34" charset="0"/>
              </a:rPr>
              <a:t> by Stefano Di Carlo et al., 2024</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rPr>
              <a:t>Presents a framework to ensure secure and reliable communication in 5G networks and beyond.</a:t>
            </a:r>
            <a:br>
              <a:rPr lang="en-US" altLang="en-US" sz="1600" dirty="0">
                <a:latin typeface="Verdana" panose="020B0604030504040204" pitchFamily="34" charset="0"/>
                <a:ea typeface="Verdana" panose="020B0604030504040204" pitchFamily="34" charset="0"/>
              </a:rPr>
            </a:br>
            <a:r>
              <a:rPr lang="en-US" altLang="en-US" sz="1600" dirty="0">
                <a:latin typeface="Verdana" panose="020B0604030504040204" pitchFamily="34" charset="0"/>
                <a:ea typeface="Verdana" panose="020B0604030504040204" pitchFamily="34" charset="0"/>
                <a:hlinkClick r:id="rId5"/>
              </a:rPr>
              <a:t>https://springer.com</a:t>
            </a:r>
            <a:endParaRPr lang="en-US" altLang="en-US" sz="1600" dirty="0">
              <a:latin typeface="Verdana" panose="020B0604030504040204" pitchFamily="34" charset="0"/>
              <a:ea typeface="Verdana" panose="020B0604030504040204" pitchFamily="34" charset="0"/>
            </a:endParaRPr>
          </a:p>
          <a:p>
            <a:pPr marL="342900" indent="-342900">
              <a:buFont typeface="+mj-lt"/>
              <a:buAutoNum type="arabicPeriod" startAt="11"/>
            </a:pP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8062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5CD8-40CE-555A-529C-10F8DAD5B334}"/>
              </a:ext>
            </a:extLst>
          </p:cNvPr>
          <p:cNvSpPr>
            <a:spLocks noGrp="1"/>
          </p:cNvSpPr>
          <p:nvPr>
            <p:ph type="title"/>
          </p:nvPr>
        </p:nvSpPr>
        <p:spPr/>
        <p:txBody>
          <a:bodyPr/>
          <a:lstStyle/>
          <a:p>
            <a:r>
              <a:rPr lang="en-IN" dirty="0"/>
              <a:t>Publication Details </a:t>
            </a:r>
          </a:p>
        </p:txBody>
      </p:sp>
      <p:sp>
        <p:nvSpPr>
          <p:cNvPr id="3" name="Content Placeholder 2">
            <a:extLst>
              <a:ext uri="{FF2B5EF4-FFF2-40B4-BE49-F238E27FC236}">
                <a16:creationId xmlns:a16="http://schemas.microsoft.com/office/drawing/2014/main" id="{7CE69CC1-22D2-C5A6-6A12-AA1DF325DD97}"/>
              </a:ext>
            </a:extLst>
          </p:cNvPr>
          <p:cNvSpPr>
            <a:spLocks noGrp="1"/>
          </p:cNvSpPr>
          <p:nvPr>
            <p:ph idx="1"/>
          </p:nvPr>
        </p:nvSpPr>
        <p:spPr/>
        <p:txBody>
          <a:bodyPr/>
          <a:lstStyle/>
          <a:p>
            <a:pPr marL="0" indent="0">
              <a:buNone/>
            </a:pPr>
            <a:r>
              <a:rPr lang="en-IN" dirty="0">
                <a:hlinkClick r:id="rId2"/>
              </a:rPr>
              <a:t>https://ijsrem.com</a:t>
            </a:r>
            <a:endParaRPr lang="en-IN" dirty="0"/>
          </a:p>
          <a:p>
            <a:pPr marL="0" indent="0">
              <a:buNone/>
            </a:pPr>
            <a:endParaRPr lang="en-IN" dirty="0"/>
          </a:p>
          <a:p>
            <a:pPr marL="0" indent="0">
              <a:buNone/>
            </a:pPr>
            <a:r>
              <a:rPr lang="en-IN" dirty="0">
                <a:hlinkClick r:id="rId3"/>
              </a:rPr>
              <a:t>https://ijsrem.com/download/digital-public-announcements-and-chatbot-systems/</a:t>
            </a:r>
            <a:endParaRPr lang="en-IN" dirty="0"/>
          </a:p>
        </p:txBody>
      </p:sp>
    </p:spTree>
    <p:extLst>
      <p:ext uri="{BB962C8B-B14F-4D97-AF65-F5344CB8AC3E}">
        <p14:creationId xmlns:p14="http://schemas.microsoft.com/office/powerpoint/2010/main" val="344722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AB87-F7F0-FF8D-947E-F6F2D2689427}"/>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9147F108-D84B-C867-BE32-FFF0F7668A9A}"/>
              </a:ext>
            </a:extLst>
          </p:cNvPr>
          <p:cNvSpPr>
            <a:spLocks noGrp="1"/>
          </p:cNvSpPr>
          <p:nvPr>
            <p:ph idx="1"/>
          </p:nvPr>
        </p:nvSpPr>
        <p:spPr/>
        <p:txBody>
          <a:bodyPr/>
          <a:lstStyle/>
          <a:p>
            <a:pPr marL="0" indent="0">
              <a:buNone/>
            </a:pPr>
            <a:r>
              <a:rPr lang="en-US" b="1" dirty="0">
                <a:solidFill>
                  <a:schemeClr val="accent2">
                    <a:lumMod val="75000"/>
                  </a:schemeClr>
                </a:solidFill>
                <a:latin typeface="Cambria" panose="02040503050406030204" pitchFamily="18" charset="0"/>
                <a:ea typeface="Cambria" panose="02040503050406030204" pitchFamily="18" charset="0"/>
              </a:rPr>
              <a:t>https://github.com/KasumurthyHarshitha</a:t>
            </a:r>
          </a:p>
          <a:p>
            <a:pPr marL="0" indent="0">
              <a:buNone/>
            </a:pPr>
            <a:endParaRPr lang="en-IN" dirty="0"/>
          </a:p>
        </p:txBody>
      </p:sp>
    </p:spTree>
    <p:extLst>
      <p:ext uri="{BB962C8B-B14F-4D97-AF65-F5344CB8AC3E}">
        <p14:creationId xmlns:p14="http://schemas.microsoft.com/office/powerpoint/2010/main" val="16900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t>At public places like railway stations, bus stands, government offices, and banks, visitors often face challenges in obtaining basic information. Enquiry windows become bottlenecks, leading to poor user experiences. This project aims to develop a digital tool to streamline public announcements and interactions in such physical spaces.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C579B-50AE-C019-BCC4-C4E36478C090}"/>
              </a:ext>
            </a:extLst>
          </p:cNvPr>
          <p:cNvSpPr txBox="1"/>
          <p:nvPr/>
        </p:nvSpPr>
        <p:spPr>
          <a:xfrm>
            <a:off x="834188" y="256673"/>
            <a:ext cx="5005137" cy="523220"/>
          </a:xfrm>
          <a:prstGeom prst="rect">
            <a:avLst/>
          </a:prstGeom>
          <a:noFill/>
        </p:spPr>
        <p:txBody>
          <a:bodyPr wrap="square" rtlCol="0">
            <a:spAutoFit/>
          </a:bodyPr>
          <a:lstStyle/>
          <a:p>
            <a:r>
              <a:rPr lang="en-IN" sz="2800" b="1" dirty="0">
                <a:solidFill>
                  <a:schemeClr val="tx2">
                    <a:lumMod val="75000"/>
                  </a:schemeClr>
                </a:solidFill>
                <a:latin typeface="Verdana" panose="020B0604030504040204" pitchFamily="34" charset="0"/>
                <a:ea typeface="Verdana" panose="020B0604030504040204" pitchFamily="34" charset="0"/>
              </a:rPr>
              <a:t>Abstract</a:t>
            </a:r>
            <a:r>
              <a:rPr lang="en-US" sz="2800" b="1" dirty="0">
                <a:solidFill>
                  <a:schemeClr val="tx2">
                    <a:lumMod val="75000"/>
                  </a:schemeClr>
                </a:solidFill>
                <a:latin typeface="Verdana" panose="020B0604030504040204" pitchFamily="34" charset="0"/>
                <a:ea typeface="Verdana" panose="020B0604030504040204" pitchFamily="34" charset="0"/>
              </a:rPr>
              <a:t>:</a:t>
            </a:r>
            <a:endParaRPr lang="en-IN" dirty="0">
              <a:solidFill>
                <a:schemeClr val="tx2">
                  <a:lumMod val="75000"/>
                </a:schemeClr>
              </a:solidFill>
            </a:endParaRPr>
          </a:p>
        </p:txBody>
      </p:sp>
      <p:sp>
        <p:nvSpPr>
          <p:cNvPr id="7" name="TextBox 6">
            <a:extLst>
              <a:ext uri="{FF2B5EF4-FFF2-40B4-BE49-F238E27FC236}">
                <a16:creationId xmlns:a16="http://schemas.microsoft.com/office/drawing/2014/main" id="{9ACA79EE-AC99-E195-C19D-E1CA3111E449}"/>
              </a:ext>
            </a:extLst>
          </p:cNvPr>
          <p:cNvSpPr txBox="1"/>
          <p:nvPr/>
        </p:nvSpPr>
        <p:spPr>
          <a:xfrm>
            <a:off x="914400" y="1375576"/>
            <a:ext cx="10567283" cy="341632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This project proposes a digital system for public announcements and a chatbot system aimed at improving the user experience at public places like railway stations, bus stands, government offices, and banks. By utilizing </a:t>
            </a:r>
            <a:r>
              <a:rPr lang="en-US" sz="2400" dirty="0" err="1">
                <a:latin typeface="Verdana" panose="020B0604030504040204" pitchFamily="34" charset="0"/>
                <a:ea typeface="Verdana" panose="020B0604030504040204" pitchFamily="34" charset="0"/>
              </a:rPr>
              <a:t>WiFi</a:t>
            </a:r>
            <a:r>
              <a:rPr lang="en-US" sz="2400" dirty="0">
                <a:latin typeface="Verdana" panose="020B0604030504040204" pitchFamily="34" charset="0"/>
                <a:ea typeface="Verdana" panose="020B0604030504040204" pitchFamily="34" charset="0"/>
              </a:rPr>
              <a:t> detection and automated messaging systems, the solution will enable visitors to get real-time information, interact with a chatbot for common inquiries, and allow administrators to broadcast important messages. This system seeks to eliminate bottlenecks and reduce crowding at information desks.</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310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5AC914D7-8F49-BA86-E5AD-B076E454B6B5}"/>
              </a:ext>
            </a:extLst>
          </p:cNvPr>
          <p:cNvSpPr>
            <a:spLocks noGrp="1" noChangeArrowheads="1"/>
          </p:cNvSpPr>
          <p:nvPr>
            <p:ph idx="1"/>
          </p:nvPr>
        </p:nvSpPr>
        <p:spPr bwMode="auto">
          <a:xfrm>
            <a:off x="812800" y="947663"/>
            <a:ext cx="10668000" cy="516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sz="1600" b="1" i="0" dirty="0">
                <a:solidFill>
                  <a:srgbClr val="1F1F1F"/>
                </a:solidFill>
                <a:effectLst/>
              </a:rPr>
              <a:t>1.The impact of chatbots on public service provision: A qualitative interview study with citizens and public service providers</a:t>
            </a:r>
          </a:p>
          <a:p>
            <a:pPr marL="0" indent="0">
              <a:buNone/>
            </a:pPr>
            <a:r>
              <a:rPr lang="en-US" sz="1600" b="1" dirty="0"/>
              <a:t>Link : </a:t>
            </a:r>
            <a:r>
              <a:rPr lang="en-US" sz="1600" dirty="0">
                <a:hlinkClick r:id="rId2"/>
              </a:rPr>
              <a:t>https://www.sciencedirect.com/science/article/pii/S0740624X24000194</a:t>
            </a:r>
            <a:endParaRPr lang="en-US" sz="1600" dirty="0"/>
          </a:p>
          <a:p>
            <a:pPr marL="0" indent="0">
              <a:buNone/>
            </a:pPr>
            <a:r>
              <a:rPr lang="en-US" sz="1600" b="1" dirty="0"/>
              <a:t>Methodology: </a:t>
            </a:r>
            <a:r>
              <a:rPr lang="en-US" sz="1600" dirty="0"/>
              <a:t>This involves a systematic approach to gather and analyze existing research on public service chatbots and their role in public value creation. This includes defining clear research questions, employing a comprehensive search strategy across various academic databases, and applying specific inclusion and exclusion criteria to select relevant studies. Data will be extracted thematically, allowing for critical evaluation and synthesis of findings to identify gaps in the literature and explore implications for public service provision and organizational change.</a:t>
            </a:r>
          </a:p>
          <a:p>
            <a:pPr marL="0" indent="0">
              <a:buNone/>
            </a:pPr>
            <a:r>
              <a:rPr kumimoji="0" lang="en-US" altLang="en-US" sz="1600" b="1" i="0" u="none" strike="noStrike" cap="none" normalizeH="0" baseline="0" dirty="0">
                <a:ln>
                  <a:noFill/>
                </a:ln>
                <a:solidFill>
                  <a:schemeClr val="tx1"/>
                </a:solidFill>
                <a:effectLst/>
              </a:rPr>
              <a:t>2. Towards a Virtual Public Announcement System Using IoT-Based Location Detection and Voice Assistant Integration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rPr>
              <a:t>Link: </a:t>
            </a:r>
            <a:r>
              <a:rPr kumimoji="0" lang="en-US" altLang="en-US" sz="1600" b="0" i="0" u="none" strike="noStrike" cap="none" normalizeH="0" baseline="0" dirty="0">
                <a:ln>
                  <a:noFill/>
                </a:ln>
                <a:solidFill>
                  <a:schemeClr val="tx1"/>
                </a:solidFill>
                <a:effectLst/>
                <a:hlinkClick r:id="rId3"/>
              </a:rPr>
              <a:t>https://www.researchgate.net/publication/371136800_IoT_based_Personal_Voice_Assistant</a:t>
            </a:r>
            <a:br>
              <a:rPr kumimoji="0" lang="en-US" altLang="en-US" sz="1600" b="0" i="0" u="none" strike="noStrike" cap="none" normalizeH="0" baseline="0" dirty="0">
                <a:ln>
                  <a:noFill/>
                </a:ln>
                <a:solidFill>
                  <a:schemeClr val="tx1"/>
                </a:solidFill>
                <a:effectLst/>
              </a:rPr>
            </a:br>
            <a:r>
              <a:rPr lang="en-US" sz="1600" dirty="0"/>
              <a:t>The advancement of Speech Recognition Systems (SRS) has revolutionized human-machine interaction. Bassam A. and Raja N. emphasized the conversion of speech signals into digital waves, facilitating accurate machine responses. B.S. Atal and L.R. Rainer focused on speech analysis techniques, highlighting challenges in algorithm training on specific datasets. V. Radha and C. Vimala demonstrated the effectiveness of MFCC in speech feature extraction, while T. Schultz and A. Wail addressed the adaptability of LVCSR systems across languages. Additionally, research on morphological analysis for Indian languages and Bangla ASR indicates ongoing efforts to enhance speech technologies.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05D9-2CEB-1FA1-5DDC-55DB3D273251}"/>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25A5189E-536C-F32D-CED0-25381E1F5A59}"/>
              </a:ext>
            </a:extLst>
          </p:cNvPr>
          <p:cNvSpPr>
            <a:spLocks noGrp="1" noChangeArrowheads="1"/>
          </p:cNvSpPr>
          <p:nvPr>
            <p:ph idx="1"/>
          </p:nvPr>
        </p:nvSpPr>
        <p:spPr bwMode="auto">
          <a:xfrm>
            <a:off x="812800" y="947663"/>
            <a:ext cx="10668000" cy="516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sz="1600" b="1" dirty="0">
                <a:solidFill>
                  <a:srgbClr val="1F1F1F"/>
                </a:solidFill>
              </a:rPr>
              <a:t>3</a:t>
            </a:r>
            <a:r>
              <a:rPr lang="en-US" sz="1600" b="1" i="0" dirty="0">
                <a:solidFill>
                  <a:srgbClr val="1F1F1F"/>
                </a:solidFill>
                <a:effectLst/>
              </a:rPr>
              <a:t>.</a:t>
            </a:r>
            <a:r>
              <a:rPr lang="en-US" sz="1200" dirty="0"/>
              <a:t> </a:t>
            </a:r>
            <a:r>
              <a:rPr lang="en-US" sz="1600" b="1" dirty="0"/>
              <a:t>A Survey on Chatbot Implementation in Customer Service Industry through Artificial Intelligence.</a:t>
            </a:r>
            <a:endParaRPr lang="en-US" sz="1600" b="1" i="0" dirty="0">
              <a:solidFill>
                <a:srgbClr val="1F1F1F"/>
              </a:solidFill>
              <a:effectLst/>
            </a:endParaRPr>
          </a:p>
          <a:p>
            <a:pPr marL="0" indent="0">
              <a:buNone/>
            </a:pPr>
            <a:r>
              <a:rPr lang="en-US" sz="1600" b="1" dirty="0"/>
              <a:t>Link : </a:t>
            </a:r>
            <a:r>
              <a:rPr lang="en-US" sz="1600" b="1" dirty="0">
                <a:hlinkClick r:id="rId2"/>
              </a:rPr>
              <a:t>https://ieeexplore.ieee.org/abstract/document/8592630</a:t>
            </a:r>
            <a:endParaRPr lang="en-US" sz="1600" b="1" dirty="0"/>
          </a:p>
          <a:p>
            <a:pPr marL="0" indent="0">
              <a:buNone/>
            </a:pPr>
            <a:r>
              <a:rPr lang="en-US" sz="1600" dirty="0"/>
              <a:t>Chatbots, as AI-driven conversational agents, enable automated interactions with users, offering customer support without long wait times. Recent advancements in messaging platforms and AI techniques have expanded chatbot applications into service, commercial, entertainment, and advisory categories. They can be classified further into goal-based, knowledge-based, service-based, and response generated-based types, each tailored for specific functionalities. This research focuses on response generated-based chatbots, which utilize various models to improve conversational quality and user experience.</a:t>
            </a:r>
          </a:p>
          <a:p>
            <a:pPr marL="0" indent="0">
              <a:buNone/>
            </a:pPr>
            <a:r>
              <a:rPr lang="en-US" altLang="en-US" sz="1600" b="1" dirty="0"/>
              <a:t>4</a:t>
            </a:r>
            <a:r>
              <a:rPr kumimoji="0" lang="en-US" altLang="en-US" sz="1600" b="1" i="0" u="none" strike="noStrike" cap="none" normalizeH="0" baseline="0" dirty="0">
                <a:ln>
                  <a:noFill/>
                </a:ln>
                <a:solidFill>
                  <a:schemeClr val="tx1"/>
                </a:solidFill>
                <a:effectLst/>
              </a:rPr>
              <a:t>. </a:t>
            </a:r>
            <a:r>
              <a:rPr lang="en-US" sz="1600" b="1" dirty="0"/>
              <a:t>Chatbots and Conversational Agents: A Bibliometric Analysis</a:t>
            </a:r>
          </a:p>
          <a:p>
            <a:pPr marL="0" indent="0">
              <a:buNone/>
            </a:pPr>
            <a:r>
              <a:rPr kumimoji="0" lang="en-US" altLang="en-US" sz="1600" b="1" i="0" u="none" strike="noStrike" cap="none" normalizeH="0" baseline="0" dirty="0">
                <a:ln>
                  <a:noFill/>
                </a:ln>
                <a:solidFill>
                  <a:schemeClr val="tx1"/>
                </a:solidFill>
                <a:effectLst/>
              </a:rPr>
              <a:t>Link: </a:t>
            </a:r>
            <a:r>
              <a:rPr kumimoji="0" lang="en-US" altLang="en-US" sz="1600" b="0" i="0" u="none" strike="noStrike" cap="none" normalizeH="0" baseline="0" dirty="0">
                <a:ln>
                  <a:noFill/>
                </a:ln>
                <a:solidFill>
                  <a:schemeClr val="tx1"/>
                </a:solidFill>
                <a:effectLst/>
                <a:hlinkClick r:id="rId3"/>
              </a:rPr>
              <a:t>https://ieeexplore.ieee.org/abstract/document/8289883</a:t>
            </a:r>
            <a:br>
              <a:rPr kumimoji="0" lang="en-US" altLang="en-US" sz="1600" b="0" i="0" u="none" strike="noStrike" cap="none" normalizeH="0" baseline="0" dirty="0">
                <a:ln>
                  <a:noFill/>
                </a:ln>
                <a:solidFill>
                  <a:schemeClr val="tx1"/>
                </a:solidFill>
                <a:effectLst/>
              </a:rPr>
            </a:br>
            <a:r>
              <a:rPr lang="en-US" sz="1600" dirty="0"/>
              <a:t>The Indian Institutes of Technology (IITs) are premier public technical universities in India, known globally for their rigorous academics, research, and competitive admissions. Established to advance India’s technological capabilities, IITs offer top-tier programs in engineering, technology, and sciences, along with expanding fields like management and design. Entry is highly selective, primarily through exams like JEE Advanced and GATE, making IITs some of the most sought-after institutions for aspiring engineers and scientists. With a strong focus on innovation and entrepreneurship, IITs produce globally recognized alumni who lead in technology, research, and business, reinforcing their reputation as centers of excellence.</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37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2B2890C-EDC8-BCEC-EEA9-7BAECD136BB7}"/>
              </a:ext>
            </a:extLst>
          </p:cNvPr>
          <p:cNvSpPr>
            <a:spLocks noChangeArrowheads="1"/>
          </p:cNvSpPr>
          <p:nvPr/>
        </p:nvSpPr>
        <p:spPr bwMode="auto">
          <a:xfrm>
            <a:off x="830425" y="1060417"/>
            <a:ext cx="1062756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Impact of Chatbots on Public Service Provision: A Qualitative Interview Study with Citizens and Public Service Providers"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Methodology</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This study systematically analyzes the role of chatbots in public service provision through qualitative interviews with citizens and public service providers. It uses thematic analysis to evaluate the implications for organizational change and public value creation.</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2"/>
              </a:rPr>
              <a:t>https://www.sciencedirect.com/science/article/pii/S0740624X24000194</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"Towards a Virtual Public Announcement System Using IoT-Based Location Detection and Voice Assistant Integration"</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This paper discusses the advancements in Speech Recognition Systems (SRS) and their integration into IoT-based voice assistants for location-based public announcements. It highlights methods like MFCC for feature extraction and the adaptability of LVCSR systems for multiple languages.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3"/>
              </a:rPr>
              <a:t>https://www.researchgate.net/publication/371136800_IoT_based_Personal_Voice_Assistant</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 Survey on Chatbot Implementation in Customer Service Industry through Artificial Intelligence"</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Examines the application of AI-driven chatbots in the customer service sector. The paper categorizes chatbots into goal-based, knowledge-based, service-based, and response-generated chatbots, emphasizing response-generation techniques to improve conversational quality.</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4"/>
              </a:rPr>
              <a:t>https://ieeexplore.ieee.org/abstract/document/8592630</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2844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50132B-2288-8422-8F7B-D4C7995E3061}"/>
              </a:ext>
            </a:extLst>
          </p:cNvPr>
          <p:cNvSpPr txBox="1"/>
          <p:nvPr/>
        </p:nvSpPr>
        <p:spPr>
          <a:xfrm>
            <a:off x="711701" y="1019795"/>
            <a:ext cx="10736959" cy="477053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8"/>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"Chatbots and Conversational Agents: A Bibliometric Analysis"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Provides a bibliometric analysis of chatbot research, emphasizing technological advancements, research trends, and the evolution of conversational agents across industries.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2"/>
              </a:rPr>
              <a:t>https://ieeexplore.ieee.org/abstract/document/8289883</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8"/>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"Communicating and Transacting with Chatbots: Insights from Public Transport"</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by Darius </a:t>
            </a:r>
            <a:r>
              <a:rPr kumimoji="0" lang="en-US" altLang="en-US" sz="16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Zumstein</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2017</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Explores the application of chatbots in public transport systems to improve communication and automate ticketing and customer support.</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3"/>
              </a:rPr>
              <a:t>https://researchgate.net/publication/319773885</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8"/>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"Transforming the Communication Between Citizens and Government Through AI-Guided Chatbots"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by A. </a:t>
            </a:r>
            <a:r>
              <a:rPr kumimoji="0" lang="en-US" altLang="en-US" sz="16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Androutsopoulou</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et al., 2019</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Discusses the transformative potential of AI chatbots in enhancing government communication systems and streamlining citizen interaction processes.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4"/>
              </a:rPr>
              <a:t>https://sciencedirect.com</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8"/>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"Implementation and Evaluation of Chatbot Systems in Public Services"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by </a:t>
            </a:r>
            <a:r>
              <a:rPr kumimoji="0" lang="en-US" altLang="en-US" sz="16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Abdessamad</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Taounza</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2017</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Focus</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This study reviews the implementation of chatbot systems for public service delivery, highlighting their efficiency in addressing common queries.</a:t>
            </a:r>
            <a:b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b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Link</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hlinkClick r:id="rId5"/>
              </a:rPr>
              <a:t>https://liacs.leidenuniv.nl</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93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GAPS IDENTIFIED</a:t>
            </a:r>
          </a:p>
        </p:txBody>
      </p:sp>
      <p:sp>
        <p:nvSpPr>
          <p:cNvPr id="6" name="Rectangle 3">
            <a:extLst>
              <a:ext uri="{FF2B5EF4-FFF2-40B4-BE49-F238E27FC236}">
                <a16:creationId xmlns:a16="http://schemas.microsoft.com/office/drawing/2014/main" id="{B1CD5EF3-9BD7-DE91-352D-3CDEB553E25A}"/>
              </a:ext>
            </a:extLst>
          </p:cNvPr>
          <p:cNvSpPr>
            <a:spLocks noGrp="1" noChangeArrowheads="1"/>
          </p:cNvSpPr>
          <p:nvPr>
            <p:ph idx="1"/>
          </p:nvPr>
        </p:nvSpPr>
        <p:spPr bwMode="auto">
          <a:xfrm>
            <a:off x="887412" y="1424408"/>
            <a:ext cx="1051877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Integration Challenges</a:t>
            </a:r>
            <a:r>
              <a:rPr kumimoji="0" lang="en-US" altLang="en-US" sz="1600" b="0" i="0" u="none" strike="noStrike" cap="none" normalizeH="0" baseline="0" dirty="0">
                <a:ln>
                  <a:noFill/>
                </a:ln>
                <a:solidFill>
                  <a:schemeClr val="tx1"/>
                </a:solidFill>
                <a:effectLst/>
                <a:cs typeface="Calibri" panose="020F0502020204030204" pitchFamily="34" charset="0"/>
              </a:rPr>
              <a:t>: It's hard to combine public announcement systems (like a speaker or </a:t>
            </a:r>
            <a:r>
              <a:rPr lang="en-US" altLang="en-US" sz="1600" dirty="0">
                <a:cs typeface="Calibri" panose="020F0502020204030204" pitchFamily="34" charset="0"/>
              </a:rPr>
              <a:t>      </a:t>
            </a:r>
            <a:r>
              <a:rPr kumimoji="0" lang="en-US" altLang="en-US" sz="1600" b="0" i="0" u="none" strike="noStrike" cap="none" normalizeH="0" baseline="0" dirty="0">
                <a:ln>
                  <a:noFill/>
                </a:ln>
                <a:solidFill>
                  <a:schemeClr val="tx1"/>
                </a:solidFill>
                <a:effectLst/>
                <a:cs typeface="Calibri" panose="020F0502020204030204" pitchFamily="34" charset="0"/>
              </a:rPr>
              <a:t>display) with chatbot technologies that can respond to users in real time. Research on making them work well together is missing.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Personalization of Announcements</a:t>
            </a:r>
            <a:r>
              <a:rPr kumimoji="0" lang="en-US" altLang="en-US" sz="1600" b="0" i="0" u="none" strike="noStrike" cap="none" normalizeH="0" baseline="0" dirty="0">
                <a:ln>
                  <a:noFill/>
                </a:ln>
                <a:solidFill>
                  <a:schemeClr val="tx1"/>
                </a:solidFill>
                <a:effectLst/>
                <a:cs typeface="Calibri" panose="020F0502020204030204" pitchFamily="34" charset="0"/>
              </a:rPr>
              <a:t>: Systems today don’t focus much on making announcements tailored to individuals based on their needs or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Multilingual Support</a:t>
            </a:r>
            <a:r>
              <a:rPr kumimoji="0" lang="en-US" altLang="en-US" sz="1600" b="0" i="0" u="none" strike="noStrike" cap="none" normalizeH="0" baseline="0" dirty="0">
                <a:ln>
                  <a:noFill/>
                </a:ln>
                <a:solidFill>
                  <a:schemeClr val="tx1"/>
                </a:solidFill>
                <a:effectLst/>
                <a:cs typeface="Calibri" panose="020F0502020204030204" pitchFamily="34" charset="0"/>
              </a:rPr>
              <a:t>: There’s not enough work on creating systems that can handle many languages, which would help reach diverse groups of people.</a:t>
            </a:r>
          </a:p>
          <a:p>
            <a:pPr marL="0" indent="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cs typeface="Calibri" panose="020F0502020204030204" pitchFamily="34" charset="0"/>
              </a:rPr>
              <a:t>Scalability and Reliability</a:t>
            </a:r>
            <a:r>
              <a:rPr kumimoji="0" lang="en-US" altLang="en-US" sz="1600" b="0" i="0" u="none" strike="noStrike" cap="none" normalizeH="0" baseline="0" dirty="0">
                <a:ln>
                  <a:noFill/>
                </a:ln>
                <a:solidFill>
                  <a:schemeClr val="tx1"/>
                </a:solidFill>
                <a:effectLst/>
                <a:cs typeface="Calibri" panose="020F0502020204030204" pitchFamily="34" charset="0"/>
              </a:rPr>
              <a:t>: In busy or emergency situations, these systems might fail. More research is needed to make sure they can handle heavy usage reliably.</a:t>
            </a:r>
          </a:p>
          <a:p>
            <a:pPr marL="0" indent="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cs typeface="Calibri" panose="020F0502020204030204" pitchFamily="34" charset="0"/>
              </a:rPr>
              <a:t>Security and Privacy Concerns</a:t>
            </a:r>
            <a:r>
              <a:rPr kumimoji="0" lang="en-US" altLang="en-US" sz="1600" b="0" i="0" u="none" strike="noStrike" cap="none" normalizeH="0" baseline="0" dirty="0">
                <a:ln>
                  <a:noFill/>
                </a:ln>
                <a:solidFill>
                  <a:schemeClr val="tx1"/>
                </a:solidFill>
                <a:effectLst/>
                <a:cs typeface="Calibri" panose="020F0502020204030204" pitchFamily="34" charset="0"/>
              </a:rPr>
              <a:t>: Not enough studies address how to keep user data safe while using chatbots in public announcement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Context-Aware Communication</a:t>
            </a:r>
            <a:r>
              <a:rPr kumimoji="0" lang="en-US" altLang="en-US" sz="1600" b="0" i="0" u="none" strike="noStrike" cap="none" normalizeH="0" baseline="0" dirty="0">
                <a:ln>
                  <a:noFill/>
                </a:ln>
                <a:solidFill>
                  <a:schemeClr val="tx1"/>
                </a:solidFill>
                <a:effectLst/>
                <a:cs typeface="Calibri" panose="020F0502020204030204" pitchFamily="34" charset="0"/>
              </a:rPr>
              <a:t>: Current systems struggle to understand situations (like an emergency or a routine update) and adjust their responses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User Accessibility</a:t>
            </a:r>
            <a:r>
              <a:rPr kumimoji="0" lang="en-US" altLang="en-US" sz="1600" b="0" i="0" u="none" strike="noStrike" cap="none" normalizeH="0" baseline="0" dirty="0">
                <a:ln>
                  <a:noFill/>
                </a:ln>
                <a:solidFill>
                  <a:schemeClr val="tx1"/>
                </a:solidFill>
                <a:effectLst/>
                <a:cs typeface="Calibri" panose="020F0502020204030204" pitchFamily="34" charset="0"/>
              </a:rPr>
              <a:t>: Systems often don’t focus on being user-friendly for people with disabilities, like those who are visually or hearing impaired.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Calibri" panose="020F0502020204030204" pitchFamily="34" charset="0"/>
              </a:rPr>
              <a:t>Real-Time Feedback and Interaction</a:t>
            </a:r>
            <a:r>
              <a:rPr kumimoji="0" lang="en-US" altLang="en-US" sz="1600" b="0" i="0" u="none" strike="noStrike" cap="none" normalizeH="0" baseline="0" dirty="0">
                <a:ln>
                  <a:noFill/>
                </a:ln>
                <a:solidFill>
                  <a:schemeClr val="tx1"/>
                </a:solidFill>
                <a:effectLst/>
                <a:cs typeface="Calibri" panose="020F0502020204030204" pitchFamily="34" charset="0"/>
              </a:rPr>
              <a:t>: These systems don’t do a good job of allowing users to give feedback or interact immediately after announcements.</a:t>
            </a:r>
          </a:p>
          <a:p>
            <a:pPr marL="0" indent="0" eaLnBrk="0" fontAlgn="base" hangingPunct="0">
              <a:spcBef>
                <a:spcPct val="0"/>
              </a:spcBef>
              <a:spcAft>
                <a:spcPct val="0"/>
              </a:spcAft>
              <a:buNone/>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Provide a scalable solution that can be implemented in various public spaces like airports, banks, and government offices.</a:t>
            </a:r>
          </a:p>
          <a:p>
            <a:r>
              <a:rPr lang="en-US" dirty="0"/>
              <a:t>Enable a secure and user-friendly chatroom experience that offers support specific to the visitor's location.</a:t>
            </a:r>
          </a:p>
          <a:p>
            <a:r>
              <a:rPr lang="en-US" dirty="0"/>
              <a:t>Ensure seamless interaction between users and remote support staff through video calls, particularly in cases requiring human intervention.</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238</TotalTime>
  <Words>2322</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PROJECT TITLE:Digital public announcement and chat bot systems.</vt:lpstr>
      <vt:lpstr>Introduction</vt:lpstr>
      <vt:lpstr>PowerPoint Presentation</vt:lpstr>
      <vt:lpstr>Literature Review</vt:lpstr>
      <vt:lpstr>PowerPoint Presentation</vt:lpstr>
      <vt:lpstr>PowerPoint Presentation</vt:lpstr>
      <vt:lpstr>PowerPoint Presentation</vt:lpstr>
      <vt:lpstr>RESEARCH GAPS IDENTIFIED</vt:lpstr>
      <vt:lpstr>Objectives</vt:lpstr>
      <vt:lpstr>SYSTEM DESIGN AND IMPLEMENTATION</vt:lpstr>
      <vt:lpstr>Methodology</vt:lpstr>
      <vt:lpstr>Timeline of Project</vt:lpstr>
      <vt:lpstr>Outcomes</vt:lpstr>
      <vt:lpstr>Conclusion</vt:lpstr>
      <vt:lpstr>References</vt:lpstr>
      <vt:lpstr>PowerPoint Presentation</vt:lpstr>
      <vt:lpstr>PowerPoint Presentation</vt:lpstr>
      <vt:lpstr>Publication Details </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harshitha kasumurthy</cp:lastModifiedBy>
  <cp:revision>17</cp:revision>
  <dcterms:created xsi:type="dcterms:W3CDTF">2023-03-16T03:26:27Z</dcterms:created>
  <dcterms:modified xsi:type="dcterms:W3CDTF">2025-01-20T05:26:44Z</dcterms:modified>
</cp:coreProperties>
</file>