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2" r:id="rId3"/>
    <p:sldId id="263" r:id="rId4"/>
    <p:sldId id="405" r:id="rId5"/>
    <p:sldId id="387" r:id="rId6"/>
    <p:sldId id="390" r:id="rId7"/>
    <p:sldId id="388" r:id="rId8"/>
    <p:sldId id="389" r:id="rId9"/>
    <p:sldId id="391" r:id="rId10"/>
    <p:sldId id="343" r:id="rId11"/>
    <p:sldId id="264" r:id="rId12"/>
    <p:sldId id="267" r:id="rId13"/>
    <p:sldId id="385" r:id="rId14"/>
    <p:sldId id="268" r:id="rId15"/>
    <p:sldId id="269" r:id="rId16"/>
    <p:sldId id="270" r:id="rId17"/>
    <p:sldId id="330" r:id="rId18"/>
    <p:sldId id="331" r:id="rId19"/>
    <p:sldId id="404" r:id="rId20"/>
    <p:sldId id="345" r:id="rId21"/>
    <p:sldId id="332" r:id="rId22"/>
    <p:sldId id="271" r:id="rId23"/>
    <p:sldId id="329" r:id="rId24"/>
    <p:sldId id="333" r:id="rId25"/>
    <p:sldId id="392" r:id="rId26"/>
    <p:sldId id="393" r:id="rId27"/>
    <p:sldId id="394" r:id="rId28"/>
    <p:sldId id="346" r:id="rId29"/>
    <p:sldId id="347" r:id="rId30"/>
    <p:sldId id="348" r:id="rId31"/>
    <p:sldId id="258" r:id="rId32"/>
    <p:sldId id="272" r:id="rId33"/>
    <p:sldId id="273" r:id="rId34"/>
    <p:sldId id="274" r:id="rId35"/>
    <p:sldId id="370" r:id="rId36"/>
    <p:sldId id="276" r:id="rId37"/>
    <p:sldId id="371" r:id="rId38"/>
    <p:sldId id="277" r:id="rId39"/>
    <p:sldId id="349" r:id="rId40"/>
    <p:sldId id="350" r:id="rId41"/>
    <p:sldId id="278" r:id="rId42"/>
    <p:sldId id="279" r:id="rId43"/>
    <p:sldId id="280" r:id="rId44"/>
    <p:sldId id="375" r:id="rId45"/>
    <p:sldId id="281" r:id="rId46"/>
    <p:sldId id="355" r:id="rId47"/>
    <p:sldId id="357" r:id="rId48"/>
    <p:sldId id="282" r:id="rId49"/>
    <p:sldId id="283" r:id="rId50"/>
    <p:sldId id="376" r:id="rId51"/>
    <p:sldId id="284" r:id="rId52"/>
    <p:sldId id="377" r:id="rId53"/>
    <p:sldId id="285" r:id="rId54"/>
    <p:sldId id="352" r:id="rId55"/>
    <p:sldId id="286" r:id="rId56"/>
    <p:sldId id="257" r:id="rId57"/>
    <p:sldId id="287" r:id="rId58"/>
    <p:sldId id="386" r:id="rId59"/>
    <p:sldId id="290" r:id="rId60"/>
    <p:sldId id="334" r:id="rId61"/>
    <p:sldId id="291" r:id="rId62"/>
    <p:sldId id="364" r:id="rId63"/>
    <p:sldId id="356" r:id="rId64"/>
    <p:sldId id="372" r:id="rId65"/>
    <p:sldId id="293" r:id="rId66"/>
    <p:sldId id="365" r:id="rId67"/>
    <p:sldId id="366" r:id="rId68"/>
    <p:sldId id="294" r:id="rId69"/>
    <p:sldId id="395" r:id="rId70"/>
    <p:sldId id="396" r:id="rId71"/>
    <p:sldId id="397" r:id="rId72"/>
    <p:sldId id="398" r:id="rId73"/>
    <p:sldId id="399" r:id="rId74"/>
    <p:sldId id="400" r:id="rId75"/>
    <p:sldId id="341" r:id="rId76"/>
    <p:sldId id="373" r:id="rId77"/>
    <p:sldId id="374" r:id="rId78"/>
    <p:sldId id="295" r:id="rId79"/>
    <p:sldId id="299" r:id="rId80"/>
    <p:sldId id="360" r:id="rId81"/>
    <p:sldId id="359" r:id="rId82"/>
    <p:sldId id="298" r:id="rId83"/>
    <p:sldId id="353" r:id="rId84"/>
    <p:sldId id="358" r:id="rId85"/>
    <p:sldId id="401" r:id="rId86"/>
    <p:sldId id="336" r:id="rId87"/>
    <p:sldId id="340" r:id="rId88"/>
    <p:sldId id="362" r:id="rId89"/>
    <p:sldId id="363" r:id="rId90"/>
    <p:sldId id="402" r:id="rId91"/>
    <p:sldId id="403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008000"/>
    <a:srgbClr val="C5F0FF"/>
    <a:srgbClr val="A7E8FF"/>
    <a:srgbClr val="FF0000"/>
    <a:srgbClr val="FFFF00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94664" autoAdjust="0"/>
  </p:normalViewPr>
  <p:slideViewPr>
    <p:cSldViewPr>
      <p:cViewPr varScale="1">
        <p:scale>
          <a:sx n="70" d="100"/>
          <a:sy n="70" d="100"/>
        </p:scale>
        <p:origin x="7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99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5023-4610-4D10-BF67-24B339593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0433-B463-4BAC-8DB4-57A02240C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CE67-0671-471A-AFB6-A61C76A18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7968-E5D8-4C61-8926-55ACA95BC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A8F6-6EC7-4DEA-8D18-3FEEA6B48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75C41-647E-4910-AF6B-3930D8601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952B-E6C1-45BA-8D50-2922D79A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DA774-ECC7-4FED-8954-856E05646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306D-3AA8-4442-B60B-83235CA37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ED1F1-8E05-48EA-BDAF-CF6F2A0F6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6E171-B445-47B8-8A35-BAE7E7F7A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97CFE-E1C8-4AFC-8436-A84DA037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8DFA-D37E-4111-9514-979F7866B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1E3E84-AFA9-4880-94F9-EFA281C37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096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96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96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097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097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7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8001000" cy="2743200"/>
          </a:xfrm>
        </p:spPr>
        <p:txBody>
          <a:bodyPr/>
          <a:lstStyle/>
          <a:p>
            <a:pPr eaLnBrk="1" hangingPunct="1"/>
            <a:r>
              <a:rPr lang="en-US" sz="54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HyperText Markup Language (HTML)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Elements (tag) with </a:t>
            </a:r>
            <a:r>
              <a:rPr lang="en-US" sz="2800" u="sng" smtClean="0">
                <a:solidFill>
                  <a:schemeClr val="bg2"/>
                </a:solidFill>
                <a:effectLst/>
                <a:latin typeface="Tahoma" pitchFamily="34" charset="0"/>
              </a:rPr>
              <a:t>no tag content</a:t>
            </a: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 are called </a:t>
            </a:r>
            <a:r>
              <a:rPr lang="en-US" sz="2800" smtClean="0">
                <a:solidFill>
                  <a:srgbClr val="FF0000"/>
                </a:solidFill>
                <a:effectLst/>
                <a:latin typeface="Tahoma" pitchFamily="34" charset="0"/>
              </a:rPr>
              <a:t>empty tags</a:t>
            </a: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sz="2800" smtClean="0">
              <a:solidFill>
                <a:schemeClr val="bg2"/>
              </a:solidFill>
              <a:effectLst/>
              <a:latin typeface="Tahoma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An empty tag takes the following format: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143000" y="4724400"/>
            <a:ext cx="6553200" cy="64135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000000"/>
                </a:solidFill>
              </a:rPr>
              <a:t>&lt;tagname attribute = “value”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086600" cy="4876800"/>
          </a:xfrm>
          <a:solidFill>
            <a:srgbClr val="C5F0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&lt;html&gt;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&lt;title&gt; My First HTML Documents &lt;/title&gt;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&lt;/head&gt;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&lt;h1&gt;Hello World&lt;/h1&gt;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&lt;/body&gt;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effectLst/>
                <a:latin typeface="Tw Cen MT" pitchFamily="34" charset="0"/>
              </a:rPr>
              <a:t>&lt;/html&gt;</a:t>
            </a:r>
          </a:p>
        </p:txBody>
      </p:sp>
      <p:sp>
        <p:nvSpPr>
          <p:cNvPr id="13315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884238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000000"/>
                </a:solidFill>
                <a:effectLst/>
                <a:latin typeface="Tahoma" pitchFamily="34" charset="0"/>
              </a:rPr>
              <a:t>Basic Structure of an HTML Document</a:t>
            </a:r>
          </a:p>
        </p:txBody>
      </p:sp>
      <p:sp>
        <p:nvSpPr>
          <p:cNvPr id="13316" name="AutoShape 5"/>
          <p:cNvSpPr>
            <a:spLocks/>
          </p:cNvSpPr>
          <p:nvPr/>
        </p:nvSpPr>
        <p:spPr bwMode="auto">
          <a:xfrm>
            <a:off x="6324600" y="42672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i-IN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010400" y="4724400"/>
            <a:ext cx="175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Body Section</a:t>
            </a:r>
          </a:p>
        </p:txBody>
      </p:sp>
      <p:sp>
        <p:nvSpPr>
          <p:cNvPr id="13318" name="AutoShape 8"/>
          <p:cNvSpPr>
            <a:spLocks/>
          </p:cNvSpPr>
          <p:nvPr/>
        </p:nvSpPr>
        <p:spPr bwMode="auto">
          <a:xfrm>
            <a:off x="1447800" y="2514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i-IN"/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457200" y="2819400"/>
            <a:ext cx="898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Head </a:t>
            </a:r>
          </a:p>
          <a:p>
            <a:r>
              <a:rPr lang="en-US" sz="2000">
                <a:solidFill>
                  <a:schemeClr val="bg2"/>
                </a:solidFill>
              </a:rPr>
              <a:t>Section</a:t>
            </a:r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 flipH="1">
            <a:off x="1066800" y="4953000"/>
            <a:ext cx="83820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304800" y="5105400"/>
            <a:ext cx="742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HTML</a:t>
            </a:r>
          </a:p>
          <a:p>
            <a:r>
              <a:rPr lang="en-US" sz="2000">
                <a:solidFill>
                  <a:schemeClr val="bg2"/>
                </a:solidFill>
              </a:rPr>
              <a:t>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229600" cy="5867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800" smtClean="0">
                <a:effectLst/>
                <a:latin typeface="Tahoma" pitchFamily="34" charset="0"/>
              </a:rPr>
              <a:t>HTML documents start with the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&lt;HTML&gt;</a:t>
            </a:r>
            <a:r>
              <a:rPr lang="en-US" sz="2800" smtClean="0">
                <a:effectLst/>
                <a:latin typeface="Tahoma" pitchFamily="34" charset="0"/>
              </a:rPr>
              <a:t> tag and ends with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&lt;/HTML&gt;</a:t>
            </a:r>
            <a:r>
              <a:rPr lang="en-US" sz="2800" smtClean="0">
                <a:effectLst/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800" smtClean="0">
                <a:effectLst/>
                <a:latin typeface="Tahoma" pitchFamily="34" charset="0"/>
              </a:rPr>
              <a:t>HTML documents are divided into two sections: the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head</a:t>
            </a:r>
            <a:r>
              <a:rPr lang="en-US" sz="2800" smtClean="0">
                <a:effectLst/>
                <a:latin typeface="Tahoma" pitchFamily="34" charset="0"/>
              </a:rPr>
              <a:t> and  the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body</a:t>
            </a:r>
            <a:r>
              <a:rPr lang="en-US" sz="2800" smtClean="0">
                <a:effectLst/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head section contains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information about the document</a:t>
            </a:r>
            <a:r>
              <a:rPr lang="en-US" sz="2800" smtClean="0">
                <a:effectLst/>
                <a:latin typeface="Tahoma" pitchFamily="34" charset="0"/>
              </a:rPr>
              <a:t>  such as the title of the web page, information about the web page required for search engines, style sheets etc.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  <a:spcAft>
                <a:spcPct val="50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head section starts with the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&lt;HEAD&gt;</a:t>
            </a:r>
            <a:r>
              <a:rPr lang="en-US" sz="2800" smtClean="0">
                <a:effectLst/>
                <a:latin typeface="Tahoma" pitchFamily="34" charset="0"/>
              </a:rPr>
              <a:t> tag and ends with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&lt;/HEAD&gt;</a:t>
            </a:r>
            <a:r>
              <a:rPr lang="en-US" sz="2800" smtClean="0">
                <a:effectLst/>
                <a:latin typeface="Tahoma" pitchFamily="34" charset="0"/>
              </a:rPr>
              <a:t>. </a:t>
            </a:r>
          </a:p>
          <a:p>
            <a:pPr eaLnBrk="1" hangingPunct="1">
              <a:lnSpc>
                <a:spcPct val="140000"/>
              </a:lnSpc>
              <a:spcBef>
                <a:spcPct val="45000"/>
              </a:spcBef>
              <a:spcAft>
                <a:spcPct val="50000"/>
              </a:spcAft>
            </a:pPr>
            <a:r>
              <a:rPr lang="en-US" sz="2800" smtClean="0">
                <a:effectLst/>
                <a:latin typeface="Tahoma" pitchFamily="34" charset="0"/>
              </a:rPr>
              <a:t>Information contained in the head section is </a:t>
            </a:r>
            <a:r>
              <a:rPr lang="en-US" sz="2800" u="sng" smtClean="0">
                <a:effectLst/>
                <a:latin typeface="Tahoma" pitchFamily="34" charset="0"/>
              </a:rPr>
              <a:t>not displayed</a:t>
            </a:r>
            <a:r>
              <a:rPr lang="en-US" sz="2800" smtClean="0">
                <a:effectLst/>
                <a:latin typeface="Tahoma" pitchFamily="34" charset="0"/>
              </a:rPr>
              <a:t> within the browser.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  <a:spcAft>
                <a:spcPct val="50000"/>
              </a:spcAft>
            </a:pPr>
            <a:endParaRPr lang="en-US" sz="2800" smtClean="0"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5000"/>
              </a:spcBef>
              <a:spcAft>
                <a:spcPct val="50000"/>
              </a:spcAft>
              <a:buFont typeface="Wingdings" pitchFamily="2" charset="2"/>
              <a:buNone/>
            </a:pPr>
            <a:endParaRPr lang="en-US" sz="2800" smtClean="0">
              <a:effectLst/>
              <a:latin typeface="Tahom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spcAft>
                <a:spcPct val="50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body section contains the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contents</a:t>
            </a:r>
            <a:r>
              <a:rPr lang="en-US" sz="2800" smtClean="0">
                <a:effectLst/>
                <a:latin typeface="Tahoma" pitchFamily="34" charset="0"/>
              </a:rPr>
              <a:t> of the web page.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spcAft>
                <a:spcPct val="50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body section starts with the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&lt;BODY&gt;</a:t>
            </a:r>
            <a:r>
              <a:rPr lang="en-US" sz="2800" smtClean="0">
                <a:effectLst/>
                <a:latin typeface="Tahoma" pitchFamily="34" charset="0"/>
              </a:rPr>
              <a:t> tag and ends with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&lt;/BODY&gt;.</a:t>
            </a:r>
            <a:r>
              <a:rPr lang="en-US" sz="2800" smtClean="0">
                <a:effectLst/>
                <a:latin typeface="Tahoma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2954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HTML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Tags used in the Head Section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&lt;title&gt; - </a:t>
            </a:r>
            <a:r>
              <a:rPr lang="en-US" sz="2800" smtClean="0">
                <a:effectLst/>
                <a:latin typeface="Tahoma" pitchFamily="34" charset="0"/>
              </a:rPr>
              <a:t>	Defines the document title.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&lt;meta&gt;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700" smtClean="0">
                <a:effectLst/>
                <a:latin typeface="Tahoma" pitchFamily="34" charset="0"/>
              </a:rPr>
              <a:t>Provides meta-information about the web page, such as descriptions and keywords for search engines, refresh rates etc.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700" u="sng" smtClean="0">
                <a:effectLst/>
                <a:latin typeface="Tahoma" pitchFamily="34" charset="0"/>
              </a:rPr>
              <a:t>It has no end tag</a:t>
            </a:r>
            <a:r>
              <a:rPr lang="en-US" sz="2700" smtClean="0">
                <a:effectLst/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04800"/>
            <a:ext cx="28194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u="sng" smtClean="0">
                <a:solidFill>
                  <a:srgbClr val="FFFF00"/>
                </a:solidFill>
                <a:effectLst/>
                <a:latin typeface="Tahoma" pitchFamily="34" charset="0"/>
              </a:rPr>
              <a:t>Attributes:</a:t>
            </a:r>
            <a:r>
              <a:rPr lang="en-US" sz="2800" smtClean="0">
                <a:effectLst/>
                <a:latin typeface="Tahoma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effectLst/>
              <a:latin typeface="Tahoma" pitchFamily="34" charset="0"/>
            </a:endParaRPr>
          </a:p>
        </p:txBody>
      </p:sp>
      <p:graphicFrame>
        <p:nvGraphicFramePr>
          <p:cNvPr id="126039" name="Group 87"/>
          <p:cNvGraphicFramePr>
            <a:graphicFrameLocks noGrp="1"/>
          </p:cNvGraphicFramePr>
          <p:nvPr>
            <p:ph sz="half" idx="2"/>
          </p:nvPr>
        </p:nvGraphicFramePr>
        <p:xfrm>
          <a:off x="457200" y="1066800"/>
          <a:ext cx="8305800" cy="4922520"/>
        </p:xfrm>
        <a:graphic>
          <a:graphicData uri="http://schemas.openxmlformats.org/drawingml/2006/table">
            <a:tbl>
              <a:tblPr/>
              <a:tblGrid>
                <a:gridCol w="1905000"/>
                <a:gridCol w="22098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Values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http-equiv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refresh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For creating automatic jumps to other pages, setting refresh rates etc.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name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description</a:t>
                      </a:r>
                      <a:b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</a:b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keywords</a:t>
                      </a:r>
                      <a:b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</a:br>
                      <a:endParaRPr kumimoji="0" 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For identifying extra information on the web page.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content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Some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Adds extra information about the web page. It is associated with </a:t>
                      </a: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w Cen MT" pitchFamily="34" charset="0"/>
                        </a:rPr>
                        <a:t>http-equiv</a:t>
                      </a: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 or </a:t>
                      </a: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w Cen MT" pitchFamily="34" charset="0"/>
                        </a:rPr>
                        <a:t>name</a:t>
                      </a: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 attributes.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152400"/>
            <a:ext cx="2514600" cy="808038"/>
          </a:xfrm>
        </p:spPr>
        <p:txBody>
          <a:bodyPr/>
          <a:lstStyle/>
          <a:p>
            <a:pPr algn="l" eaLnBrk="1" hangingPunct="1"/>
            <a:r>
              <a:rPr lang="en-US" sz="3200" b="0" u="sng" smtClean="0">
                <a:solidFill>
                  <a:schemeClr val="bg2"/>
                </a:solidFill>
                <a:effectLst/>
                <a:latin typeface="Tahoma" pitchFamily="34" charset="0"/>
              </a:rPr>
              <a:t>Examples:</a:t>
            </a:r>
            <a:r>
              <a:rPr lang="en-US" sz="3200" b="0" smtClean="0">
                <a:solidFill>
                  <a:schemeClr val="bg2"/>
                </a:solidFill>
                <a:effectLst/>
                <a:latin typeface="Tahoma" pitchFamily="34" charset="0"/>
              </a:rPr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762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z="2800" u="sng" dirty="0" smtClean="0">
                <a:solidFill>
                  <a:schemeClr val="bg2"/>
                </a:solidFill>
                <a:effectLst/>
                <a:latin typeface="Tahoma" pitchFamily="34" charset="0"/>
              </a:rPr>
              <a:t>Define keywords for search engines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57200" y="4191000"/>
            <a:ext cx="8332788" cy="13589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bg2"/>
                </a:solidFill>
              </a:rPr>
              <a:t>&lt;meta </a:t>
            </a:r>
            <a:r>
              <a:rPr lang="en-US" sz="3200" b="1">
                <a:solidFill>
                  <a:schemeClr val="bg2"/>
                </a:solidFill>
              </a:rPr>
              <a:t>name</a:t>
            </a:r>
            <a:r>
              <a:rPr lang="en-US" sz="3200">
                <a:solidFill>
                  <a:schemeClr val="bg2"/>
                </a:solidFill>
              </a:rPr>
              <a:t>=</a:t>
            </a:r>
            <a:r>
              <a:rPr lang="en-US" sz="3200" b="1">
                <a:solidFill>
                  <a:schemeClr val="bg1"/>
                </a:solidFill>
              </a:rPr>
              <a:t>"keywords" </a:t>
            </a:r>
            <a:r>
              <a:rPr lang="en-US" sz="3200" b="1">
                <a:solidFill>
                  <a:schemeClr val="bg2"/>
                </a:solidFill>
              </a:rPr>
              <a:t>content</a:t>
            </a:r>
            <a:r>
              <a:rPr lang="en-US" sz="3200">
                <a:solidFill>
                  <a:schemeClr val="bg2"/>
                </a:solidFill>
              </a:rPr>
              <a:t>="HTML, CSS, </a:t>
            </a:r>
          </a:p>
          <a:p>
            <a:pPr>
              <a:lnSpc>
                <a:spcPct val="130000"/>
              </a:lnSpc>
            </a:pPr>
            <a:r>
              <a:rPr lang="en-US" sz="3200">
                <a:solidFill>
                  <a:schemeClr val="bg2"/>
                </a:solidFill>
              </a:rPr>
              <a:t>JavaScript” /&gt;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1752600"/>
            <a:ext cx="814705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Define a set of key words to describe a web page 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created to give information about the Internet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Technology 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1447800"/>
          </a:xfrm>
        </p:spPr>
        <p:txBody>
          <a:bodyPr/>
          <a:lstStyle/>
          <a:p>
            <a:r>
              <a:rPr lang="en-US" sz="3000" u="sng" smtClean="0">
                <a:solidFill>
                  <a:schemeClr val="bg2"/>
                </a:solidFill>
                <a:effectLst/>
                <a:latin typeface="Tahoma" pitchFamily="34" charset="0"/>
              </a:rPr>
              <a:t>Define a description of web page for search engines</a:t>
            </a:r>
            <a:endParaRPr lang="en-US" sz="3000" smtClean="0">
              <a:solidFill>
                <a:schemeClr val="bg2"/>
              </a:solidFill>
              <a:effectLst/>
            </a:endParaRPr>
          </a:p>
          <a:p>
            <a:endParaRPr lang="en-US" sz="3000" smtClean="0">
              <a:solidFill>
                <a:schemeClr val="bg2"/>
              </a:solidFill>
              <a:effectLst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3962400"/>
            <a:ext cx="8613775" cy="2308225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2"/>
                </a:solidFill>
              </a:rPr>
              <a:t>&lt;meta </a:t>
            </a:r>
            <a:r>
              <a:rPr lang="en-US" sz="3200" b="1">
                <a:solidFill>
                  <a:schemeClr val="bg2"/>
                </a:solidFill>
              </a:rPr>
              <a:t>name</a:t>
            </a:r>
            <a:r>
              <a:rPr lang="en-US" sz="3200">
                <a:solidFill>
                  <a:schemeClr val="bg2"/>
                </a:solidFill>
              </a:rPr>
              <a:t>=</a:t>
            </a:r>
            <a:r>
              <a:rPr lang="en-US" sz="3200" b="1">
                <a:solidFill>
                  <a:schemeClr val="bg1"/>
                </a:solidFill>
              </a:rPr>
              <a:t>"description"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b="1">
                <a:solidFill>
                  <a:schemeClr val="bg2"/>
                </a:solidFill>
              </a:rPr>
              <a:t>content</a:t>
            </a:r>
            <a:r>
              <a:rPr lang="en-US" sz="3200">
                <a:solidFill>
                  <a:schemeClr val="bg2"/>
                </a:solidFill>
              </a:rPr>
              <a:t>=“Internet technology module will teach you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2"/>
                </a:solidFill>
              </a:rPr>
              <a:t>HTML, CSS, PHP and JavaScript" /&gt;</a:t>
            </a:r>
            <a:r>
              <a:rPr lang="en-US" sz="1800">
                <a:latin typeface="Garamond" pitchFamily="18" charset="0"/>
              </a:rPr>
              <a:t>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1676400"/>
            <a:ext cx="727233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Give a description about a web page created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to give information about the Internet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Technology 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800" smtClean="0">
                <a:effectLst/>
                <a:latin typeface="Tahoma" pitchFamily="34" charset="0"/>
              </a:rPr>
              <a:t>HTML (Hypertext Markup Language) is a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markup language</a:t>
            </a:r>
            <a:r>
              <a:rPr lang="en-US" sz="2800" smtClean="0">
                <a:effectLst/>
                <a:latin typeface="Tahoma" pitchFamily="34" charset="0"/>
              </a:rPr>
              <a:t> that allows users to create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static web pages</a:t>
            </a:r>
            <a:r>
              <a:rPr lang="en-US" sz="2800" smtClean="0">
                <a:effectLst/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800" smtClean="0">
                <a:effectLst/>
                <a:latin typeface="Tahoma" pitchFamily="34" charset="0"/>
              </a:rPr>
              <a:t>An HTML file contains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markup tags (elements). </a:t>
            </a:r>
            <a:r>
              <a:rPr lang="en-US" sz="2800" smtClean="0">
                <a:effectLst/>
                <a:latin typeface="Tahoma" pitchFamily="34" charset="0"/>
              </a:rPr>
              <a:t>A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tag</a:t>
            </a:r>
            <a:r>
              <a:rPr lang="en-US" sz="2800" smtClean="0">
                <a:effectLst/>
                <a:latin typeface="Tahoma" pitchFamily="34" charset="0"/>
              </a:rPr>
              <a:t> is a text </a:t>
            </a:r>
            <a:r>
              <a:rPr lang="en-US" sz="2800" u="sng" smtClean="0">
                <a:effectLst/>
                <a:latin typeface="Tahoma" pitchFamily="34" charset="0"/>
              </a:rPr>
              <a:t>instruction</a:t>
            </a:r>
            <a:r>
              <a:rPr lang="en-US" sz="2800" smtClean="0">
                <a:effectLst/>
                <a:latin typeface="Tahoma" pitchFamily="34" charset="0"/>
              </a:rPr>
              <a:t> that tells the web browser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how to display</a:t>
            </a:r>
            <a:r>
              <a:rPr lang="en-US" sz="2800" smtClean="0">
                <a:effectLst/>
                <a:latin typeface="Tahoma" pitchFamily="34" charset="0"/>
              </a:rPr>
              <a:t> the contents between the tags.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381000" y="16144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3"/>
              <a:defRPr/>
            </a:pPr>
            <a:r>
              <a:rPr lang="en-US" sz="2800" u="sng" dirty="0">
                <a:solidFill>
                  <a:srgbClr val="000000"/>
                </a:solidFill>
                <a:latin typeface="Tahoma" pitchFamily="34" charset="0"/>
              </a:rPr>
              <a:t>Refreshing a web page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85800" y="3290888"/>
            <a:ext cx="7772400" cy="823912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2"/>
                </a:solidFill>
              </a:rPr>
              <a:t>&lt;meta </a:t>
            </a:r>
            <a:r>
              <a:rPr lang="en-US" sz="3200" b="1">
                <a:solidFill>
                  <a:schemeClr val="bg2"/>
                </a:solidFill>
              </a:rPr>
              <a:t>http-equiv</a:t>
            </a:r>
            <a:r>
              <a:rPr lang="en-US" sz="3200">
                <a:solidFill>
                  <a:schemeClr val="bg2"/>
                </a:solidFill>
              </a:rPr>
              <a:t>=</a:t>
            </a:r>
            <a:r>
              <a:rPr lang="en-US" sz="3200" b="1">
                <a:solidFill>
                  <a:schemeClr val="bg1"/>
                </a:solidFill>
              </a:rPr>
              <a:t>“refresh” </a:t>
            </a:r>
            <a:r>
              <a:rPr lang="en-US" sz="3200" b="1">
                <a:solidFill>
                  <a:schemeClr val="bg2"/>
                </a:solidFill>
              </a:rPr>
              <a:t>content</a:t>
            </a:r>
            <a:r>
              <a:rPr lang="en-US" sz="3200">
                <a:solidFill>
                  <a:schemeClr val="bg2"/>
                </a:solidFill>
              </a:rPr>
              <a:t>=“5” /&gt;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2300288"/>
            <a:ext cx="64341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Refresh the web page every 5 seconds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81000" y="1249363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4"/>
              <a:defRPr/>
            </a:pPr>
            <a:r>
              <a:rPr lang="en-US" sz="2800" u="sng" dirty="0">
                <a:solidFill>
                  <a:srgbClr val="000000"/>
                </a:solidFill>
                <a:latin typeface="Tahoma" pitchFamily="34" charset="0"/>
              </a:rPr>
              <a:t>Redirecting a user to another web page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85800" y="3687763"/>
            <a:ext cx="8077200" cy="1570037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/>
                </a:solidFill>
              </a:rPr>
              <a:t>&lt;meta </a:t>
            </a:r>
            <a:r>
              <a:rPr lang="en-US" sz="3200" b="1" dirty="0">
                <a:solidFill>
                  <a:schemeClr val="bg2"/>
                </a:solidFill>
              </a:rPr>
              <a:t>http-</a:t>
            </a:r>
            <a:r>
              <a:rPr lang="en-US" sz="3200" b="1" dirty="0" err="1">
                <a:solidFill>
                  <a:schemeClr val="bg2"/>
                </a:solidFill>
              </a:rPr>
              <a:t>equiv</a:t>
            </a:r>
            <a:r>
              <a:rPr lang="en-US" sz="3200" dirty="0">
                <a:solidFill>
                  <a:schemeClr val="bg2"/>
                </a:solidFill>
              </a:rPr>
              <a:t>=</a:t>
            </a:r>
            <a:r>
              <a:rPr lang="en-US" sz="3200" b="1" dirty="0">
                <a:solidFill>
                  <a:schemeClr val="bg1"/>
                </a:solidFill>
              </a:rPr>
              <a:t>"refresh"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content</a:t>
            </a:r>
            <a:r>
              <a:rPr lang="en-US" sz="3200" dirty="0">
                <a:solidFill>
                  <a:schemeClr val="bg2"/>
                </a:solidFill>
              </a:rPr>
              <a:t>="2; </a:t>
            </a:r>
            <a:r>
              <a:rPr lang="en-US" sz="3200" dirty="0" err="1">
                <a:solidFill>
                  <a:schemeClr val="bg2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=http://</a:t>
            </a:r>
            <a:r>
              <a:rPr lang="en-US" sz="3200" dirty="0" smtClean="0">
                <a:solidFill>
                  <a:schemeClr val="bg2"/>
                </a:solidFill>
              </a:rPr>
              <a:t>www.nsbm.lk</a:t>
            </a:r>
            <a:r>
              <a:rPr lang="en-US" sz="3200" dirty="0">
                <a:solidFill>
                  <a:schemeClr val="bg2"/>
                </a:solidFill>
              </a:rPr>
              <a:t>"/&gt;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1935163"/>
            <a:ext cx="738285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Redirect the web page to </a:t>
            </a:r>
            <a:r>
              <a:rPr lang="en-US" sz="2800" dirty="0" smtClean="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www.nsbm.lk </a:t>
            </a:r>
            <a:r>
              <a:rPr lang="en-US" sz="2800" dirty="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after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2 seconds.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3716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Tags used in the Body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51054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u="sng" smtClean="0">
                <a:solidFill>
                  <a:srgbClr val="FFFF00"/>
                </a:solidFill>
                <a:effectLst/>
                <a:latin typeface="Tahoma" pitchFamily="34" charset="0"/>
              </a:rPr>
              <a:t>Attributes of the &lt;body&gt; tag:</a:t>
            </a:r>
          </a:p>
        </p:txBody>
      </p:sp>
      <p:graphicFrame>
        <p:nvGraphicFramePr>
          <p:cNvPr id="123938" name="Group 34"/>
          <p:cNvGraphicFramePr>
            <a:graphicFrameLocks noGrp="1"/>
          </p:cNvGraphicFramePr>
          <p:nvPr>
            <p:ph sz="half" idx="2"/>
          </p:nvPr>
        </p:nvGraphicFramePr>
        <p:xfrm>
          <a:off x="609600" y="2286000"/>
          <a:ext cx="7696200" cy="2584704"/>
        </p:xfrm>
        <a:graphic>
          <a:graphicData uri="http://schemas.openxmlformats.org/drawingml/2006/table">
            <a:tbl>
              <a:tblPr/>
              <a:tblGrid>
                <a:gridCol w="2590800"/>
                <a:gridCol w="5105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background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Specifies a background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bgcolor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Specifies a background 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Specifies the color of the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24384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000" u="sng" smtClean="0">
                <a:effectLst/>
                <a:latin typeface="Tw Cen MT" pitchFamily="34" charset="0"/>
              </a:rPr>
              <a:t>Example: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81000" y="1447800"/>
            <a:ext cx="7010400" cy="22860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&lt;body </a:t>
            </a:r>
            <a:r>
              <a:rPr lang="en-US" sz="3200" b="1">
                <a:solidFill>
                  <a:srgbClr val="000000"/>
                </a:solidFill>
              </a:rPr>
              <a:t>bgcolor</a:t>
            </a:r>
            <a:r>
              <a:rPr lang="en-US" sz="3200">
                <a:solidFill>
                  <a:srgbClr val="000000"/>
                </a:solidFill>
              </a:rPr>
              <a:t>=“black” </a:t>
            </a:r>
            <a:r>
              <a:rPr lang="en-US" sz="3200" b="1">
                <a:solidFill>
                  <a:srgbClr val="000000"/>
                </a:solidFill>
              </a:rPr>
              <a:t>text</a:t>
            </a:r>
            <a:r>
              <a:rPr lang="en-US" sz="3200">
                <a:solidFill>
                  <a:srgbClr val="000000"/>
                </a:solidFill>
              </a:rPr>
              <a:t>=“white”&gt;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……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&lt;/body&gt;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81000" y="4191000"/>
            <a:ext cx="7010400" cy="22860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&lt;body </a:t>
            </a:r>
            <a:r>
              <a:rPr lang="en-US" sz="3200" b="1">
                <a:solidFill>
                  <a:srgbClr val="000000"/>
                </a:solidFill>
              </a:rPr>
              <a:t>background</a:t>
            </a:r>
            <a:r>
              <a:rPr lang="en-US" sz="3200">
                <a:solidFill>
                  <a:srgbClr val="000000"/>
                </a:solidFill>
              </a:rPr>
              <a:t>=“picture1.jpg” &gt;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……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60438"/>
          </a:xfrm>
        </p:spPr>
        <p:txBody>
          <a:bodyPr/>
          <a:lstStyle/>
          <a:p>
            <a:pPr algn="l"/>
            <a:r>
              <a:rPr lang="en-US" sz="3600" b="0" u="sng" smtClean="0">
                <a:effectLst/>
                <a:latin typeface="Tw Cen MT" pitchFamily="34" charset="0"/>
              </a:rPr>
              <a:t>Example 1: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r>
              <a:rPr lang="en-US" sz="3600" smtClean="0">
                <a:effectLst/>
                <a:latin typeface="Tw Cen MT" pitchFamily="34" charset="0"/>
              </a:rPr>
              <a:t>Create an HTML document with the following effects:</a:t>
            </a:r>
          </a:p>
          <a:p>
            <a:pPr lvl="1"/>
            <a:r>
              <a:rPr lang="en-US" sz="3200" smtClean="0">
                <a:effectLst/>
                <a:latin typeface="Tw Cen MT" pitchFamily="34" charset="0"/>
              </a:rPr>
              <a:t>Set the page title to “</a:t>
            </a:r>
            <a:r>
              <a:rPr lang="en-US" sz="3200" b="1" i="1" smtClean="0">
                <a:effectLst/>
                <a:latin typeface="Tw Cen MT" pitchFamily="34" charset="0"/>
              </a:rPr>
              <a:t>Welcome to My First Web Page</a:t>
            </a:r>
            <a:r>
              <a:rPr lang="en-US" sz="3200" smtClean="0">
                <a:effectLst/>
                <a:latin typeface="Tw Cen MT" pitchFamily="34" charset="0"/>
              </a:rPr>
              <a:t>”</a:t>
            </a:r>
          </a:p>
          <a:p>
            <a:pPr lvl="1"/>
            <a:r>
              <a:rPr lang="en-US" sz="3200" smtClean="0">
                <a:effectLst/>
                <a:latin typeface="Tw Cen MT" pitchFamily="34" charset="0"/>
              </a:rPr>
              <a:t>Set the background color to “</a:t>
            </a:r>
            <a:r>
              <a:rPr lang="en-US" sz="3200" b="1" i="1" smtClean="0">
                <a:effectLst/>
                <a:latin typeface="Tw Cen MT" pitchFamily="34" charset="0"/>
              </a:rPr>
              <a:t>black</a:t>
            </a:r>
            <a:r>
              <a:rPr lang="en-US" sz="3200" smtClean="0">
                <a:effectLst/>
                <a:latin typeface="Tw Cen MT" pitchFamily="34" charset="0"/>
              </a:rPr>
              <a:t>”.</a:t>
            </a:r>
          </a:p>
          <a:p>
            <a:pPr lvl="1"/>
            <a:r>
              <a:rPr lang="en-US" sz="3200" smtClean="0">
                <a:effectLst/>
                <a:latin typeface="Tw Cen MT" pitchFamily="34" charset="0"/>
              </a:rPr>
              <a:t>Set the text color to “</a:t>
            </a:r>
            <a:r>
              <a:rPr lang="en-US" sz="3200" b="1" i="1" smtClean="0">
                <a:effectLst/>
                <a:latin typeface="Tw Cen MT" pitchFamily="34" charset="0"/>
              </a:rPr>
              <a:t>yellow</a:t>
            </a:r>
            <a:r>
              <a:rPr lang="en-US" sz="3200" smtClean="0">
                <a:effectLst/>
                <a:latin typeface="Tw Cen MT" pitchFamily="34" charset="0"/>
              </a:rPr>
              <a:t>”</a:t>
            </a:r>
          </a:p>
          <a:p>
            <a:pPr lvl="1"/>
            <a:r>
              <a:rPr lang="en-US" sz="3200" smtClean="0">
                <a:effectLst/>
                <a:latin typeface="Tw Cen MT" pitchFamily="34" charset="0"/>
              </a:rPr>
              <a:t>Include the text “</a:t>
            </a:r>
            <a:r>
              <a:rPr lang="en-US" sz="3200" b="1" i="1" smtClean="0">
                <a:effectLst/>
                <a:latin typeface="Tw Cen MT" pitchFamily="34" charset="0"/>
              </a:rPr>
              <a:t>I like to learn HTML</a:t>
            </a:r>
            <a:r>
              <a:rPr lang="en-US" sz="3200" smtClean="0">
                <a:effectLst/>
                <a:latin typeface="Tw Cen MT" pitchFamily="34" charset="0"/>
              </a:rPr>
              <a:t>”</a:t>
            </a:r>
            <a:endParaRPr lang="en-US" sz="3600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  <a:solidFill>
            <a:srgbClr val="FFF2EB"/>
          </a:solidFill>
        </p:spPr>
        <p:txBody>
          <a:bodyPr/>
          <a:lstStyle/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&lt;head&gt;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&lt;title&gt; Welcome to My First Web Page&lt;/title&gt;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&lt;/head&gt;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&lt;body bgcolor=“black” text=“yellow”&gt;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I like to learn HTML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82478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876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3600" u="sng" smtClean="0">
                <a:effectLst/>
                <a:latin typeface="Tw Cen MT" pitchFamily="34" charset="0"/>
              </a:rPr>
              <a:t>Example 2: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Create a web page to include the following: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3200" smtClean="0">
                <a:effectLst/>
                <a:latin typeface="Tw Cen MT" pitchFamily="34" charset="0"/>
              </a:rPr>
              <a:t>Page title – ABC Bookworld Ltd.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3200" smtClean="0">
                <a:effectLst/>
                <a:latin typeface="Tw Cen MT" pitchFamily="34" charset="0"/>
              </a:rPr>
              <a:t>Page background - #F8F400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3200" smtClean="0">
                <a:effectLst/>
                <a:latin typeface="Tw Cen MT" pitchFamily="34" charset="0"/>
              </a:rPr>
              <a:t>Text color - #3D001C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3200" smtClean="0">
                <a:effectLst/>
                <a:latin typeface="Tw Cen MT" pitchFamily="34" charset="0"/>
              </a:rPr>
              <a:t>Set of suitable keywords for search engines.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sz="3200" dirty="0" smtClean="0">
                <a:effectLst/>
                <a:latin typeface="Tw Cen MT" pitchFamily="34" charset="0"/>
              </a:rPr>
              <a:t>Redirect the page to http://www.abcbookmain.com after 10 seconds.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3200" dirty="0" smtClean="0">
                <a:effectLst/>
                <a:latin typeface="Tw Cen MT" pitchFamily="34" charset="0"/>
              </a:rPr>
              <a:t>Page contents : a message indicating that the user will be redirected to the bookshop main page. </a:t>
            </a:r>
          </a:p>
          <a:p>
            <a:pPr eaLnBrk="1" hangingPunct="1">
              <a:defRPr/>
            </a:pPr>
            <a:endParaRPr lang="en-US" sz="3600" dirty="0" smtClean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200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spcAft>
                <a:spcPct val="20000"/>
              </a:spcAft>
              <a:defRPr/>
            </a:pPr>
            <a:r>
              <a:rPr lang="en-US" sz="2800" smtClean="0">
                <a:effectLst/>
                <a:latin typeface="Tahoma" pitchFamily="34" charset="0"/>
              </a:rPr>
              <a:t>An HTML file must have a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.htm</a:t>
            </a:r>
            <a:r>
              <a:rPr lang="en-US" sz="2800" smtClean="0">
                <a:effectLst/>
                <a:latin typeface="Tahoma" pitchFamily="34" charset="0"/>
              </a:rPr>
              <a:t> or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.html</a:t>
            </a:r>
            <a:r>
              <a:rPr lang="en-US" sz="2800" smtClean="0">
                <a:effectLst/>
                <a:latin typeface="Tahoma" pitchFamily="34" charset="0"/>
              </a:rPr>
              <a:t> file extension.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spcAft>
                <a:spcPct val="20000"/>
              </a:spcAft>
              <a:defRPr/>
            </a:pPr>
            <a:r>
              <a:rPr lang="en-US" sz="2800" smtClean="0">
                <a:effectLst/>
                <a:latin typeface="Tahoma" pitchFamily="34" charset="0"/>
              </a:rPr>
              <a:t>The file can be created using a text editor.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6324600"/>
          </a:xfrm>
          <a:solidFill>
            <a:srgbClr val="FFFFCC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&lt;head&gt;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&lt;meta name=“keywords” content=“books, CDs, Magazines” 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&lt;meta http-equiv=“refresh” content=“10; url=http://www.abcbookmain.com” 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&lt;title&gt; ABC Bookworld Ltd&lt;/title&gt;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&lt;/head&gt;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&lt;body bgcolor=“#F8F400” text=“#3D001C”&gt;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	You will be redirected to our main page in 10 seconds &lt;/body&gt;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095375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Basic Paragraph Text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Paragraphs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45000"/>
              </a:spcBef>
              <a:spcAft>
                <a:spcPct val="35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&lt;p&gt;</a:t>
            </a:r>
            <a:r>
              <a:rPr lang="en-US" sz="2800" smtClean="0">
                <a:effectLst/>
                <a:latin typeface="Tahoma" pitchFamily="34" charset="0"/>
              </a:rPr>
              <a:t> tag marks the beginning of a paragraph.</a:t>
            </a:r>
          </a:p>
          <a:p>
            <a:pPr eaLnBrk="1" hangingPunct="1">
              <a:lnSpc>
                <a:spcPct val="130000"/>
              </a:lnSpc>
              <a:spcBef>
                <a:spcPct val="45000"/>
              </a:spcBef>
              <a:spcAft>
                <a:spcPct val="35000"/>
              </a:spcAft>
            </a:pPr>
            <a:r>
              <a:rPr lang="en-US" sz="2800" smtClean="0">
                <a:effectLst/>
                <a:latin typeface="Tahoma" pitchFamily="34" charset="0"/>
              </a:rPr>
              <a:t>&lt;/p&gt; tag is optional.</a:t>
            </a:r>
          </a:p>
          <a:p>
            <a:pPr eaLnBrk="1" hangingPunct="1">
              <a:lnSpc>
                <a:spcPct val="130000"/>
              </a:lnSpc>
              <a:spcBef>
                <a:spcPct val="45000"/>
              </a:spcBef>
              <a:spcAft>
                <a:spcPct val="35000"/>
              </a:spcAft>
            </a:pPr>
            <a:r>
              <a:rPr lang="en-US" sz="2800" smtClean="0">
                <a:effectLst/>
                <a:latin typeface="Tahoma" pitchFamily="34" charset="0"/>
              </a:rPr>
              <a:t>HTML automatically leaves an extra blank line before and after a paragraph.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229600" cy="2819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800" u="sng" smtClean="0">
                <a:solidFill>
                  <a:srgbClr val="FFFF00"/>
                </a:solidFill>
                <a:effectLst/>
                <a:latin typeface="Tahoma" pitchFamily="34" charset="0"/>
              </a:rPr>
              <a:t>Attributes: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>
                <a:effectLst/>
                <a:latin typeface="Tahoma" pitchFamily="34" charset="0"/>
              </a:rPr>
              <a:t>  </a:t>
            </a:r>
            <a:r>
              <a:rPr lang="en-US" sz="2800" smtClean="0">
                <a:effectLst/>
                <a:latin typeface="Tahoma" pitchFamily="34" charset="0"/>
              </a:rPr>
              <a:t>Align (values: Center, left, right and justify).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800" smtClean="0">
              <a:effectLst/>
              <a:latin typeface="Tahoma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800" u="sng" smtClean="0">
                <a:effectLst/>
                <a:latin typeface="Tahoma" pitchFamily="34" charset="0"/>
              </a:rPr>
              <a:t>Example:</a:t>
            </a:r>
            <a:r>
              <a:rPr lang="en-US" sz="2800" smtClean="0">
                <a:effectLst/>
                <a:latin typeface="Tahoma" pitchFamily="34" charset="0"/>
              </a:rPr>
              <a:t> </a:t>
            </a:r>
            <a:endParaRPr lang="en-US" u="sng" smtClean="0">
              <a:effectLst/>
              <a:latin typeface="Tahoma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066800" y="3505200"/>
            <a:ext cx="5867400" cy="22860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chemeClr val="bg2"/>
                </a:solidFill>
              </a:rPr>
              <a:t>&lt;p align = “center”&gt;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chemeClr val="bg2"/>
                </a:solidFill>
              </a:rPr>
              <a:t>This paragraph is center aligned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chemeClr val="bg2"/>
                </a:solidFill>
              </a:rPr>
              <a:t>&lt;/p&gt;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36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Line Breaks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&lt;br&gt;</a:t>
            </a:r>
            <a:r>
              <a:rPr lang="en-US" sz="2800" smtClean="0">
                <a:effectLst/>
                <a:latin typeface="Tahoma" pitchFamily="34" charset="0"/>
              </a:rPr>
              <a:t> tag is used to end a line without starting a new paragraph. The tag forces a line break wherever it is placed.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&lt;br&gt; tag has no end tag.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4219575" cy="1549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2987675" cy="4114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3716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Preformatted Text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29718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&lt;pre&gt;</a:t>
            </a:r>
            <a:r>
              <a:rPr lang="en-US" sz="2800" smtClean="0">
                <a:effectLst/>
                <a:latin typeface="Tahoma" pitchFamily="34" charset="0"/>
              </a:rPr>
              <a:t> tag defines preformatted text. The text enclosed in the pre element usually preserves spaces and line breaks.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5486400" cy="2782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4219575" cy="1549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267200"/>
            <a:ext cx="4414838" cy="2457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Horizontal Rule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20574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Aft>
                <a:spcPct val="10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&lt;hr&gt;</a:t>
            </a:r>
            <a:r>
              <a:rPr lang="en-US" sz="2800" smtClean="0">
                <a:effectLst/>
                <a:latin typeface="Tahoma" pitchFamily="34" charset="0"/>
              </a:rPr>
              <a:t> tag inserts a horizontal rule.</a:t>
            </a:r>
          </a:p>
          <a:p>
            <a:pPr eaLnBrk="1" hangingPunct="1">
              <a:lnSpc>
                <a:spcPct val="180000"/>
              </a:lnSpc>
              <a:spcAft>
                <a:spcPct val="10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tag has no end tag.</a:t>
            </a:r>
          </a:p>
        </p:txBody>
      </p:sp>
      <p:sp>
        <p:nvSpPr>
          <p:cNvPr id="40964" name="Rectangle 6"/>
          <p:cNvSpPr>
            <a:spLocks noRot="1" noChangeArrowheads="1"/>
          </p:cNvSpPr>
          <p:nvPr/>
        </p:nvSpPr>
        <p:spPr bwMode="auto">
          <a:xfrm>
            <a:off x="381000" y="3962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000" u="sng">
                <a:solidFill>
                  <a:srgbClr val="FFFF00"/>
                </a:solidFill>
                <a:latin typeface="Tahoma" pitchFamily="34" charset="0"/>
              </a:rPr>
              <a:t>Center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457200" y="4572000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80000"/>
              </a:lnSpc>
              <a:spcBef>
                <a:spcPct val="40000"/>
              </a:spcBef>
              <a:spcAft>
                <a:spcPct val="2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</a:t>
            </a:r>
            <a:r>
              <a:rPr lang="en-US" sz="2800" b="1">
                <a:solidFill>
                  <a:srgbClr val="FFFF00"/>
                </a:solidFill>
                <a:latin typeface="Tahoma" pitchFamily="34" charset="0"/>
              </a:rPr>
              <a:t>&lt;center&gt;</a:t>
            </a:r>
            <a:r>
              <a:rPr lang="en-US" sz="2800">
                <a:latin typeface="Tahoma" pitchFamily="34" charset="0"/>
              </a:rPr>
              <a:t> tag centers its enclosed text horizontally.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7054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ahoma" pitchFamily="34" charset="0"/>
              </a:rPr>
              <a:t>Create the following web page using HTML:</a:t>
            </a:r>
          </a:p>
        </p:txBody>
      </p:sp>
      <p:sp>
        <p:nvSpPr>
          <p:cNvPr id="4198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696200" cy="4525963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Sun Ray Holiday Resorts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dirty="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	Sun Ray is a beach hotel where you can have the best holiday ever.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	For more information please contact: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		Bookings Manager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			Tel: 234-5677	 or 	234-5688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1941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chemeClr val="bg2"/>
                </a:solidFill>
                <a:latin typeface="Tahoma" pitchFamily="34" charset="0"/>
              </a:rPr>
              <a:t>Example 2:</a:t>
            </a:r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>
            <a:off x="1066800" y="2514600"/>
            <a:ext cx="7543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1066800" y="4114800"/>
            <a:ext cx="7467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943600" cy="3106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534400" cy="6477000"/>
          </a:xfrm>
          <a:solidFill>
            <a:srgbClr val="FFFFCC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&lt;center&gt; Sun Ray Holiday Resorts&lt;/center&gt;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&lt;p&gt;Sun Ray is a beach hotel where you can &lt;</a:t>
            </a:r>
            <a:r>
              <a:rPr lang="en-US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br</a:t>
            </a: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&gt; have the best holiday ever. 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For more information please contact: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&lt;pre&gt;	Bookings Manager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		 		Tel: 234-5677	 or 	234-5688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&lt;/pre&gt;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810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Comments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9718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2800" smtClean="0">
                <a:effectLst/>
                <a:latin typeface="Tahoma" pitchFamily="34" charset="0"/>
              </a:rPr>
              <a:t>Comments are ignored by the browser.</a:t>
            </a:r>
          </a:p>
          <a:p>
            <a:pPr eaLnBrk="1" hangingPunct="1">
              <a:lnSpc>
                <a:spcPct val="18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2800" smtClean="0">
                <a:effectLst/>
                <a:latin typeface="Tahoma" pitchFamily="34" charset="0"/>
              </a:rPr>
              <a:t>A comment is written between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&lt;! - -</a:t>
            </a:r>
            <a:r>
              <a:rPr lang="en-US" sz="2800" smtClean="0">
                <a:effectLst/>
                <a:latin typeface="Tahoma" pitchFamily="34" charset="0"/>
              </a:rPr>
              <a:t> and   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- - &gt;</a:t>
            </a:r>
            <a:r>
              <a:rPr lang="en-US" sz="2800" smtClean="0">
                <a:effectLst/>
                <a:latin typeface="Tahoma" pitchFamily="34" charset="0"/>
              </a:rPr>
              <a:t> symbols.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57200" y="4495800"/>
            <a:ext cx="8229600" cy="19050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 u="sng">
                <a:solidFill>
                  <a:schemeClr val="bg2"/>
                </a:solidFill>
              </a:rPr>
              <a:t>Example: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chemeClr val="bg2"/>
                </a:solidFill>
              </a:rPr>
              <a:t>&lt;! - - This is a comment - -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Lists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smtClean="0">
                <a:effectLst/>
                <a:latin typeface="Tahoma" pitchFamily="34" charset="0"/>
              </a:rPr>
              <a:t>Two types of lists are supported in HTML: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definition (glossary) lists</a:t>
            </a:r>
            <a:r>
              <a:rPr lang="en-US" sz="2800" smtClean="0">
                <a:effectLst/>
                <a:latin typeface="Tahoma" pitchFamily="34" charset="0"/>
              </a:rPr>
              <a:t> and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regular lists.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smtClean="0">
              <a:solidFill>
                <a:srgbClr val="FFFF00"/>
              </a:solidFill>
              <a:effectLst/>
              <a:latin typeface="Tahoma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u="sng" smtClean="0">
                <a:solidFill>
                  <a:srgbClr val="FFFF00"/>
                </a:solidFill>
                <a:effectLst/>
                <a:latin typeface="Tahoma" pitchFamily="34" charset="0"/>
              </a:rPr>
              <a:t>Definition Lists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	</a:t>
            </a:r>
            <a:r>
              <a:rPr lang="en-US" sz="2800" smtClean="0">
                <a:effectLst/>
                <a:latin typeface="Tahoma" pitchFamily="34" charset="0"/>
              </a:rPr>
              <a:t>Contains a term followed by a definition.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457200" y="18288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A definition list starts with the </a:t>
            </a:r>
            <a:r>
              <a:rPr lang="en-US" sz="2800" b="1">
                <a:solidFill>
                  <a:srgbClr val="FFFF00"/>
                </a:solidFill>
                <a:latin typeface="Tahoma" pitchFamily="34" charset="0"/>
              </a:rPr>
              <a:t>&lt;dl&gt;</a:t>
            </a:r>
            <a:r>
              <a:rPr lang="en-US" sz="2800">
                <a:latin typeface="Tahoma" pitchFamily="34" charset="0"/>
              </a:rPr>
              <a:t> tag. Each definition-list term starts with the </a:t>
            </a:r>
            <a:r>
              <a:rPr lang="en-US" sz="2800" b="1">
                <a:solidFill>
                  <a:srgbClr val="FFFF00"/>
                </a:solidFill>
                <a:latin typeface="Tahoma" pitchFamily="34" charset="0"/>
              </a:rPr>
              <a:t>&lt;dt&gt;</a:t>
            </a:r>
            <a:r>
              <a:rPr lang="en-US" sz="2800">
                <a:latin typeface="Tahoma" pitchFamily="34" charset="0"/>
              </a:rPr>
              <a:t> tag and each definition of a term starts with the </a:t>
            </a:r>
            <a:r>
              <a:rPr lang="en-US" sz="2800" b="1">
                <a:solidFill>
                  <a:srgbClr val="FFFF00"/>
                </a:solidFill>
                <a:latin typeface="Tahoma" pitchFamily="34" charset="0"/>
              </a:rPr>
              <a:t>&lt;dd&gt;</a:t>
            </a:r>
            <a:r>
              <a:rPr lang="en-US" sz="2800">
                <a:latin typeface="Tahoma" pitchFamily="34" charset="0"/>
              </a:rPr>
              <a:t>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u="sng" smtClean="0">
                <a:effectLst/>
                <a:latin typeface="Tahoma" pitchFamily="34" charset="0"/>
              </a:rPr>
              <a:t>Example: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Create the following definition list: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181350"/>
            <a:ext cx="4876800" cy="23002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457200" y="533400"/>
            <a:ext cx="8229600" cy="59436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15000"/>
              </a:spcBef>
              <a:spcAft>
                <a:spcPct val="10000"/>
              </a:spcAft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4000" u="sng">
                <a:solidFill>
                  <a:srgbClr val="000000"/>
                </a:solidFill>
              </a:rPr>
              <a:t>Example: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&lt;dl&gt;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&lt;dt&gt; CPU &lt;/dt&gt;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&lt;dd&gt; Central Processing Unit &lt;/dd&gt;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&lt;dt&gt; RAM &lt;/dt&gt;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&lt;dd&gt; Random Access Memory &lt;/dd&gt;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rgbClr val="000000"/>
                </a:solidFill>
              </a:rPr>
              <a:t>&lt;/dl&gt;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7329488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</a:rPr>
              <a:t>Create a web page using HTML to display the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</a:rPr>
              <a:t>following definition list: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1941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chemeClr val="bg2"/>
                </a:solidFill>
                <a:latin typeface="Tahoma" pitchFamily="34" charset="0"/>
              </a:rPr>
              <a:t>Example 2: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2362200"/>
            <a:ext cx="60960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Mount Everest</a:t>
            </a:r>
            <a:r>
              <a:rPr lang="en-U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sz="2400" smtClean="0">
                <a:solidFill>
                  <a:schemeClr val="bg2"/>
                </a:solidFill>
                <a:effectLst/>
                <a:latin typeface="Tahoma" pitchFamily="34" charset="0"/>
              </a:rPr>
              <a:t>Tallest Mountain in the world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Nile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chemeClr val="bg2"/>
                </a:solidFill>
                <a:effectLst/>
                <a:latin typeface="Tahoma" pitchFamily="34" charset="0"/>
              </a:rPr>
              <a:t>	Longest river in the world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Angel Falls</a:t>
            </a:r>
            <a:r>
              <a:rPr 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smtClean="0">
                <a:solidFill>
                  <a:schemeClr val="bg2"/>
                </a:solidFill>
                <a:effectLst/>
                <a:latin typeface="Tahoma" pitchFamily="34" charset="0"/>
              </a:rPr>
              <a:t>Highest waterfall in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81000" y="381000"/>
            <a:ext cx="8229600" cy="59436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&lt;dl&gt;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&lt;dt&gt; </a:t>
            </a:r>
            <a:r>
              <a:rPr lang="en-US" sz="3000">
                <a:solidFill>
                  <a:schemeClr val="bg2"/>
                </a:solidFill>
              </a:rPr>
              <a:t>Mount Everest</a:t>
            </a:r>
            <a:r>
              <a:rPr lang="en-US" sz="3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>
                <a:solidFill>
                  <a:srgbClr val="000000"/>
                </a:solidFill>
              </a:rPr>
              <a:t>&lt;/dt&gt;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&lt;dd&gt; </a:t>
            </a:r>
            <a:r>
              <a:rPr lang="en-US" sz="3000">
                <a:solidFill>
                  <a:schemeClr val="bg2"/>
                </a:solidFill>
              </a:rPr>
              <a:t>Tallest Mountain in the world </a:t>
            </a:r>
            <a:r>
              <a:rPr lang="en-US" sz="3000">
                <a:solidFill>
                  <a:srgbClr val="000000"/>
                </a:solidFill>
              </a:rPr>
              <a:t>&lt;/dd&gt;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&lt;dt&gt; </a:t>
            </a:r>
            <a:r>
              <a:rPr lang="en-US" sz="3000">
                <a:solidFill>
                  <a:schemeClr val="bg2"/>
                </a:solidFill>
              </a:rPr>
              <a:t>Nile</a:t>
            </a:r>
            <a:r>
              <a:rPr lang="en-US" sz="3000">
                <a:solidFill>
                  <a:srgbClr val="000000"/>
                </a:solidFill>
              </a:rPr>
              <a:t> &lt;/dt&gt;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&lt;dd&gt; </a:t>
            </a:r>
            <a:r>
              <a:rPr lang="en-US" sz="3000">
                <a:solidFill>
                  <a:schemeClr val="bg2"/>
                </a:solidFill>
              </a:rPr>
              <a:t>Longest river in the world</a:t>
            </a:r>
            <a:r>
              <a:rPr lang="en-US" sz="3000">
                <a:solidFill>
                  <a:srgbClr val="000000"/>
                </a:solidFill>
              </a:rPr>
              <a:t> &lt;/dd&gt;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&lt;dt&gt; </a:t>
            </a:r>
            <a:r>
              <a:rPr lang="en-US" sz="3000">
                <a:solidFill>
                  <a:schemeClr val="bg2"/>
                </a:solidFill>
              </a:rPr>
              <a:t>Angel Falls</a:t>
            </a:r>
            <a:r>
              <a:rPr lang="en-US" sz="3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>
                <a:solidFill>
                  <a:srgbClr val="000000"/>
                </a:solidFill>
              </a:rPr>
              <a:t>&lt;/dt&gt;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&lt;dd&gt; </a:t>
            </a:r>
            <a:r>
              <a:rPr lang="en-US" sz="3000">
                <a:solidFill>
                  <a:schemeClr val="bg2"/>
                </a:solidFill>
              </a:rPr>
              <a:t>Highest waterfall in the world</a:t>
            </a:r>
            <a:r>
              <a:rPr lang="en-US" sz="3000">
                <a:solidFill>
                  <a:srgbClr val="000000"/>
                </a:solidFill>
              </a:rPr>
              <a:t> &lt;/dd&gt;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000000"/>
                </a:solidFill>
              </a:rPr>
              <a:t>&lt;/dl&gt;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2296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u="sng" smtClean="0">
                <a:solidFill>
                  <a:srgbClr val="FFFF00"/>
                </a:solidFill>
                <a:effectLst/>
                <a:latin typeface="Tahoma" pitchFamily="34" charset="0"/>
              </a:rPr>
              <a:t>Regular Lists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Regular lists can be categorized as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ordered lists</a:t>
            </a:r>
            <a:r>
              <a:rPr lang="en-US" sz="2800" smtClean="0">
                <a:effectLst/>
                <a:latin typeface="Tahoma" pitchFamily="34" charset="0"/>
              </a:rPr>
              <a:t> and </a:t>
            </a:r>
            <a:r>
              <a:rPr lang="en-US" sz="2800" smtClean="0">
                <a:solidFill>
                  <a:srgbClr val="FFFF00"/>
                </a:solidFill>
                <a:effectLst/>
                <a:latin typeface="Tahoma" pitchFamily="34" charset="0"/>
              </a:rPr>
              <a:t>unordered lists.</a:t>
            </a:r>
            <a:r>
              <a:rPr lang="en-US" sz="2800" smtClean="0">
                <a:effectLst/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smtClean="0">
              <a:effectLst/>
              <a:latin typeface="Tahoma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ahoma" pitchFamily="34" charset="0"/>
              </a:rPr>
              <a:t>Ordered Lists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It is a list of items with the list items marked with numbers.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229600" cy="18288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2800" smtClean="0">
                <a:effectLst/>
                <a:latin typeface="Tahoma" pitchFamily="34" charset="0"/>
              </a:rPr>
              <a:t>An ordered list starts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&lt;ol&gt;</a:t>
            </a:r>
            <a:r>
              <a:rPr lang="en-US" sz="2800" smtClean="0">
                <a:effectLst/>
                <a:latin typeface="Tahoma" pitchFamily="34" charset="0"/>
              </a:rPr>
              <a:t> tag. Each list item starts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&lt;li&gt;</a:t>
            </a:r>
            <a:r>
              <a:rPr lang="en-US" sz="2800" smtClean="0">
                <a:effectLst/>
                <a:latin typeface="Tahoma" pitchFamily="34" charset="0"/>
              </a:rPr>
              <a:t> tag.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2590800"/>
            <a:ext cx="8229600" cy="3619500"/>
            <a:chOff x="288" y="1632"/>
            <a:chExt cx="5184" cy="2280"/>
          </a:xfrm>
        </p:grpSpPr>
        <p:pic>
          <p:nvPicPr>
            <p:cNvPr id="5222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2" y="2640"/>
              <a:ext cx="1968" cy="1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29" name="Rectangle 6"/>
            <p:cNvSpPr>
              <a:spLocks noChangeArrowheads="1"/>
            </p:cNvSpPr>
            <p:nvPr/>
          </p:nvSpPr>
          <p:spPr bwMode="auto">
            <a:xfrm>
              <a:off x="288" y="1632"/>
              <a:ext cx="5184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sz="3200" u="sng">
                  <a:solidFill>
                    <a:srgbClr val="FFFF00"/>
                  </a:solidFill>
                  <a:latin typeface="Tahoma" pitchFamily="34" charset="0"/>
                </a:rPr>
                <a:t>Example 1:</a:t>
              </a:r>
            </a:p>
            <a:p>
              <a:pPr marL="342900" indent="-342900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sz="2800">
                  <a:latin typeface="Tahoma" pitchFamily="34" charset="0"/>
                </a:rPr>
                <a:t>	Create the following ordered list: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09600"/>
            <a:ext cx="8229600" cy="731838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000000"/>
                </a:solidFill>
                <a:effectLst/>
                <a:latin typeface="Tahoma" pitchFamily="34" charset="0"/>
              </a:rPr>
              <a:t>HTML Tags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HTML tags are keywords surrounded by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angle brackets</a:t>
            </a: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 like &lt;html&gt; 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</a:pP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HTML tags normally come in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pairs</a:t>
            </a:r>
            <a:r>
              <a:rPr lang="en-US" sz="2800" smtClean="0">
                <a:solidFill>
                  <a:srgbClr val="FF0000"/>
                </a:solidFill>
                <a:effectLst/>
                <a:latin typeface="Tahoma" pitchFamily="34" charset="0"/>
              </a:rPr>
              <a:t>. </a:t>
            </a:r>
            <a:endParaRPr lang="en-US" sz="2800" smtClean="0">
              <a:solidFill>
                <a:schemeClr val="bg2"/>
              </a:solidFill>
              <a:effectLst/>
              <a:latin typeface="Tahom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The first tag in a pair is the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start tag</a:t>
            </a: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, the second tag is the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end tag</a:t>
            </a: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1676400" y="1295400"/>
            <a:ext cx="5486400" cy="40386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&lt;ol&gt;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&lt;li&gt; Apples &lt;/li&gt;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&lt;li&gt; Oranges &lt;/li&gt;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&lt;li&gt; Grapes &lt;/li&gt;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&lt;/ol&gt;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sz="2800" u="sng" smtClean="0">
                <a:solidFill>
                  <a:srgbClr val="FFFF00"/>
                </a:solidFill>
                <a:effectLst/>
                <a:latin typeface="Tahoma" pitchFamily="34" charset="0"/>
              </a:rPr>
              <a:t>Unordered Lists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It is a list of items with the list items marked with bullets.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An unordered list starts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&lt;ul&gt;</a:t>
            </a:r>
            <a:r>
              <a:rPr lang="en-US" sz="2800" smtClean="0">
                <a:effectLst/>
                <a:latin typeface="Tahoma" pitchFamily="34" charset="0"/>
              </a:rPr>
              <a:t> tag. Each list item starts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&lt;li&gt;</a:t>
            </a:r>
            <a:r>
              <a:rPr lang="en-US" sz="2800" smtClean="0">
                <a:effectLst/>
                <a:latin typeface="Tahoma" pitchFamily="34" charset="0"/>
              </a:rPr>
              <a:t>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 u="sng">
                <a:solidFill>
                  <a:srgbClr val="FFFF00"/>
                </a:solidFill>
                <a:latin typeface="Tahoma" pitchFamily="34" charset="0"/>
              </a:rPr>
              <a:t>Example: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	Create the following unordered list: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19400"/>
            <a:ext cx="2709863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2133600" y="1600200"/>
            <a:ext cx="4419600" cy="38862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&lt;ul&gt;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&lt;li&gt; Cricket &lt;/li&gt;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&lt;li&gt; Football &lt;/li&gt;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&lt;li&gt; Chess &lt;/li&gt;</a:t>
            </a:r>
          </a:p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</a:rPr>
              <a:t>&lt;/ul&gt;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954088"/>
            <a:ext cx="7329488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</a:rPr>
              <a:t>Create a web page using HTML to display the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</a:rPr>
              <a:t>following ordered list: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28600" y="381000"/>
            <a:ext cx="1941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chemeClr val="bg2"/>
                </a:solidFill>
                <a:latin typeface="Tahoma" pitchFamily="34" charset="0"/>
              </a:rPr>
              <a:t>Example 2: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71800" y="2590800"/>
            <a:ext cx="3352800" cy="2895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Item list: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chemeClr val="bg2"/>
                </a:solidFill>
                <a:effectLst/>
                <a:latin typeface="Tahoma" pitchFamily="34" charset="0"/>
              </a:rPr>
              <a:t>Books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chemeClr val="bg2"/>
                </a:solidFill>
                <a:effectLst/>
                <a:latin typeface="Tahoma" pitchFamily="34" charset="0"/>
              </a:rPr>
              <a:t>CDs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chemeClr val="bg2"/>
                </a:solidFill>
                <a:effectLst/>
                <a:latin typeface="Tahoma" pitchFamily="34" charset="0"/>
              </a:rPr>
              <a:t>Stationary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chemeClr val="bg2"/>
                </a:solidFill>
                <a:effectLst/>
                <a:latin typeface="Tahoma" pitchFamily="34" charset="0"/>
              </a:rPr>
              <a:t>Toys </a:t>
            </a:r>
            <a:r>
              <a:rPr lang="en-US" sz="2400" smtClean="0">
                <a:solidFill>
                  <a:schemeClr val="bg2"/>
                </a:solidFill>
                <a:effectLst/>
                <a:latin typeface="Tahoma" pitchFamily="34" charset="0"/>
              </a:rPr>
              <a:t>	</a:t>
            </a:r>
          </a:p>
          <a:p>
            <a:pPr marL="609600" indent="-609600" eaLnBrk="1" hangingPunct="1"/>
            <a:endParaRPr lang="en-US" sz="2800" smtClean="0"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295400"/>
          </a:xfrm>
        </p:spPr>
        <p:txBody>
          <a:bodyPr/>
          <a:lstStyle/>
          <a:p>
            <a:pPr eaLnBrk="1" hangingPunct="1"/>
            <a:r>
              <a:rPr lang="en-US" sz="44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00200" y="381000"/>
            <a:ext cx="5791200" cy="914400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Headings</a:t>
            </a:r>
            <a:r>
              <a:rPr lang="en-US" u="sng" smtClean="0">
                <a:effectLst/>
                <a:latin typeface="Tahoma" pitchFamily="34" charset="0"/>
              </a:rPr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2800" smtClean="0">
                <a:effectLst/>
                <a:latin typeface="Tahoma" pitchFamily="34" charset="0"/>
              </a:rPr>
              <a:t>Headings are defined with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&lt;h1&gt;</a:t>
            </a:r>
            <a:r>
              <a:rPr lang="en-US" sz="2800" smtClean="0">
                <a:effectLst/>
                <a:latin typeface="Tahoma" pitchFamily="34" charset="0"/>
              </a:rPr>
              <a:t> to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&lt;h6&gt;</a:t>
            </a:r>
            <a:r>
              <a:rPr lang="en-US" sz="2800" smtClean="0">
                <a:effectLst/>
                <a:latin typeface="Tahoma" pitchFamily="34" charset="0"/>
              </a:rPr>
              <a:t> tags. &lt;h1&gt; defines the largest heading. &lt;h6&gt; defines the smallest heading.</a:t>
            </a:r>
          </a:p>
          <a:p>
            <a:pPr eaLnBrk="1" hangingPunct="1">
              <a:lnSpc>
                <a:spcPct val="160000"/>
              </a:lnSpc>
            </a:pPr>
            <a:r>
              <a:rPr lang="en-US" sz="2800" smtClean="0">
                <a:effectLst/>
                <a:latin typeface="Tahoma" pitchFamily="34" charset="0"/>
              </a:rPr>
              <a:t>HTML automatically adds an extra blank line before and after a heading.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381000" y="9906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u="sng">
                <a:solidFill>
                  <a:srgbClr val="FFFF00"/>
                </a:solidFill>
                <a:latin typeface="Tahoma" pitchFamily="34" charset="0"/>
              </a:rPr>
              <a:t>Attributes: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latin typeface="Tahoma" pitchFamily="34" charset="0"/>
              </a:rPr>
              <a:t>  </a:t>
            </a:r>
            <a:r>
              <a:rPr lang="en-US" sz="2800">
                <a:latin typeface="Tahoma" pitchFamily="34" charset="0"/>
              </a:rPr>
              <a:t>Align (values: Center, left and right).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>
              <a:latin typeface="Tahoma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u="sng">
                <a:latin typeface="Tahoma" pitchFamily="34" charset="0"/>
              </a:rPr>
              <a:t>Example:</a:t>
            </a:r>
            <a:r>
              <a:rPr lang="en-US" sz="2800">
                <a:latin typeface="Tahoma" pitchFamily="34" charset="0"/>
              </a:rPr>
              <a:t> </a:t>
            </a:r>
            <a:endParaRPr lang="en-US" sz="3200" u="sng">
              <a:latin typeface="Tahoma" pitchFamily="34" charset="0"/>
            </a:endParaRP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304800" y="3886200"/>
            <a:ext cx="8458200" cy="12192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300">
                <a:solidFill>
                  <a:schemeClr val="bg2"/>
                </a:solidFill>
              </a:rPr>
              <a:t>&lt;h1 align = “center”&gt; This is a heading &lt;/h1&gt;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17"/>
          <p:cNvGrpSpPr>
            <a:grpSpLocks/>
          </p:cNvGrpSpPr>
          <p:nvPr/>
        </p:nvGrpSpPr>
        <p:grpSpPr bwMode="auto">
          <a:xfrm>
            <a:off x="1447800" y="762000"/>
            <a:ext cx="6400800" cy="5014913"/>
            <a:chOff x="624" y="576"/>
            <a:chExt cx="4032" cy="3159"/>
          </a:xfrm>
        </p:grpSpPr>
        <p:pic>
          <p:nvPicPr>
            <p:cNvPr id="6144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576"/>
              <a:ext cx="2122" cy="3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4" name="Line 5"/>
            <p:cNvSpPr>
              <a:spLocks noChangeShapeType="1"/>
            </p:cNvSpPr>
            <p:nvPr/>
          </p:nvSpPr>
          <p:spPr bwMode="auto">
            <a:xfrm flipH="1">
              <a:off x="1104" y="768"/>
              <a:ext cx="816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5" name="Text Box 6"/>
            <p:cNvSpPr txBox="1">
              <a:spLocks noChangeArrowheads="1"/>
            </p:cNvSpPr>
            <p:nvPr/>
          </p:nvSpPr>
          <p:spPr bwMode="auto">
            <a:xfrm>
              <a:off x="672" y="67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H1</a:t>
              </a:r>
            </a:p>
          </p:txBody>
        </p:sp>
        <p:sp>
          <p:nvSpPr>
            <p:cNvPr id="61446" name="Line 7"/>
            <p:cNvSpPr>
              <a:spLocks noChangeShapeType="1"/>
            </p:cNvSpPr>
            <p:nvPr/>
          </p:nvSpPr>
          <p:spPr bwMode="auto">
            <a:xfrm flipH="1">
              <a:off x="1008" y="2016"/>
              <a:ext cx="816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Line 8"/>
            <p:cNvSpPr>
              <a:spLocks noChangeShapeType="1"/>
            </p:cNvSpPr>
            <p:nvPr/>
          </p:nvSpPr>
          <p:spPr bwMode="auto">
            <a:xfrm flipH="1">
              <a:off x="1056" y="3024"/>
              <a:ext cx="816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Line 9"/>
            <p:cNvSpPr>
              <a:spLocks noChangeShapeType="1"/>
            </p:cNvSpPr>
            <p:nvPr/>
          </p:nvSpPr>
          <p:spPr bwMode="auto">
            <a:xfrm flipH="1" flipV="1">
              <a:off x="3504" y="1440"/>
              <a:ext cx="768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10"/>
            <p:cNvSpPr>
              <a:spLocks noChangeShapeType="1"/>
            </p:cNvSpPr>
            <p:nvPr/>
          </p:nvSpPr>
          <p:spPr bwMode="auto">
            <a:xfrm flipH="1" flipV="1">
              <a:off x="2976" y="2544"/>
              <a:ext cx="768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1"/>
            <p:cNvSpPr>
              <a:spLocks noChangeShapeType="1"/>
            </p:cNvSpPr>
            <p:nvPr/>
          </p:nvSpPr>
          <p:spPr bwMode="auto">
            <a:xfrm flipH="1" flipV="1">
              <a:off x="2688" y="3408"/>
              <a:ext cx="768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Text Box 12"/>
            <p:cNvSpPr txBox="1">
              <a:spLocks noChangeArrowheads="1"/>
            </p:cNvSpPr>
            <p:nvPr/>
          </p:nvSpPr>
          <p:spPr bwMode="auto">
            <a:xfrm>
              <a:off x="624" y="192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H3</a:t>
              </a:r>
            </a:p>
          </p:txBody>
        </p:sp>
        <p:sp>
          <p:nvSpPr>
            <p:cNvPr id="61452" name="Text Box 13"/>
            <p:cNvSpPr txBox="1">
              <a:spLocks noChangeArrowheads="1"/>
            </p:cNvSpPr>
            <p:nvPr/>
          </p:nvSpPr>
          <p:spPr bwMode="auto">
            <a:xfrm>
              <a:off x="4272" y="153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H2</a:t>
              </a:r>
            </a:p>
          </p:txBody>
        </p:sp>
        <p:sp>
          <p:nvSpPr>
            <p:cNvPr id="61453" name="Text Box 14"/>
            <p:cNvSpPr txBox="1">
              <a:spLocks noChangeArrowheads="1"/>
            </p:cNvSpPr>
            <p:nvPr/>
          </p:nvSpPr>
          <p:spPr bwMode="auto">
            <a:xfrm>
              <a:off x="3744" y="264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H4</a:t>
              </a:r>
            </a:p>
          </p:txBody>
        </p:sp>
        <p:sp>
          <p:nvSpPr>
            <p:cNvPr id="61454" name="Text Box 15"/>
            <p:cNvSpPr txBox="1">
              <a:spLocks noChangeArrowheads="1"/>
            </p:cNvSpPr>
            <p:nvPr/>
          </p:nvSpPr>
          <p:spPr bwMode="auto">
            <a:xfrm>
              <a:off x="672" y="297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H5</a:t>
              </a:r>
            </a:p>
          </p:txBody>
        </p:sp>
        <p:sp>
          <p:nvSpPr>
            <p:cNvPr id="61455" name="Text Box 16"/>
            <p:cNvSpPr txBox="1">
              <a:spLocks noChangeArrowheads="1"/>
            </p:cNvSpPr>
            <p:nvPr/>
          </p:nvSpPr>
          <p:spPr bwMode="auto">
            <a:xfrm>
              <a:off x="3504" y="340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H6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Bold Text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12954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Aft>
                <a:spcPct val="10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&lt;b&gt;</a:t>
            </a:r>
            <a:r>
              <a:rPr lang="en-US" sz="2800" smtClean="0">
                <a:effectLst/>
                <a:latin typeface="Tahoma" pitchFamily="34" charset="0"/>
              </a:rPr>
              <a:t> tag displays text in boldface.</a:t>
            </a:r>
          </a:p>
        </p:txBody>
      </p:sp>
      <p:sp>
        <p:nvSpPr>
          <p:cNvPr id="62468" name="Rectangle 4"/>
          <p:cNvSpPr>
            <a:spLocks noRot="1" noChangeArrowheads="1"/>
          </p:cNvSpPr>
          <p:nvPr/>
        </p:nvSpPr>
        <p:spPr bwMode="auto">
          <a:xfrm>
            <a:off x="457200" y="3581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3600" u="sng">
                <a:solidFill>
                  <a:srgbClr val="FFFF00"/>
                </a:solidFill>
                <a:latin typeface="Tahoma" pitchFamily="34" charset="0"/>
              </a:rPr>
              <a:t>Italic Text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57200" y="4572000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80000"/>
              </a:lnSpc>
              <a:spcBef>
                <a:spcPct val="40000"/>
              </a:spcBef>
              <a:spcAft>
                <a:spcPct val="2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</a:t>
            </a:r>
            <a:r>
              <a:rPr lang="en-US" sz="2800" b="1">
                <a:solidFill>
                  <a:srgbClr val="FFFF00"/>
                </a:solidFill>
                <a:latin typeface="Tahoma" pitchFamily="34" charset="0"/>
              </a:rPr>
              <a:t>&lt;i&gt;</a:t>
            </a:r>
            <a:r>
              <a:rPr lang="en-US" sz="2800">
                <a:latin typeface="Tahoma" pitchFamily="34" charset="0"/>
              </a:rPr>
              <a:t> tag displays text in italics.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304800" y="1219200"/>
            <a:ext cx="8839200" cy="4010025"/>
            <a:chOff x="246" y="1746"/>
            <a:chExt cx="5568" cy="2526"/>
          </a:xfrm>
        </p:grpSpPr>
        <p:grpSp>
          <p:nvGrpSpPr>
            <p:cNvPr id="8195" name="Group 27"/>
            <p:cNvGrpSpPr>
              <a:grpSpLocks/>
            </p:cNvGrpSpPr>
            <p:nvPr/>
          </p:nvGrpSpPr>
          <p:grpSpPr bwMode="auto">
            <a:xfrm>
              <a:off x="246" y="2610"/>
              <a:ext cx="5568" cy="1662"/>
              <a:chOff x="304800" y="3124200"/>
              <a:chExt cx="8839200" cy="2638426"/>
            </a:xfrm>
          </p:grpSpPr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304800" y="3124200"/>
                <a:ext cx="8839200" cy="579438"/>
              </a:xfrm>
              <a:prstGeom prst="rect">
                <a:avLst/>
              </a:prstGeom>
              <a:solidFill>
                <a:srgbClr val="C5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200" b="1">
                    <a:solidFill>
                      <a:srgbClr val="000000"/>
                    </a:solidFill>
                  </a:rPr>
                  <a:t>&lt;tagname attribute = “value”&gt;……&lt;/tagname&gt;</a:t>
                </a:r>
              </a:p>
            </p:txBody>
          </p:sp>
          <p:sp>
            <p:nvSpPr>
              <p:cNvPr id="8198" name="Line 6"/>
              <p:cNvSpPr>
                <a:spLocks noChangeShapeType="1"/>
              </p:cNvSpPr>
              <p:nvPr/>
            </p:nvSpPr>
            <p:spPr bwMode="auto">
              <a:xfrm flipH="1">
                <a:off x="5410200" y="3671888"/>
                <a:ext cx="609600" cy="6858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4484688" y="4357688"/>
                <a:ext cx="1868487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</a:rPr>
                  <a:t>tag content </a:t>
                </a:r>
              </a:p>
            </p:txBody>
          </p:sp>
          <p:sp>
            <p:nvSpPr>
              <p:cNvPr id="8200" name="Line 9"/>
              <p:cNvSpPr>
                <a:spLocks noChangeShapeType="1"/>
              </p:cNvSpPr>
              <p:nvPr/>
            </p:nvSpPr>
            <p:spPr bwMode="auto">
              <a:xfrm flipH="1">
                <a:off x="1295400" y="3733800"/>
                <a:ext cx="152400" cy="9906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" name="Line 10"/>
              <p:cNvSpPr>
                <a:spLocks noChangeShapeType="1"/>
              </p:cNvSpPr>
              <p:nvPr/>
            </p:nvSpPr>
            <p:spPr bwMode="auto">
              <a:xfrm>
                <a:off x="7620000" y="3657600"/>
                <a:ext cx="304800" cy="15240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" name="Text Box 11"/>
              <p:cNvSpPr txBox="1">
                <a:spLocks noChangeArrowheads="1"/>
              </p:cNvSpPr>
              <p:nvPr/>
            </p:nvSpPr>
            <p:spPr bwMode="auto">
              <a:xfrm>
                <a:off x="533400" y="4724400"/>
                <a:ext cx="1558925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</a:rPr>
                  <a:t>Start tag </a:t>
                </a:r>
              </a:p>
            </p:txBody>
          </p:sp>
          <p:sp>
            <p:nvSpPr>
              <p:cNvPr id="8203" name="Text Box 12"/>
              <p:cNvSpPr txBox="1">
                <a:spLocks noChangeArrowheads="1"/>
              </p:cNvSpPr>
              <p:nvPr/>
            </p:nvSpPr>
            <p:spPr bwMode="auto">
              <a:xfrm>
                <a:off x="7391400" y="5243513"/>
                <a:ext cx="1379538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</a:rPr>
                  <a:t>End tag </a:t>
                </a:r>
              </a:p>
            </p:txBody>
          </p:sp>
        </p:grpSp>
        <p:sp>
          <p:nvSpPr>
            <p:cNvPr id="8196" name="Rectangle 36"/>
            <p:cNvSpPr>
              <a:spLocks noChangeArrowheads="1"/>
            </p:cNvSpPr>
            <p:nvPr/>
          </p:nvSpPr>
          <p:spPr bwMode="auto">
            <a:xfrm>
              <a:off x="246" y="1746"/>
              <a:ext cx="412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sz="2800" b="1" u="sng">
                  <a:solidFill>
                    <a:srgbClr val="000000"/>
                  </a:solidFill>
                  <a:latin typeface="Tahoma" pitchFamily="34" charset="0"/>
                </a:rPr>
                <a:t>The general format of an HTML tag: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Rot="1" noChangeArrowheads="1"/>
          </p:cNvSpPr>
          <p:nvPr/>
        </p:nvSpPr>
        <p:spPr bwMode="auto">
          <a:xfrm>
            <a:off x="5334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3600" u="sng">
                <a:solidFill>
                  <a:srgbClr val="FFFF00"/>
                </a:solidFill>
                <a:latin typeface="Tahoma" pitchFamily="34" charset="0"/>
              </a:rPr>
              <a:t>Underlined Text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5334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80000"/>
              </a:lnSpc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</a:t>
            </a:r>
            <a:r>
              <a:rPr lang="en-US" sz="2800" b="1">
                <a:solidFill>
                  <a:srgbClr val="FFFF00"/>
                </a:solidFill>
                <a:latin typeface="Tahoma" pitchFamily="34" charset="0"/>
              </a:rPr>
              <a:t>&lt;u&gt;</a:t>
            </a:r>
            <a:r>
              <a:rPr lang="en-US" sz="2800">
                <a:latin typeface="Tahoma" pitchFamily="34" charset="0"/>
              </a:rPr>
              <a:t> tag displays text that is underlined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Fonts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16764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2800" dirty="0" smtClean="0">
                <a:effectLst/>
                <a:latin typeface="Tahoma" pitchFamily="34" charset="0"/>
              </a:rPr>
              <a:t>The </a:t>
            </a:r>
            <a:r>
              <a:rPr lang="en-US" sz="2800" b="1" dirty="0" smtClean="0">
                <a:solidFill>
                  <a:srgbClr val="FFFF00"/>
                </a:solidFill>
                <a:effectLst/>
                <a:latin typeface="Tahoma" pitchFamily="34" charset="0"/>
              </a:rPr>
              <a:t>&lt;font&gt;</a:t>
            </a:r>
            <a:r>
              <a:rPr lang="en-US" sz="2800" dirty="0" smtClean="0">
                <a:effectLst/>
                <a:latin typeface="Tahoma" pitchFamily="34" charset="0"/>
              </a:rPr>
              <a:t> tag specifies the </a:t>
            </a:r>
            <a:r>
              <a:rPr lang="en-US" sz="2800" u="sng" dirty="0" smtClean="0">
                <a:effectLst/>
                <a:latin typeface="Tahoma" pitchFamily="34" charset="0"/>
              </a:rPr>
              <a:t>font face</a:t>
            </a:r>
            <a:r>
              <a:rPr lang="en-US" sz="2800" dirty="0" smtClean="0">
                <a:effectLst/>
                <a:latin typeface="Tahoma" pitchFamily="34" charset="0"/>
              </a:rPr>
              <a:t>, </a:t>
            </a:r>
            <a:r>
              <a:rPr lang="en-US" sz="2800" u="sng" dirty="0" smtClean="0">
                <a:effectLst/>
                <a:latin typeface="Tahoma" pitchFamily="34" charset="0"/>
              </a:rPr>
              <a:t>font size</a:t>
            </a:r>
            <a:r>
              <a:rPr lang="en-US" sz="2800" dirty="0" smtClean="0">
                <a:effectLst/>
                <a:latin typeface="Tahoma" pitchFamily="34" charset="0"/>
              </a:rPr>
              <a:t>, and </a:t>
            </a:r>
            <a:r>
              <a:rPr lang="en-US" sz="2800" u="sng" dirty="0" smtClean="0">
                <a:effectLst/>
                <a:latin typeface="Tahoma" pitchFamily="34" charset="0"/>
              </a:rPr>
              <a:t>font color</a:t>
            </a:r>
            <a:r>
              <a:rPr lang="en-US" sz="2800" dirty="0" smtClean="0">
                <a:effectLst/>
                <a:latin typeface="Tahoma" pitchFamily="34" charset="0"/>
              </a:rPr>
              <a:t> of text.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33400" y="2819400"/>
            <a:ext cx="8229600" cy="37338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600" u="sng">
                <a:solidFill>
                  <a:srgbClr val="000000"/>
                </a:solidFill>
              </a:rPr>
              <a:t>Example:</a:t>
            </a:r>
          </a:p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600">
                <a:solidFill>
                  <a:srgbClr val="000000"/>
                </a:solidFill>
              </a:rPr>
              <a:t>&lt;font</a:t>
            </a:r>
            <a:r>
              <a:rPr lang="en-US" sz="4000">
                <a:solidFill>
                  <a:srgbClr val="000000"/>
                </a:solidFill>
              </a:rPr>
              <a:t> </a:t>
            </a:r>
            <a:r>
              <a:rPr lang="en-US" sz="3600">
                <a:solidFill>
                  <a:srgbClr val="000000"/>
                </a:solidFill>
              </a:rPr>
              <a:t>face="Arial" color="red” size="1"</a:t>
            </a: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>
                <a:solidFill>
                  <a:srgbClr val="000000"/>
                </a:solidFill>
              </a:rPr>
              <a:t>&gt;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Hello World</a:t>
            </a:r>
          </a:p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600">
                <a:solidFill>
                  <a:srgbClr val="000000"/>
                </a:solidFill>
              </a:rPr>
              <a:t>&lt;/font&gt;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2895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u="sng" smtClean="0">
                <a:effectLst/>
                <a:latin typeface="Tahoma" pitchFamily="34" charset="0"/>
              </a:rPr>
              <a:t>Note: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A value of 3 for the size attribute represents the browser’s default size for text (usually 16 pixels).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smtClean="0"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2514600" cy="808038"/>
          </a:xfrm>
        </p:spPr>
        <p:txBody>
          <a:bodyPr/>
          <a:lstStyle/>
          <a:p>
            <a:pPr algn="l" eaLnBrk="1" hangingPunct="1"/>
            <a:r>
              <a:rPr lang="en-US" sz="3200" b="0" u="sng" smtClean="0">
                <a:solidFill>
                  <a:schemeClr val="bg2"/>
                </a:solidFill>
                <a:effectLst/>
                <a:latin typeface="Tahoma" pitchFamily="34" charset="0"/>
              </a:rPr>
              <a:t>Example: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Create the following web page using HTML: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352800" y="2209800"/>
            <a:ext cx="5181600" cy="34972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sz="3600" b="1" dirty="0">
                <a:solidFill>
                  <a:srgbClr val="FF0000"/>
                </a:solidFill>
              </a:rPr>
              <a:t>Book Sale !!!!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Tahoma" pitchFamily="34" charset="0"/>
              </a:rPr>
              <a:t>Over </a:t>
            </a:r>
            <a:r>
              <a:rPr lang="en-US" sz="2400" u="sng" dirty="0">
                <a:solidFill>
                  <a:schemeClr val="bg2"/>
                </a:solidFill>
                <a:latin typeface="Tahoma" pitchFamily="34" charset="0"/>
              </a:rPr>
              <a:t>40%</a:t>
            </a:r>
            <a:r>
              <a:rPr lang="en-US" sz="2400" dirty="0">
                <a:solidFill>
                  <a:schemeClr val="bg2"/>
                </a:solidFill>
                <a:latin typeface="Tahoma" pitchFamily="34" charset="0"/>
              </a:rPr>
              <a:t> discount on all </a:t>
            </a:r>
            <a:r>
              <a:rPr lang="en-US" sz="2400" b="1" dirty="0">
                <a:solidFill>
                  <a:schemeClr val="bg2"/>
                </a:solidFill>
                <a:latin typeface="Tahoma" pitchFamily="34" charset="0"/>
              </a:rPr>
              <a:t>Computer Science</a:t>
            </a:r>
            <a:r>
              <a:rPr lang="en-US" sz="2400" dirty="0">
                <a:solidFill>
                  <a:schemeClr val="bg2"/>
                </a:solidFill>
                <a:latin typeface="Tahoma" pitchFamily="34" charset="0"/>
              </a:rPr>
              <a:t> textbooks….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3200" i="1" dirty="0">
                <a:solidFill>
                  <a:schemeClr val="bg2"/>
                </a:solidFill>
                <a:latin typeface="Garamond" pitchFamily="18" charset="0"/>
              </a:rPr>
              <a:t>Hurry come and visit our bookshop.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sz="2400" dirty="0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H="1">
            <a:off x="2209800" y="2514600"/>
            <a:ext cx="243840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228600" y="2286000"/>
            <a:ext cx="189706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bg2"/>
                </a:solidFill>
              </a:rPr>
              <a:t>H1 heading</a:t>
            </a:r>
          </a:p>
          <a:p>
            <a:r>
              <a:rPr lang="en-US" sz="2200">
                <a:solidFill>
                  <a:schemeClr val="bg2"/>
                </a:solidFill>
              </a:rPr>
              <a:t>Font face: Arial</a:t>
            </a:r>
          </a:p>
          <a:p>
            <a:r>
              <a:rPr lang="en-US" sz="2200">
                <a:solidFill>
                  <a:schemeClr val="bg2"/>
                </a:solidFill>
              </a:rPr>
              <a:t>Color: red</a:t>
            </a:r>
          </a:p>
          <a:p>
            <a:endParaRPr lang="en-US" sz="2200">
              <a:solidFill>
                <a:schemeClr val="bg2"/>
              </a:solidFill>
            </a:endParaRPr>
          </a:p>
        </p:txBody>
      </p:sp>
      <p:sp>
        <p:nvSpPr>
          <p:cNvPr id="66567" name="Text Box 9"/>
          <p:cNvSpPr txBox="1">
            <a:spLocks noChangeArrowheads="1"/>
          </p:cNvSpPr>
          <p:nvPr/>
        </p:nvSpPr>
        <p:spPr bwMode="auto">
          <a:xfrm>
            <a:off x="228600" y="3505200"/>
            <a:ext cx="23129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bg2"/>
                </a:solidFill>
              </a:rPr>
              <a:t>Font face: Tahoma </a:t>
            </a:r>
          </a:p>
          <a:p>
            <a:r>
              <a:rPr lang="en-US" sz="2200">
                <a:solidFill>
                  <a:schemeClr val="bg2"/>
                </a:solidFill>
              </a:rPr>
              <a:t>Size: 4</a:t>
            </a:r>
          </a:p>
        </p:txBody>
      </p:sp>
      <p:sp>
        <p:nvSpPr>
          <p:cNvPr id="66568" name="Line 10"/>
          <p:cNvSpPr>
            <a:spLocks noChangeShapeType="1"/>
          </p:cNvSpPr>
          <p:nvPr/>
        </p:nvSpPr>
        <p:spPr bwMode="auto">
          <a:xfrm flipH="1">
            <a:off x="2438400" y="3733800"/>
            <a:ext cx="76200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9" name="Text Box 11"/>
          <p:cNvSpPr txBox="1">
            <a:spLocks noChangeArrowheads="1"/>
          </p:cNvSpPr>
          <p:nvPr/>
        </p:nvSpPr>
        <p:spPr bwMode="auto">
          <a:xfrm>
            <a:off x="533400" y="5105400"/>
            <a:ext cx="2576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bg2"/>
                </a:solidFill>
              </a:rPr>
              <a:t>Font face: Garamond</a:t>
            </a:r>
          </a:p>
          <a:p>
            <a:r>
              <a:rPr lang="en-US" sz="2200">
                <a:solidFill>
                  <a:schemeClr val="bg2"/>
                </a:solidFill>
              </a:rPr>
              <a:t>Size: 6</a:t>
            </a:r>
          </a:p>
        </p:txBody>
      </p:sp>
      <p:sp>
        <p:nvSpPr>
          <p:cNvPr id="66570" name="Line 12"/>
          <p:cNvSpPr>
            <a:spLocks noChangeShapeType="1"/>
          </p:cNvSpPr>
          <p:nvPr/>
        </p:nvSpPr>
        <p:spPr bwMode="auto">
          <a:xfrm flipH="1">
            <a:off x="2438400" y="4800600"/>
            <a:ext cx="9144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533400" y="304800"/>
            <a:ext cx="7772400" cy="60939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</a:rPr>
              <a:t>&lt;html</a:t>
            </a:r>
            <a:r>
              <a:rPr lang="en-US" sz="30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sz="3000" dirty="0" smtClean="0">
                <a:solidFill>
                  <a:schemeClr val="bg2"/>
                </a:solidFill>
              </a:rPr>
              <a:t>&lt;</a:t>
            </a:r>
            <a:r>
              <a:rPr lang="en-US" sz="3000" dirty="0">
                <a:solidFill>
                  <a:schemeClr val="bg2"/>
                </a:solidFill>
              </a:rPr>
              <a:t>body&gt;</a:t>
            </a:r>
          </a:p>
          <a:p>
            <a:r>
              <a:rPr lang="en-US" sz="3000" dirty="0">
                <a:solidFill>
                  <a:schemeClr val="bg2"/>
                </a:solidFill>
              </a:rPr>
              <a:t>&lt;h1 align=“center”&gt;&lt;font face="Arial" Color="red"&gt;Book Sale!!!&lt;/font&gt;&lt;/h1&gt;</a:t>
            </a:r>
          </a:p>
          <a:p>
            <a:r>
              <a:rPr lang="en-US" sz="3000" dirty="0" smtClean="0">
                <a:solidFill>
                  <a:schemeClr val="bg2"/>
                </a:solidFill>
              </a:rPr>
              <a:t>&lt;</a:t>
            </a:r>
            <a:r>
              <a:rPr lang="en-US" sz="3000" dirty="0">
                <a:solidFill>
                  <a:schemeClr val="bg2"/>
                </a:solidFill>
              </a:rPr>
              <a:t>p&gt;&lt;font face="Tahoma" size="4"&gt;Over &lt;u&gt;40%&lt;/u&gt; discount on all&lt;</a:t>
            </a:r>
            <a:r>
              <a:rPr lang="en-US" sz="3000" dirty="0" err="1">
                <a:solidFill>
                  <a:schemeClr val="bg2"/>
                </a:solidFill>
              </a:rPr>
              <a:t>br</a:t>
            </a:r>
            <a:r>
              <a:rPr lang="en-US" sz="3000" dirty="0">
                <a:solidFill>
                  <a:schemeClr val="bg2"/>
                </a:solidFill>
              </a:rPr>
              <a:t>&gt;</a:t>
            </a:r>
          </a:p>
          <a:p>
            <a:r>
              <a:rPr lang="en-US" sz="3000" dirty="0">
                <a:solidFill>
                  <a:schemeClr val="bg2"/>
                </a:solidFill>
              </a:rPr>
              <a:t>&lt;b&gt;Computer Science&lt;/b&gt; textbooks....&lt;/font&gt;&lt;/p&gt;</a:t>
            </a:r>
          </a:p>
          <a:p>
            <a:r>
              <a:rPr lang="en-US" sz="3000" dirty="0">
                <a:solidFill>
                  <a:schemeClr val="bg2"/>
                </a:solidFill>
              </a:rPr>
              <a:t>&lt;p&gt;</a:t>
            </a:r>
          </a:p>
          <a:p>
            <a:r>
              <a:rPr lang="en-US" sz="3000" dirty="0">
                <a:solidFill>
                  <a:schemeClr val="bg2"/>
                </a:solidFill>
              </a:rPr>
              <a:t>&lt;</a:t>
            </a:r>
            <a:r>
              <a:rPr lang="en-US" sz="3000" dirty="0" err="1">
                <a:solidFill>
                  <a:schemeClr val="bg2"/>
                </a:solidFill>
              </a:rPr>
              <a:t>i</a:t>
            </a:r>
            <a:r>
              <a:rPr lang="en-US" sz="3000" dirty="0">
                <a:solidFill>
                  <a:schemeClr val="bg2"/>
                </a:solidFill>
              </a:rPr>
              <a:t>&gt;&lt;font face="Garamond" size=“6"&gt;Hurry come and visit our bookshop.&lt;/font&gt;&lt;/</a:t>
            </a:r>
            <a:r>
              <a:rPr lang="en-US" sz="3000" dirty="0" err="1">
                <a:solidFill>
                  <a:schemeClr val="bg2"/>
                </a:solidFill>
              </a:rPr>
              <a:t>i</a:t>
            </a:r>
            <a:r>
              <a:rPr lang="en-US" sz="3000" dirty="0">
                <a:solidFill>
                  <a:schemeClr val="bg2"/>
                </a:solidFill>
              </a:rPr>
              <a:t>&gt;&lt;/p&gt;</a:t>
            </a:r>
          </a:p>
          <a:p>
            <a:r>
              <a:rPr lang="en-US" sz="3000" dirty="0">
                <a:solidFill>
                  <a:schemeClr val="bg2"/>
                </a:solidFill>
              </a:rPr>
              <a:t>&lt;/body</a:t>
            </a:r>
            <a:r>
              <a:rPr lang="en-US" sz="30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sz="3000" dirty="0" smtClean="0">
                <a:solidFill>
                  <a:schemeClr val="bg2"/>
                </a:solidFill>
              </a:rPr>
              <a:t>&lt;/</a:t>
            </a:r>
            <a:r>
              <a:rPr lang="en-US" sz="3000" dirty="0">
                <a:solidFill>
                  <a:schemeClr val="bg2"/>
                </a:solidFill>
              </a:rPr>
              <a:t>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Hyperlinks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&lt;a&gt;</a:t>
            </a:r>
            <a:r>
              <a:rPr lang="en-US" sz="2800" smtClean="0">
                <a:effectLst/>
                <a:latin typeface="Tahoma" pitchFamily="34" charset="0"/>
              </a:rPr>
              <a:t> tag (anchor tag) is used to create links.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 u="sng" smtClean="0">
                <a:effectLst/>
                <a:latin typeface="Tahoma" pitchFamily="34" charset="0"/>
              </a:rPr>
              <a:t>Creating links to other web pages:</a:t>
            </a:r>
            <a:r>
              <a:rPr lang="en-US" sz="2800" smtClean="0">
                <a:effectLst/>
                <a:latin typeface="Tahoma" pitchFamily="34" charset="0"/>
              </a:rPr>
              <a:t>	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600" u="sng" smtClean="0">
                <a:effectLst/>
                <a:latin typeface="Tahoma" pitchFamily="34" charset="0"/>
              </a:rPr>
              <a:t>Syntax: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2600" smtClean="0">
                <a:effectLst/>
                <a:latin typeface="Tahoma" pitchFamily="34" charset="0"/>
              </a:rPr>
              <a:t>	&lt;</a:t>
            </a:r>
            <a:r>
              <a:rPr lang="en-US" sz="2600" b="1" smtClean="0">
                <a:solidFill>
                  <a:srgbClr val="FFFF00"/>
                </a:solidFill>
                <a:effectLst/>
                <a:latin typeface="Tahoma" pitchFamily="34" charset="0"/>
              </a:rPr>
              <a:t>a href</a:t>
            </a:r>
            <a:r>
              <a:rPr lang="en-US" sz="2600" smtClean="0">
                <a:effectLst/>
                <a:latin typeface="Tahoma" pitchFamily="34" charset="0"/>
              </a:rPr>
              <a:t> = “URL”&gt; …….&lt;/a&gt;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33600" y="4992688"/>
            <a:ext cx="6557963" cy="1371600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>
                <a:solidFill>
                  <a:schemeClr val="bg2"/>
                </a:solidFill>
              </a:rPr>
              <a:t>Example:</a:t>
            </a:r>
          </a:p>
          <a:p>
            <a:pPr>
              <a:lnSpc>
                <a:spcPct val="140000"/>
              </a:lnSpc>
            </a:pPr>
            <a:r>
              <a:rPr lang="en-US" sz="3000">
                <a:solidFill>
                  <a:schemeClr val="bg2"/>
                </a:solidFill>
              </a:rPr>
              <a:t> &lt;</a:t>
            </a:r>
            <a:r>
              <a:rPr lang="en-US" sz="3000" b="1">
                <a:solidFill>
                  <a:schemeClr val="bg2"/>
                </a:solidFill>
              </a:rPr>
              <a:t>a href</a:t>
            </a:r>
            <a:r>
              <a:rPr lang="en-US" sz="3000">
                <a:solidFill>
                  <a:schemeClr val="bg2"/>
                </a:solidFill>
              </a:rPr>
              <a:t> =“hello.html”&gt; Click Here &lt;/a&gt;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304800"/>
            <a:ext cx="2209800" cy="579438"/>
          </a:xfrm>
        </p:spPr>
        <p:txBody>
          <a:bodyPr/>
          <a:lstStyle/>
          <a:p>
            <a:pPr algn="l" eaLnBrk="1" hangingPunct="1"/>
            <a:r>
              <a:rPr lang="en-US" sz="2800" b="0" u="sng" smtClean="0">
                <a:solidFill>
                  <a:schemeClr val="bg2"/>
                </a:solidFill>
                <a:effectLst/>
                <a:latin typeface="Tahoma" pitchFamily="34" charset="0"/>
              </a:rPr>
              <a:t>Example: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866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Create the following web page using HTML: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6096000" cy="33131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4000">
                <a:solidFill>
                  <a:schemeClr val="bg2"/>
                </a:solidFill>
              </a:rPr>
              <a:t>Sorry We have moved!!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You will be automatically redirected to our new site in 10 seconds or click the link given below: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2800" u="sng">
                <a:solidFill>
                  <a:schemeClr val="bg2"/>
                </a:solidFill>
              </a:rPr>
              <a:t>Visit New site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800600" y="5638800"/>
            <a:ext cx="6096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486400" y="5791200"/>
            <a:ext cx="3400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Hyperlink to:</a:t>
            </a:r>
          </a:p>
          <a:p>
            <a:r>
              <a:rPr lang="en-US" sz="2400">
                <a:solidFill>
                  <a:schemeClr val="bg2"/>
                </a:solidFill>
              </a:rPr>
              <a:t>http://www.bookshop.com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458200" cy="65532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&lt;head&gt;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&lt;meta http-equiv=“refresh” content=“10; </a:t>
            </a:r>
            <a:r>
              <a:rPr lang="en-US" sz="28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url</a:t>
            </a: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=http://www.bookshop.com”&gt;&lt;/head&gt;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&lt;h1 align=“center”&gt;Sorry we have moved&lt;/h1&gt;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&lt;p&gt; You will be automatically redirected to &lt;</a:t>
            </a:r>
            <a:r>
              <a:rPr lang="en-US" sz="28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br</a:t>
            </a: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&gt;our new site in 10 seconds or click the link &lt;</a:t>
            </a:r>
            <a:r>
              <a:rPr lang="en-US" sz="28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br</a:t>
            </a: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&gt;given below:&lt;/p&gt;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&lt;center&gt;&lt; a </a:t>
            </a:r>
            <a:r>
              <a:rPr lang="en-US" sz="28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href</a:t>
            </a: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=“http://www.bookshop.com”&gt; Visit new site&lt;/a&gt; &lt;/center&gt;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Images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25000"/>
              </a:spcAft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&lt;img&gt;</a:t>
            </a:r>
            <a:r>
              <a:rPr lang="en-US" sz="2800" smtClean="0">
                <a:effectLst/>
                <a:latin typeface="Tahoma" pitchFamily="34" charset="0"/>
              </a:rPr>
              <a:t> tag places  an image in an HTML document. It has no end tag.</a:t>
            </a:r>
          </a:p>
          <a:p>
            <a:pPr eaLnBrk="1" hangingPunct="1">
              <a:lnSpc>
                <a:spcPct val="150000"/>
              </a:lnSpc>
              <a:spcAft>
                <a:spcPct val="25000"/>
              </a:spcAft>
            </a:pPr>
            <a:r>
              <a:rPr lang="en-US" sz="2800" smtClean="0">
                <a:effectLst/>
                <a:latin typeface="Tahoma" pitchFamily="34" charset="0"/>
              </a:rPr>
              <a:t>Syntax:</a:t>
            </a:r>
          </a:p>
          <a:p>
            <a:pPr lvl="1" eaLnBrk="1" hangingPunct="1">
              <a:lnSpc>
                <a:spcPct val="150000"/>
              </a:lnSpc>
              <a:spcAft>
                <a:spcPct val="25000"/>
              </a:spcAft>
            </a:pPr>
            <a:r>
              <a:rPr lang="en-US" sz="24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&lt;img src = “URL”&gt;</a:t>
            </a:r>
            <a:r>
              <a:rPr lang="en-US" sz="2400" smtClean="0">
                <a:effectLst/>
                <a:latin typeface="Tahoma" pitchFamily="34" charset="0"/>
              </a:rPr>
              <a:t> where src = “URL” specifies the location of the image on the server.</a:t>
            </a:r>
          </a:p>
          <a:p>
            <a:pPr lvl="1" eaLnBrk="1" hangingPunct="1">
              <a:lnSpc>
                <a:spcPct val="150000"/>
              </a:lnSpc>
              <a:spcAft>
                <a:spcPct val="25000"/>
              </a:spcAft>
            </a:pPr>
            <a:r>
              <a:rPr lang="en-US" sz="2400" smtClean="0">
                <a:effectLst/>
                <a:latin typeface="Tahoma" pitchFamily="34" charset="0"/>
              </a:rPr>
              <a:t>Attributes: align (values: left, right), width, height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/>
          </p:cNvSpPr>
          <p:nvPr/>
        </p:nvSpPr>
        <p:spPr bwMode="auto">
          <a:xfrm>
            <a:off x="381000" y="304800"/>
            <a:ext cx="2471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200" u="sng">
                <a:solidFill>
                  <a:schemeClr val="bg2"/>
                </a:solidFill>
              </a:rPr>
              <a:t>Example 1: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57200" y="9906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chemeClr val="bg2"/>
                </a:solidFill>
              </a:rPr>
              <a:t>	Create the following web page using HTML. Use suitable formatting. 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066800" y="3627438"/>
            <a:ext cx="7162800" cy="3078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 </a:t>
            </a:r>
          </a:p>
          <a:p>
            <a:pPr algn="ctr">
              <a:spcBef>
                <a:spcPct val="50000"/>
              </a:spcBef>
            </a:pPr>
            <a:endParaRPr lang="en-US" sz="3200">
              <a:solidFill>
                <a:schemeClr val="bg2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4400" b="1">
                <a:solidFill>
                  <a:srgbClr val="FF3300"/>
                </a:solidFill>
              </a:rPr>
              <a:t>Hello World!!!!</a:t>
            </a:r>
          </a:p>
          <a:p>
            <a:pPr algn="ctr">
              <a:spcBef>
                <a:spcPct val="50000"/>
              </a:spcBef>
            </a:pPr>
            <a:r>
              <a:rPr lang="en-US" sz="3200" i="1">
                <a:solidFill>
                  <a:schemeClr val="bg2"/>
                </a:solidFill>
              </a:rPr>
              <a:t>This is my School.</a:t>
            </a:r>
          </a:p>
        </p:txBody>
      </p:sp>
      <p:pic>
        <p:nvPicPr>
          <p:cNvPr id="72709" name="Picture 4" descr="http://www.illustrationsof.com/images/clipart/xsmall2/4472_school_bell_ding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03638"/>
            <a:ext cx="1849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066800" y="3276600"/>
            <a:ext cx="6096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04800" y="2743200"/>
            <a:ext cx="1665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School.jpg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305800" cy="5257800"/>
          </a:xfrm>
          <a:noFill/>
        </p:spPr>
        <p:txBody>
          <a:bodyPr/>
          <a:lstStyle/>
          <a:p>
            <a:pPr marL="280988" indent="-280988" eaLnBrk="1" hangingPunct="1">
              <a:lnSpc>
                <a:spcPct val="15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start tag</a:t>
            </a: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 indicates the beginning of a command and the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end tag</a:t>
            </a: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, with a forward slash  ( / ) inside it, indicates where that command should</a:t>
            </a:r>
            <a:r>
              <a:rPr lang="en-US" sz="2800" smtClean="0">
                <a:effectLst/>
                <a:latin typeface="Tahoma" pitchFamily="34" charset="0"/>
              </a:rPr>
              <a:t> </a:t>
            </a: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end. </a:t>
            </a:r>
          </a:p>
          <a:p>
            <a:pPr marL="280988" indent="-280988" eaLnBrk="1" hangingPunct="1">
              <a:lnSpc>
                <a:spcPct val="18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HTML tags are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not case sensitive</a:t>
            </a: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.</a:t>
            </a:r>
          </a:p>
          <a:p>
            <a:pPr marL="280988" indent="-280988" eaLnBrk="1" hangingPunct="1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HTML tags can have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attributes</a:t>
            </a:r>
            <a:r>
              <a:rPr lang="en-US" sz="2800" smtClean="0">
                <a:solidFill>
                  <a:srgbClr val="FF0000"/>
                </a:solidFill>
                <a:effectLst/>
                <a:latin typeface="Tahoma" pitchFamily="34" charset="0"/>
              </a:rPr>
              <a:t>.</a:t>
            </a:r>
            <a:endParaRPr lang="en-US" sz="2800" smtClean="0"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33400"/>
            <a:ext cx="8382000" cy="5715000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</a:t>
            </a:r>
            <a:r>
              <a:rPr lang="en-US" sz="30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img</a:t>
            </a: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 </a:t>
            </a:r>
            <a:r>
              <a:rPr lang="en-US" sz="30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src</a:t>
            </a: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="school.jpg“/&gt;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&lt;h1 align="center"&gt;&lt;font color="red"&gt;Hello World!!!&lt;/font&gt;&lt;/h1&gt;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&lt;h3 align=“center”&gt;&lt;</a:t>
            </a:r>
            <a:r>
              <a:rPr lang="en-US" sz="30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i</a:t>
            </a: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&gt;This is my school &lt;/</a:t>
            </a:r>
            <a:r>
              <a:rPr lang="en-US" sz="3000" dirty="0" err="1" smtClean="0">
                <a:solidFill>
                  <a:schemeClr val="bg2"/>
                </a:solidFill>
                <a:effectLst/>
                <a:latin typeface="Tw Cen MT" pitchFamily="34" charset="0"/>
              </a:rPr>
              <a:t>i</a:t>
            </a: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&gt;&lt;/h3&gt;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/>
          </p:cNvSpPr>
          <p:nvPr/>
        </p:nvSpPr>
        <p:spPr bwMode="auto">
          <a:xfrm>
            <a:off x="457200" y="1219200"/>
            <a:ext cx="2471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200" u="sng">
                <a:solidFill>
                  <a:schemeClr val="bg2"/>
                </a:solidFill>
              </a:rPr>
              <a:t>Example 2: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57200" y="22860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solidFill>
                  <a:schemeClr val="bg2"/>
                </a:solidFill>
              </a:rPr>
              <a:t>	Create the following web page using HTML. Add a suitable title, a background color, font types and font sizes to the document.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32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1371600" y="1416050"/>
            <a:ext cx="6781800" cy="4740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u="sng">
                <a:solidFill>
                  <a:srgbClr val="FF3300"/>
                </a:solidFill>
              </a:rPr>
              <a:t>House for Rent</a:t>
            </a:r>
            <a:r>
              <a:rPr lang="en-US" sz="4000">
                <a:solidFill>
                  <a:srgbClr val="FF33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A two bedroom house for rent at: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120, Wijerama Lane,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Colombo.</a:t>
            </a:r>
          </a:p>
          <a:p>
            <a:pPr>
              <a:spcBef>
                <a:spcPct val="50000"/>
              </a:spcBef>
            </a:pPr>
            <a:r>
              <a:rPr lang="en-US" sz="3200" b="1" i="1" u="sng">
                <a:solidFill>
                  <a:schemeClr val="bg1"/>
                </a:solidFill>
              </a:rPr>
              <a:t>Monthly rental :Rs 8,000</a:t>
            </a:r>
          </a:p>
          <a:p>
            <a:pPr>
              <a:spcBef>
                <a:spcPct val="50000"/>
              </a:spcBef>
            </a:pPr>
            <a:endParaRPr lang="en-US" sz="3200" b="1" i="1" u="sng">
              <a:solidFill>
                <a:schemeClr val="bg1"/>
              </a:solidFill>
            </a:endParaRPr>
          </a:p>
        </p:txBody>
      </p:sp>
      <p:pic>
        <p:nvPicPr>
          <p:cNvPr id="75779" name="Picture 5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6845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1524000" y="990600"/>
            <a:ext cx="6096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838200" y="45720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House.jpg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6400800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&lt;html&gt;&lt;head&gt;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&lt;title&gt;House for Rent&lt;/title&gt;&lt;/head&gt;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&lt;img src=“house.jpg" align="left"&gt;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&lt;h1 align="center"&gt;&lt;font color="red"&gt;&lt;u&gt;House for rent&lt;/u&gt;&lt;/font&gt;&lt;/h1&gt;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&lt;p&gt;&lt;font face="Garamond" size="4"&gt;A two bedroom house for rent at:&lt;br&gt;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257800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120, Wijerama Lane,&lt;br&gt;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Colombo.&lt;br&gt;&lt;/font&gt;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&lt;font face="Tahoma" size="5" color="blue"&gt;&lt;u&gt;&lt;i&gt;Monthly rental : Rs 8,000 &lt;/i&gt;&lt;/u&gt;&lt;/font&gt;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&lt;/p&gt;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1600200" y="0"/>
            <a:ext cx="6172200" cy="6858000"/>
          </a:xfrm>
          <a:prstGeom prst="rect">
            <a:avLst/>
          </a:prstGeom>
          <a:solidFill>
            <a:srgbClr val="D9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i-IN"/>
          </a:p>
        </p:txBody>
      </p:sp>
      <p:sp>
        <p:nvSpPr>
          <p:cNvPr id="78851" name="Text Box 6"/>
          <p:cNvSpPr txBox="1">
            <a:spLocks noChangeArrowheads="1"/>
          </p:cNvSpPr>
          <p:nvPr/>
        </p:nvSpPr>
        <p:spPr bwMode="auto">
          <a:xfrm>
            <a:off x="3048000" y="1524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</a:rPr>
              <a:t>The Garden Shop</a:t>
            </a:r>
          </a:p>
        </p:txBody>
      </p:sp>
      <p:sp>
        <p:nvSpPr>
          <p:cNvPr id="138247" name="Tree"/>
          <p:cNvSpPr>
            <a:spLocks noEditPoints="1" noChangeArrowheads="1"/>
          </p:cNvSpPr>
          <p:nvPr/>
        </p:nvSpPr>
        <p:spPr bwMode="auto">
          <a:xfrm>
            <a:off x="2057400" y="0"/>
            <a:ext cx="722313" cy="722313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 cap="rnd">
            <a:solidFill>
              <a:schemeClr val="bg2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3" name="Line 9"/>
          <p:cNvSpPr>
            <a:spLocks noChangeShapeType="1"/>
          </p:cNvSpPr>
          <p:nvPr/>
        </p:nvSpPr>
        <p:spPr bwMode="auto">
          <a:xfrm>
            <a:off x="1752600" y="1981200"/>
            <a:ext cx="6019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4" name="Text Box 10"/>
          <p:cNvSpPr txBox="1">
            <a:spLocks noChangeArrowheads="1"/>
          </p:cNvSpPr>
          <p:nvPr/>
        </p:nvSpPr>
        <p:spPr bwMode="auto">
          <a:xfrm>
            <a:off x="1905000" y="2133600"/>
            <a:ext cx="23082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Garden Tools</a:t>
            </a:r>
          </a:p>
          <a:p>
            <a:pPr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Fertilizers</a:t>
            </a:r>
          </a:p>
          <a:p>
            <a:pPr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Pots &amp; plants etc</a:t>
            </a:r>
          </a:p>
        </p:txBody>
      </p:sp>
      <p:sp>
        <p:nvSpPr>
          <p:cNvPr id="78855" name="Line 11"/>
          <p:cNvSpPr>
            <a:spLocks noChangeShapeType="1"/>
          </p:cNvSpPr>
          <p:nvPr/>
        </p:nvSpPr>
        <p:spPr bwMode="auto">
          <a:xfrm>
            <a:off x="1752600" y="3352800"/>
            <a:ext cx="6019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1828800" y="3581400"/>
            <a:ext cx="5867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8000"/>
                </a:solidFill>
                <a:latin typeface="Arial" charset="0"/>
              </a:rPr>
              <a:t>You can also get </a:t>
            </a:r>
            <a:r>
              <a:rPr lang="en-US" sz="1800" b="1" u="sng">
                <a:solidFill>
                  <a:srgbClr val="008000"/>
                </a:solidFill>
                <a:latin typeface="Arial" charset="0"/>
              </a:rPr>
              <a:t>expert advice</a:t>
            </a:r>
            <a:r>
              <a:rPr lang="en-US" sz="1800" b="1">
                <a:solidFill>
                  <a:srgbClr val="008000"/>
                </a:solidFill>
                <a:latin typeface="Arial" charset="0"/>
              </a:rPr>
              <a:t> on gardening from our friendly staff.  Call us to make an appointment. They will visit you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78857" name="Text Box 13"/>
          <p:cNvSpPr txBox="1">
            <a:spLocks noChangeArrowheads="1"/>
          </p:cNvSpPr>
          <p:nvPr/>
        </p:nvSpPr>
        <p:spPr bwMode="auto">
          <a:xfrm>
            <a:off x="1752600" y="4724400"/>
            <a:ext cx="586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100, Colombo Road,</a:t>
            </a:r>
          </a:p>
          <a:p>
            <a:r>
              <a:rPr lang="en-US" sz="2400">
                <a:solidFill>
                  <a:srgbClr val="000000"/>
                </a:solidFill>
              </a:rPr>
              <a:t>        Kandy			Tel: 234-56789</a:t>
            </a:r>
          </a:p>
        </p:txBody>
      </p:sp>
      <p:sp>
        <p:nvSpPr>
          <p:cNvPr id="78858" name="Line 14"/>
          <p:cNvSpPr>
            <a:spLocks noChangeShapeType="1"/>
          </p:cNvSpPr>
          <p:nvPr/>
        </p:nvSpPr>
        <p:spPr bwMode="auto">
          <a:xfrm flipH="1" flipV="1">
            <a:off x="1600200" y="381000"/>
            <a:ext cx="533400" cy="76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Text Box 15"/>
          <p:cNvSpPr txBox="1">
            <a:spLocks noChangeArrowheads="1"/>
          </p:cNvSpPr>
          <p:nvPr/>
        </p:nvSpPr>
        <p:spPr bwMode="auto">
          <a:xfrm>
            <a:off x="0" y="228600"/>
            <a:ext cx="166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Image:tree.gif</a:t>
            </a:r>
          </a:p>
        </p:txBody>
      </p:sp>
      <p:sp>
        <p:nvSpPr>
          <p:cNvPr id="78860" name="Line 16"/>
          <p:cNvSpPr>
            <a:spLocks noChangeShapeType="1"/>
          </p:cNvSpPr>
          <p:nvPr/>
        </p:nvSpPr>
        <p:spPr bwMode="auto">
          <a:xfrm flipH="1" flipV="1">
            <a:off x="6172200" y="1371600"/>
            <a:ext cx="1066800" cy="76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61" name="Text Box 17"/>
          <p:cNvSpPr txBox="1">
            <a:spLocks noChangeArrowheads="1"/>
          </p:cNvSpPr>
          <p:nvPr/>
        </p:nvSpPr>
        <p:spPr bwMode="auto">
          <a:xfrm>
            <a:off x="7391400" y="1219200"/>
            <a:ext cx="1325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H3 heading</a:t>
            </a:r>
          </a:p>
        </p:txBody>
      </p:sp>
      <p:sp>
        <p:nvSpPr>
          <p:cNvPr id="78862" name="Line 21"/>
          <p:cNvSpPr>
            <a:spLocks noChangeShapeType="1"/>
          </p:cNvSpPr>
          <p:nvPr/>
        </p:nvSpPr>
        <p:spPr bwMode="auto">
          <a:xfrm flipH="1">
            <a:off x="6248400" y="2514600"/>
            <a:ext cx="4572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Text Box 22"/>
          <p:cNvSpPr txBox="1">
            <a:spLocks noChangeArrowheads="1"/>
          </p:cNvSpPr>
          <p:nvPr/>
        </p:nvSpPr>
        <p:spPr bwMode="auto">
          <a:xfrm>
            <a:off x="6781800" y="22860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Background</a:t>
            </a:r>
          </a:p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Color:#7DC623</a:t>
            </a:r>
          </a:p>
        </p:txBody>
      </p:sp>
      <p:sp>
        <p:nvSpPr>
          <p:cNvPr id="78864" name="Text Box 23"/>
          <p:cNvSpPr txBox="1">
            <a:spLocks noChangeArrowheads="1"/>
          </p:cNvSpPr>
          <p:nvPr/>
        </p:nvSpPr>
        <p:spPr bwMode="auto">
          <a:xfrm>
            <a:off x="6781800" y="0"/>
            <a:ext cx="217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H1 heading, Center</a:t>
            </a:r>
          </a:p>
        </p:txBody>
      </p:sp>
      <p:sp>
        <p:nvSpPr>
          <p:cNvPr id="78865" name="Line 24"/>
          <p:cNvSpPr>
            <a:spLocks noChangeShapeType="1"/>
          </p:cNvSpPr>
          <p:nvPr/>
        </p:nvSpPr>
        <p:spPr bwMode="auto">
          <a:xfrm flipH="1">
            <a:off x="6400800" y="228600"/>
            <a:ext cx="3810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66" name="Line 25"/>
          <p:cNvSpPr>
            <a:spLocks noChangeShapeType="1"/>
          </p:cNvSpPr>
          <p:nvPr/>
        </p:nvSpPr>
        <p:spPr bwMode="auto">
          <a:xfrm flipH="1">
            <a:off x="1295400" y="3733800"/>
            <a:ext cx="5334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7" name="Text Box 26"/>
          <p:cNvSpPr txBox="1">
            <a:spLocks noChangeArrowheads="1"/>
          </p:cNvSpPr>
          <p:nvPr/>
        </p:nvSpPr>
        <p:spPr bwMode="auto">
          <a:xfrm>
            <a:off x="0" y="3810000"/>
            <a:ext cx="18875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Paragraph </a:t>
            </a:r>
          </a:p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Font color:green</a:t>
            </a:r>
          </a:p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Face:Arial</a:t>
            </a:r>
          </a:p>
        </p:txBody>
      </p:sp>
      <p:sp>
        <p:nvSpPr>
          <p:cNvPr id="78868" name="Text Box 27"/>
          <p:cNvSpPr txBox="1">
            <a:spLocks noChangeArrowheads="1"/>
          </p:cNvSpPr>
          <p:nvPr/>
        </p:nvSpPr>
        <p:spPr bwMode="auto">
          <a:xfrm>
            <a:off x="152400" y="5486400"/>
            <a:ext cx="163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Preformatted </a:t>
            </a:r>
          </a:p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text</a:t>
            </a:r>
          </a:p>
        </p:txBody>
      </p:sp>
      <p:sp>
        <p:nvSpPr>
          <p:cNvPr id="78869" name="Line 28"/>
          <p:cNvSpPr>
            <a:spLocks noChangeShapeType="1"/>
          </p:cNvSpPr>
          <p:nvPr/>
        </p:nvSpPr>
        <p:spPr bwMode="auto">
          <a:xfrm flipH="1">
            <a:off x="1143000" y="5257800"/>
            <a:ext cx="7620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70" name="Text Box 8"/>
          <p:cNvSpPr txBox="1">
            <a:spLocks noChangeArrowheads="1"/>
          </p:cNvSpPr>
          <p:nvPr/>
        </p:nvSpPr>
        <p:spPr bwMode="auto">
          <a:xfrm>
            <a:off x="1828800" y="914400"/>
            <a:ext cx="4953000" cy="9556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Every thing you need for your garden under one roof…..</a:t>
            </a:r>
          </a:p>
        </p:txBody>
      </p:sp>
      <p:sp>
        <p:nvSpPr>
          <p:cNvPr id="78871" name="Text Box 29"/>
          <p:cNvSpPr txBox="1">
            <a:spLocks noChangeArrowheads="1"/>
          </p:cNvSpPr>
          <p:nvPr/>
        </p:nvSpPr>
        <p:spPr bwMode="auto">
          <a:xfrm>
            <a:off x="3505200" y="6248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>
                <a:solidFill>
                  <a:srgbClr val="000000"/>
                </a:solidFill>
              </a:rPr>
              <a:t>Visit our branches</a:t>
            </a:r>
          </a:p>
        </p:txBody>
      </p:sp>
      <p:sp>
        <p:nvSpPr>
          <p:cNvPr id="78872" name="Line 30"/>
          <p:cNvSpPr>
            <a:spLocks noChangeShapeType="1"/>
          </p:cNvSpPr>
          <p:nvPr/>
        </p:nvSpPr>
        <p:spPr bwMode="auto">
          <a:xfrm flipV="1">
            <a:off x="5791200" y="6248400"/>
            <a:ext cx="8382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73" name="Text Box 31"/>
          <p:cNvSpPr txBox="1">
            <a:spLocks noChangeArrowheads="1"/>
          </p:cNvSpPr>
          <p:nvPr/>
        </p:nvSpPr>
        <p:spPr bwMode="auto">
          <a:xfrm>
            <a:off x="6629400" y="5867400"/>
            <a:ext cx="2116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Hyperlink to:</a:t>
            </a:r>
          </a:p>
          <a:p>
            <a:r>
              <a:rPr lang="en-US" sz="1800">
                <a:solidFill>
                  <a:srgbClr val="000000"/>
                </a:solidFill>
                <a:latin typeface="Trebuchet MS" pitchFamily="34" charset="0"/>
              </a:rPr>
              <a:t>www.gardenb.com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64008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 bgcolor="#F8F400"&gt;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&lt;img src="tree.jpg" align="left" width="50" height="75“/&gt;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&lt;h1&gt;&lt;center&gt;&lt;font color="green"&gt;The Garden Shop&lt;/font&gt;&lt;/center&gt;&lt;/h1&gt;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&lt;h3&gt;Everything you need for your garden under one roof....&lt;/h3&gt;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&lt;hr&gt;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&lt;ul&gt;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&lt;li&gt;Garden Tools&lt;/li&gt;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&lt;li&gt;Fertilizers&lt;/li&gt;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&lt;li&gt;Pots and Plants etc...&lt;/li&gt;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&lt;/ul&gt;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229600" cy="64008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&lt;p&gt;&lt;font face="Arial" color="green"&gt;You can also get &lt;u&gt; expert advice&lt;/u&gt; on gardening from&lt;br&gt;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our friendly staff.  Call us to make an appointment.&lt;br&gt;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They will visit you.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&lt;/p&gt;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&lt;br&gt;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&lt;pre&gt;&lt;font face="Arial"&gt; 100, Colombo Road,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  Kandy.			Tel:234-5678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&lt;/font&gt;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&lt;/pre&gt;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&lt;br&gt;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&lt;a href="http://www.gardenb.com"&gt;Visit our Branches&lt;/a&gt;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smtClean="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Tables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Aft>
                <a:spcPct val="30000"/>
              </a:spcAft>
            </a:pPr>
            <a:r>
              <a:rPr lang="en-US" sz="2800" smtClean="0">
                <a:effectLst/>
                <a:latin typeface="Tahoma" pitchFamily="34" charset="0"/>
              </a:rPr>
              <a:t>Tables are defined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&lt;table&gt;</a:t>
            </a:r>
            <a:r>
              <a:rPr lang="en-US" sz="2800" smtClean="0">
                <a:effectLst/>
                <a:latin typeface="Tahoma" pitchFamily="34" charset="0"/>
              </a:rPr>
              <a:t> tag.</a:t>
            </a:r>
          </a:p>
          <a:p>
            <a:pPr eaLnBrk="1" hangingPunct="1">
              <a:lnSpc>
                <a:spcPct val="160000"/>
              </a:lnSpc>
              <a:spcAft>
                <a:spcPct val="30000"/>
              </a:spcAft>
            </a:pPr>
            <a:r>
              <a:rPr lang="en-US" sz="2800" smtClean="0">
                <a:effectLst/>
                <a:latin typeface="Tahoma" pitchFamily="34" charset="0"/>
              </a:rPr>
              <a:t>A table is divided into rows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&lt;tr&gt;</a:t>
            </a:r>
            <a:r>
              <a:rPr lang="en-US" sz="2800" smtClean="0">
                <a:effectLst/>
                <a:latin typeface="Tahoma" pitchFamily="34" charset="0"/>
              </a:rPr>
              <a:t> tag, and each row is divided into data cells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&lt;td&gt;</a:t>
            </a:r>
            <a:r>
              <a:rPr lang="en-US" sz="2800" smtClean="0">
                <a:effectLst/>
                <a:latin typeface="Tahoma" pitchFamily="34" charset="0"/>
              </a:rPr>
              <a:t> tag. </a:t>
            </a:r>
          </a:p>
          <a:p>
            <a:pPr eaLnBrk="1" hangingPunct="1">
              <a:lnSpc>
                <a:spcPct val="160000"/>
              </a:lnSpc>
              <a:spcAft>
                <a:spcPct val="30000"/>
              </a:spcAft>
            </a:pPr>
            <a:r>
              <a:rPr lang="en-US" sz="2800" smtClean="0">
                <a:effectLst/>
                <a:latin typeface="Tahoma" pitchFamily="34" charset="0"/>
              </a:rPr>
              <a:t>Headings in a table are defined with 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&lt;th&gt;</a:t>
            </a:r>
            <a:r>
              <a:rPr lang="en-US" sz="2800" smtClean="0">
                <a:effectLst/>
                <a:latin typeface="Tahoma" pitchFamily="34" charset="0"/>
              </a:rPr>
              <a:t>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304800" y="685800"/>
            <a:ext cx="2070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rgbClr val="FFFF00"/>
                </a:solidFill>
                <a:latin typeface="Tahoma" pitchFamily="34" charset="0"/>
              </a:rPr>
              <a:t>Attributes:</a:t>
            </a:r>
          </a:p>
        </p:txBody>
      </p:sp>
      <p:graphicFrame>
        <p:nvGraphicFramePr>
          <p:cNvPr id="89151" name="Group 63"/>
          <p:cNvGraphicFramePr>
            <a:graphicFrameLocks noGrp="1"/>
          </p:cNvGraphicFramePr>
          <p:nvPr/>
        </p:nvGraphicFramePr>
        <p:xfrm>
          <a:off x="381000" y="1676400"/>
          <a:ext cx="8382000" cy="4456176"/>
        </p:xfrm>
        <a:graphic>
          <a:graphicData uri="http://schemas.openxmlformats.org/drawingml/2006/table">
            <a:tbl>
              <a:tblPr/>
              <a:tblGrid>
                <a:gridCol w="1676400"/>
                <a:gridCol w="670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Border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Adds a border to the table. A value 0 means no border as measured in pixels.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Align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Alignment of table or text within individual cells. (values : left, center, right).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Bgcolor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Background color of table or individual cells.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581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500"/>
              </a:spcBef>
              <a:spcAft>
                <a:spcPts val="1700"/>
              </a:spcAft>
              <a:defRPr/>
            </a:pP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Attributes provide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additional information</a:t>
            </a:r>
            <a:r>
              <a:rPr lang="en-US" sz="2800" smtClean="0"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about the tag to the browser. </a:t>
            </a: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spcAft>
                <a:spcPts val="1700"/>
              </a:spcAft>
              <a:defRPr/>
            </a:pP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Attributes are always </a:t>
            </a:r>
            <a:r>
              <a:rPr lang="en-US" sz="2800" b="1" smtClean="0">
                <a:solidFill>
                  <a:srgbClr val="FF0000"/>
                </a:solidFill>
                <a:effectLst/>
                <a:latin typeface="Tahoma" pitchFamily="34" charset="0"/>
              </a:rPr>
              <a:t>specified in the start tag</a:t>
            </a:r>
            <a:r>
              <a:rPr lang="en-US" sz="2800" smtClean="0">
                <a:solidFill>
                  <a:srgbClr val="000000"/>
                </a:solidFill>
                <a:effectLst/>
                <a:latin typeface="Tahoma" pitchFamily="34" charset="0"/>
              </a:rPr>
              <a:t>. 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5" name="Group 35"/>
          <p:cNvGraphicFramePr>
            <a:graphicFrameLocks noGrp="1"/>
          </p:cNvGraphicFramePr>
          <p:nvPr>
            <p:ph type="tbl" idx="1"/>
          </p:nvPr>
        </p:nvGraphicFramePr>
        <p:xfrm>
          <a:off x="533400" y="990600"/>
          <a:ext cx="8229600" cy="4157472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Specifies the width of the table (in terms of pixels or as a percentage) or of individual cells.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Cellpadding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Setting of space (in pixels) between a cell’s content and its borders.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Cellspacing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Setting the amount of space (in pixels) between cells.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81000"/>
            <a:ext cx="8458200" cy="1905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800" u="sng" smtClean="0">
                <a:effectLst/>
                <a:latin typeface="Tahoma" pitchFamily="34" charset="0"/>
              </a:rPr>
              <a:t>Example 1: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Write the HTML code to display the following table:</a:t>
            </a:r>
          </a:p>
        </p:txBody>
      </p:sp>
      <p:graphicFrame>
        <p:nvGraphicFramePr>
          <p:cNvPr id="161817" name="Group 25"/>
          <p:cNvGraphicFramePr>
            <a:graphicFrameLocks noGrp="1"/>
          </p:cNvGraphicFramePr>
          <p:nvPr>
            <p:ph sz="half" idx="2"/>
          </p:nvPr>
        </p:nvGraphicFramePr>
        <p:xfrm>
          <a:off x="1981200" y="2743200"/>
          <a:ext cx="4038600" cy="1752600"/>
        </p:xfrm>
        <a:graphic>
          <a:graphicData uri="http://schemas.openxmlformats.org/drawingml/2006/table">
            <a:tbl>
              <a:tblPr/>
              <a:tblGrid>
                <a:gridCol w="2438400"/>
                <a:gridCol w="1600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Student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5181600" cy="6400800"/>
          </a:xfrm>
          <a:solidFill>
            <a:srgbClr val="C5F0FF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&lt;table&gt;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&lt;tr&gt;&lt;th&gt; Student No. &lt;/th&gt;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&lt;th&gt; Name &lt;/th&gt;&lt;/tr&gt;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&lt;tr&gt;&lt;td&gt;ST100&lt;/td&gt;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&lt;td&gt;Nimal&lt;/td&gt;&lt;/tr&gt;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&lt;tr&gt;&lt;td&gt;ST200&lt;/td&gt;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&lt;td&gt;Mala&lt;/td&gt;&lt;/tr&gt;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&lt;/table&gt;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667000"/>
            <a:ext cx="2514600" cy="14652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2514600" cy="731838"/>
          </a:xfrm>
        </p:spPr>
        <p:txBody>
          <a:bodyPr/>
          <a:lstStyle/>
          <a:p>
            <a:pPr algn="l" eaLnBrk="1" hangingPunct="1"/>
            <a:r>
              <a:rPr lang="en-US" sz="3200" b="0" u="sng" smtClean="0">
                <a:effectLst/>
                <a:latin typeface="Tahoma" pitchFamily="34" charset="0"/>
              </a:rPr>
              <a:t>Example 2: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7924800" cy="1371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ahoma" pitchFamily="34" charset="0"/>
              </a:rPr>
              <a:t>	Design an HTML document to display the following table:</a:t>
            </a:r>
          </a:p>
        </p:txBody>
      </p:sp>
      <p:graphicFrame>
        <p:nvGraphicFramePr>
          <p:cNvPr id="153637" name="Group 37"/>
          <p:cNvGraphicFramePr>
            <a:graphicFrameLocks noGrp="1"/>
          </p:cNvGraphicFramePr>
          <p:nvPr>
            <p:ph sz="half" idx="2"/>
          </p:nvPr>
        </p:nvGraphicFramePr>
        <p:xfrm>
          <a:off x="3276600" y="2667000"/>
          <a:ext cx="2667000" cy="3505200"/>
        </p:xfrm>
        <a:graphic>
          <a:graphicData uri="http://schemas.openxmlformats.org/drawingml/2006/table">
            <a:tbl>
              <a:tblPr/>
              <a:tblGrid>
                <a:gridCol w="1295400"/>
                <a:gridCol w="1371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Sugar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Dhal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Flour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6019800" cy="63246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&lt;table border=“1”&gt;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&lt;tr&gt;&lt;th&gt;Item&lt;/th&gt;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&lt;th&gt;Price&lt;/th&gt;&lt;/tr&gt;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&lt;tr&gt;&lt;td&gt;Rice&lt;/td&gt;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&lt;td </a:t>
            </a:r>
            <a:r>
              <a:rPr lang="en-US" sz="3000" b="1" smtClean="0">
                <a:solidFill>
                  <a:schemeClr val="bg2"/>
                </a:solidFill>
                <a:effectLst/>
                <a:latin typeface="Tw Cen MT" pitchFamily="34" charset="0"/>
              </a:rPr>
              <a:t>align= “center”</a:t>
            </a: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&gt;70&lt;/td&gt;&lt;/tr&gt;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&lt;tr&gt;&lt;td&gt;Sugar&lt;/td&gt;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&lt;td align= “center”&gt;60&lt;/td&gt;&lt;/tr&gt;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…….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&lt;/table&gt;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3000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743200"/>
            <a:ext cx="14033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19462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Text Box 5"/>
          <p:cNvSpPr txBox="1">
            <a:spLocks noChangeArrowheads="1"/>
          </p:cNvSpPr>
          <p:nvPr/>
        </p:nvSpPr>
        <p:spPr bwMode="auto">
          <a:xfrm>
            <a:off x="914400" y="838200"/>
            <a:ext cx="2754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With cell padding</a:t>
            </a:r>
            <a:endParaRPr lang="hi-IN" sz="2800">
              <a:solidFill>
                <a:schemeClr val="bg2"/>
              </a:solidFill>
            </a:endParaRPr>
          </a:p>
        </p:txBody>
      </p:sp>
      <p:sp>
        <p:nvSpPr>
          <p:cNvPr id="89092" name="Text Box 6"/>
          <p:cNvSpPr txBox="1">
            <a:spLocks noChangeArrowheads="1"/>
          </p:cNvSpPr>
          <p:nvPr/>
        </p:nvSpPr>
        <p:spPr bwMode="auto">
          <a:xfrm>
            <a:off x="4572000" y="914400"/>
            <a:ext cx="261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With cell spacing</a:t>
            </a:r>
            <a:endParaRPr lang="hi-IN" sz="2800">
              <a:solidFill>
                <a:schemeClr val="bg2"/>
              </a:solidFill>
            </a:endParaRPr>
          </a:p>
        </p:txBody>
      </p:sp>
      <p:pic>
        <p:nvPicPr>
          <p:cNvPr id="8909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76400"/>
            <a:ext cx="19272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ahoma" pitchFamily="34" charset="0"/>
              </a:rPr>
              <a:t>Table Captions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spcAft>
                <a:spcPct val="30000"/>
              </a:spcAft>
              <a:defRPr/>
            </a:pPr>
            <a:r>
              <a:rPr lang="en-US" sz="2800" smtClean="0">
                <a:effectLst/>
                <a:latin typeface="Tahoma" pitchFamily="34" charset="0"/>
              </a:rPr>
              <a:t>The </a:t>
            </a:r>
            <a:r>
              <a:rPr lang="en-US" sz="2800" b="1" smtClean="0">
                <a:solidFill>
                  <a:srgbClr val="FFFF00"/>
                </a:solidFill>
                <a:effectLst/>
                <a:latin typeface="Tahoma" pitchFamily="34" charset="0"/>
              </a:rPr>
              <a:t>&lt;caption&gt;</a:t>
            </a:r>
            <a:r>
              <a:rPr lang="en-US" sz="2800" smtClean="0">
                <a:effectLst/>
                <a:latin typeface="Tahoma" pitchFamily="34" charset="0"/>
              </a:rPr>
              <a:t> tag creates a table caption.</a:t>
            </a:r>
          </a:p>
          <a:p>
            <a:pPr eaLnBrk="1" hangingPunct="1">
              <a:lnSpc>
                <a:spcPct val="145000"/>
              </a:lnSpc>
              <a:spcAft>
                <a:spcPct val="30000"/>
              </a:spcAft>
              <a:defRPr/>
            </a:pPr>
            <a:r>
              <a:rPr lang="en-US" sz="2800" smtClean="0">
                <a:effectLst/>
                <a:latin typeface="Tahoma" pitchFamily="34" charset="0"/>
              </a:rPr>
              <a:t>The tag should appear </a:t>
            </a:r>
            <a:r>
              <a:rPr lang="en-US" sz="2800" u="sng" smtClean="0">
                <a:effectLst/>
                <a:latin typeface="Tahoma" pitchFamily="34" charset="0"/>
              </a:rPr>
              <a:t>directly below the &lt;table&gt; tag, before the first &lt;tr&gt;.</a:t>
            </a:r>
            <a:r>
              <a:rPr lang="en-US" smtClean="0"/>
              <a:t> </a:t>
            </a:r>
            <a:endParaRPr lang="en-US" sz="2800" u="sng" smtClean="0">
              <a:effectLst/>
              <a:latin typeface="Tahoma" pitchFamily="34" charset="0"/>
            </a:endParaRPr>
          </a:p>
          <a:p>
            <a:pPr eaLnBrk="1" hangingPunct="1">
              <a:lnSpc>
                <a:spcPct val="145000"/>
              </a:lnSpc>
              <a:spcAft>
                <a:spcPct val="30000"/>
              </a:spcAft>
              <a:defRPr/>
            </a:pPr>
            <a:r>
              <a:rPr lang="en-US" sz="2800" u="sng" smtClean="0">
                <a:effectLst/>
                <a:latin typeface="Tahoma" pitchFamily="34" charset="0"/>
              </a:rPr>
              <a:t>Attributes: </a:t>
            </a:r>
          </a:p>
          <a:p>
            <a:pPr lvl="1" eaLnBrk="1" hangingPunct="1">
              <a:lnSpc>
                <a:spcPct val="145000"/>
              </a:lnSpc>
              <a:spcAft>
                <a:spcPct val="30000"/>
              </a:spcAft>
              <a:defRPr/>
            </a:pPr>
            <a:r>
              <a:rPr lang="en-US" sz="2600" smtClean="0">
                <a:effectLst/>
                <a:latin typeface="Tahoma" pitchFamily="34" charset="0"/>
              </a:rPr>
              <a:t>Align ( values : top, bottom, left , right).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381000" y="406400"/>
            <a:ext cx="6477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sz="2800" u="sng">
                <a:solidFill>
                  <a:schemeClr val="bg2"/>
                </a:solidFill>
                <a:latin typeface="Tahoma" pitchFamily="34" charset="0"/>
              </a:rPr>
              <a:t>Example 2:</a:t>
            </a:r>
          </a:p>
          <a:p>
            <a:pPr>
              <a:lnSpc>
                <a:spcPct val="160000"/>
              </a:lnSpc>
            </a:pPr>
            <a:r>
              <a:rPr lang="en-US" sz="2800">
                <a:solidFill>
                  <a:schemeClr val="bg2"/>
                </a:solidFill>
                <a:latin typeface="Tahoma" pitchFamily="34" charset="0"/>
              </a:rPr>
              <a:t>Create the following table:</a:t>
            </a:r>
          </a:p>
        </p:txBody>
      </p:sp>
      <p:graphicFrame>
        <p:nvGraphicFramePr>
          <p:cNvPr id="137280" name="Group 64"/>
          <p:cNvGraphicFramePr>
            <a:graphicFrameLocks noGrp="1"/>
          </p:cNvGraphicFramePr>
          <p:nvPr/>
        </p:nvGraphicFramePr>
        <p:xfrm>
          <a:off x="2133600" y="2819400"/>
          <a:ext cx="3581400" cy="2489200"/>
        </p:xfrm>
        <a:graphic>
          <a:graphicData uri="http://schemas.openxmlformats.org/drawingml/2006/table">
            <a:tbl>
              <a:tblPr/>
              <a:tblGrid>
                <a:gridCol w="1600200"/>
                <a:gridCol w="19812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Town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Province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Colombo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Western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0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Kandy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Central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Galle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w Cen MT" pitchFamily="34" charset="0"/>
                        </a:rPr>
                        <a:t>Southern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0FF"/>
                    </a:solidFill>
                  </a:tcPr>
                </a:tc>
              </a:tr>
            </a:tbl>
          </a:graphicData>
        </a:graphic>
      </p:graphicFrame>
      <p:sp>
        <p:nvSpPr>
          <p:cNvPr id="91156" name="Text Box 63"/>
          <p:cNvSpPr txBox="1">
            <a:spLocks noChangeArrowheads="1"/>
          </p:cNvSpPr>
          <p:nvPr/>
        </p:nvSpPr>
        <p:spPr bwMode="auto">
          <a:xfrm>
            <a:off x="2514600" y="5486400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Towns &amp; Their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6324600"/>
          </a:xfrm>
          <a:solidFill>
            <a:srgbClr val="FFFFCC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&lt;table border=“1” align=“center” width=“50%”&gt;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&lt;caption align=“bottom”&gt; Towns &amp; Their Locations &lt;/caption&gt;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&lt;tr bgcolor=“green”&gt;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&lt;th&gt; Town&lt;/th&gt;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&lt;th&gt;Province&lt;/th&gt;&lt;/tr&gt;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&lt;tr bgcolor=“blue”&gt;&lt;td&gt;Colombo&lt;/td&gt;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&lt;td align=“center”&gt;Western &lt;/td&gt;&lt;/tr&gt;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&lt;tr&gt;&lt;td&gt;Kandy&lt;/td&gt;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&lt;td align=“center”&gt;Central&lt;/td&gt;&lt;/tr&gt;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5720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&lt;tr bgcolor=“blue”&gt;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&lt;td&gt;Galle&lt;/td&gt;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&lt;td align=“center”&gt;Southern&lt;/td&gt;&lt;/tr&gt;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&lt;/table&gt;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4"/>
          <p:cNvGrpSpPr>
            <a:grpSpLocks/>
          </p:cNvGrpSpPr>
          <p:nvPr/>
        </p:nvGrpSpPr>
        <p:grpSpPr bwMode="auto">
          <a:xfrm>
            <a:off x="457200" y="1690688"/>
            <a:ext cx="8215313" cy="3186112"/>
            <a:chOff x="457200" y="2895600"/>
            <a:chExt cx="8215313" cy="3186113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457200" y="4357688"/>
              <a:ext cx="8153400" cy="641350"/>
            </a:xfrm>
            <a:prstGeom prst="rect">
              <a:avLst/>
            </a:prstGeom>
            <a:solidFill>
              <a:srgbClr val="C5F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rgbClr val="000000"/>
                  </a:solidFill>
                </a:rPr>
                <a:t>&lt;H1 align = “center”&gt;Hello World&lt;/H1&gt;</a:t>
              </a: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 flipH="1">
              <a:off x="1676400" y="4967288"/>
              <a:ext cx="304800" cy="51911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990600" y="5562600"/>
              <a:ext cx="14160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Attribute</a:t>
              </a: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3962400" y="4891088"/>
              <a:ext cx="304800" cy="44291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3352800" y="5334000"/>
              <a:ext cx="22780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Attribute value</a:t>
              </a: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flipH="1">
              <a:off x="1219200" y="3810000"/>
              <a:ext cx="533400" cy="6238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990600" y="3200400"/>
              <a:ext cx="14605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Start tag</a:t>
              </a: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5486400" y="3505200"/>
              <a:ext cx="381000" cy="10048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724400" y="2895600"/>
              <a:ext cx="19478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Tag contents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7848600" y="3657600"/>
              <a:ext cx="228600" cy="8524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7391400" y="3048000"/>
              <a:ext cx="12811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2"/>
                  </a:solidFill>
                </a:rPr>
                <a:t>End tag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28600" y="1081088"/>
            <a:ext cx="213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u="sng" kern="0" dirty="0">
                <a:solidFill>
                  <a:schemeClr val="bg2"/>
                </a:solidFill>
                <a:latin typeface="Tahoma" pitchFamily="34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38862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ahoma" pitchFamily="34" charset="0"/>
              </a:rPr>
              <a:t>Starting the web page: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828800"/>
            <a:ext cx="87630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bg2"/>
                </a:solidFill>
              </a:rPr>
              <a:t>&lt;!DOCTYPE HTML PUBLIC “_//w3c/DTD HTML 4.0//EN”&gt;</a:t>
            </a:r>
          </a:p>
        </p:txBody>
      </p:sp>
      <p:sp>
        <p:nvSpPr>
          <p:cNvPr id="95236" name="Line 5"/>
          <p:cNvSpPr>
            <a:spLocks noChangeShapeType="1"/>
          </p:cNvSpPr>
          <p:nvPr/>
        </p:nvSpPr>
        <p:spPr bwMode="auto">
          <a:xfrm flipH="1" flipV="1">
            <a:off x="2895600" y="2590800"/>
            <a:ext cx="990600" cy="990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1600200" y="3581400"/>
            <a:ext cx="688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Declares the version of HTML the page is using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7430</TotalTime>
  <Words>2962</Words>
  <Application>Microsoft Office PowerPoint</Application>
  <PresentationFormat>On-screen Show (4:3)</PresentationFormat>
  <Paragraphs>501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Garamond</vt:lpstr>
      <vt:lpstr>Tahoma</vt:lpstr>
      <vt:lpstr>Trebuchet MS</vt:lpstr>
      <vt:lpstr>Tw Cen MT</vt:lpstr>
      <vt:lpstr>Wingdings</vt:lpstr>
      <vt:lpstr>Stream</vt:lpstr>
      <vt:lpstr>HyperText Markup Language (HTML)</vt:lpstr>
      <vt:lpstr>PowerPoint Presentation</vt:lpstr>
      <vt:lpstr>PowerPoint Presentation</vt:lpstr>
      <vt:lpstr>PowerPoint Presentation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Structure of an HTML Document</vt:lpstr>
      <vt:lpstr>PowerPoint Presentation</vt:lpstr>
      <vt:lpstr>PowerPoint Presentation</vt:lpstr>
      <vt:lpstr>PowerPoint Presentation</vt:lpstr>
      <vt:lpstr>HTML Tags</vt:lpstr>
      <vt:lpstr>Tags used in the Head Section</vt:lpstr>
      <vt:lpstr>PowerPoint Presentation</vt:lpstr>
      <vt:lpstr>Examples: </vt:lpstr>
      <vt:lpstr>PowerPoint Presentation</vt:lpstr>
      <vt:lpstr>PowerPoint Presentation</vt:lpstr>
      <vt:lpstr>PowerPoint Presentation</vt:lpstr>
      <vt:lpstr>Tags used in the Body Section</vt:lpstr>
      <vt:lpstr>PowerPoint Presentation</vt:lpstr>
      <vt:lpstr>PowerPoint Presentation</vt:lpstr>
      <vt:lpstr>Example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Paragraph Text Tags</vt:lpstr>
      <vt:lpstr>Paragraphs</vt:lpstr>
      <vt:lpstr>PowerPoint Presentation</vt:lpstr>
      <vt:lpstr>Line Breaks</vt:lpstr>
      <vt:lpstr>PowerPoint Presentation</vt:lpstr>
      <vt:lpstr>Preformatted Text</vt:lpstr>
      <vt:lpstr>PowerPoint Presentation</vt:lpstr>
      <vt:lpstr>Horizontal Rule</vt:lpstr>
      <vt:lpstr>PowerPoint Presentation</vt:lpstr>
      <vt:lpstr>PowerPoint Presentation</vt:lpstr>
      <vt:lpstr>Comments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Styles</vt:lpstr>
      <vt:lpstr>Headings </vt:lpstr>
      <vt:lpstr>PowerPoint Presentation</vt:lpstr>
      <vt:lpstr>PowerPoint Presentation</vt:lpstr>
      <vt:lpstr>Bold Text</vt:lpstr>
      <vt:lpstr>PowerPoint Presentation</vt:lpstr>
      <vt:lpstr>Fonts</vt:lpstr>
      <vt:lpstr>PowerPoint Presentation</vt:lpstr>
      <vt:lpstr>Example:</vt:lpstr>
      <vt:lpstr>PowerPoint Presentation</vt:lpstr>
      <vt:lpstr>Hyperlinks</vt:lpstr>
      <vt:lpstr>Example:</vt:lpstr>
      <vt:lpstr>PowerPoint Presentation</vt:lpstr>
      <vt:lpstr>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PowerPoint Presentation</vt:lpstr>
      <vt:lpstr>Example 2:</vt:lpstr>
      <vt:lpstr>PowerPoint Presentation</vt:lpstr>
      <vt:lpstr>PowerPoint Presentation</vt:lpstr>
      <vt:lpstr>Table Captions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NIBM PC LAB 04</dc:creator>
  <cp:lastModifiedBy>lab01</cp:lastModifiedBy>
  <cp:revision>349</cp:revision>
  <dcterms:created xsi:type="dcterms:W3CDTF">2007-12-18T02:15:38Z</dcterms:created>
  <dcterms:modified xsi:type="dcterms:W3CDTF">2015-08-26T10:43:50Z</dcterms:modified>
</cp:coreProperties>
</file>