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277" r:id="rId3"/>
    <p:sldId id="291" r:id="rId4"/>
    <p:sldId id="328" r:id="rId5"/>
    <p:sldId id="329" r:id="rId6"/>
    <p:sldId id="330" r:id="rId7"/>
    <p:sldId id="331" r:id="rId8"/>
    <p:sldId id="333" r:id="rId9"/>
    <p:sldId id="334" r:id="rId10"/>
    <p:sldId id="335" r:id="rId11"/>
    <p:sldId id="336" r:id="rId12"/>
    <p:sldId id="332" r:id="rId13"/>
    <p:sldId id="284" r:id="rId14"/>
    <p:sldId id="279" r:id="rId15"/>
  </p:sldIdLst>
  <p:sldSz cx="12192000" cy="6858000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1523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sper" panose="02000506000000020004"/>
              </a:defRPr>
            </a:lvl1pPr>
            <a:lvl2pPr>
              <a:defRPr>
                <a:latin typeface="Casper" panose="02000506000000020004"/>
              </a:defRPr>
            </a:lvl2pPr>
            <a:lvl3pPr>
              <a:defRPr>
                <a:latin typeface="Casper" panose="02000506000000020004"/>
              </a:defRPr>
            </a:lvl3pPr>
            <a:lvl4pPr>
              <a:defRPr>
                <a:latin typeface="Casper" panose="02000506000000020004"/>
              </a:defRPr>
            </a:lvl4pPr>
            <a:lvl5pPr>
              <a:defRPr>
                <a:latin typeface="Casper" panose="020005060000000200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5873" y="109346"/>
            <a:ext cx="2482468" cy="9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3qcDNl1ruks4OXcJE3Bb9spEfxmoPZ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84595" y="1849246"/>
            <a:ext cx="983263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4400" b="1" dirty="0"/>
              <a:t> </a:t>
            </a:r>
            <a: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BF8A17-E0FA-AF05-CBD0-9736D7C725B1}"/>
              </a:ext>
            </a:extLst>
          </p:cNvPr>
          <p:cNvGrpSpPr/>
          <p:nvPr/>
        </p:nvGrpSpPr>
        <p:grpSpPr>
          <a:xfrm>
            <a:off x="1425074" y="1484817"/>
            <a:ext cx="9029138" cy="4436818"/>
            <a:chOff x="1483563" y="1380825"/>
            <a:chExt cx="9029138" cy="44368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E502C6-A246-E35B-517D-99F652D45326}"/>
                </a:ext>
              </a:extLst>
            </p:cNvPr>
            <p:cNvSpPr txBox="1"/>
            <p:nvPr/>
          </p:nvSpPr>
          <p:spPr>
            <a:xfrm>
              <a:off x="1483563" y="1380825"/>
              <a:ext cx="90291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333333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ON DATA ENCRYPTION TECHNOLOGY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4D1F25-FF59-36D6-30BB-DED3D9419CC5}"/>
                </a:ext>
              </a:extLst>
            </p:cNvPr>
            <p:cNvSpPr txBox="1"/>
            <p:nvPr/>
          </p:nvSpPr>
          <p:spPr>
            <a:xfrm>
              <a:off x="2859232" y="2126540"/>
              <a:ext cx="6277809" cy="171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i="1" dirty="0">
                  <a:solidFill>
                    <a:srgbClr val="000000"/>
                  </a:solidFill>
                </a:rPr>
                <a:t>Submitted in the partial fulfillment for the award of the degree of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b="1" dirty="0">
                  <a:solidFill>
                    <a:srgbClr val="000000"/>
                  </a:solidFill>
                </a:rPr>
                <a:t>BACHELOR OF ENGINEERING </a:t>
              </a:r>
              <a:endParaRPr lang="en-US" sz="1800" dirty="0">
                <a:solidFill>
                  <a:srgbClr val="0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i="1" dirty="0">
                  <a:solidFill>
                    <a:srgbClr val="000000"/>
                  </a:solidFill>
                </a:rPr>
                <a:t> IN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b="1" dirty="0">
                  <a:solidFill>
                    <a:srgbClr val="000000"/>
                  </a:solidFill>
                </a:rPr>
                <a:t> </a:t>
              </a:r>
              <a:r>
                <a:rPr lang="en-IN" b="1" dirty="0">
                  <a:solidFill>
                    <a:srgbClr val="000000"/>
                  </a:solidFill>
                </a:rPr>
                <a:t>COMPUTER SCIENCE AND ENGINEERING</a:t>
              </a:r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55F3DA-E6B8-220E-7E67-920D31AEAB28}"/>
                </a:ext>
              </a:extLst>
            </p:cNvPr>
            <p:cNvSpPr txBox="1"/>
            <p:nvPr/>
          </p:nvSpPr>
          <p:spPr>
            <a:xfrm>
              <a:off x="7041016" y="4894313"/>
              <a:ext cx="26858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/>
                <a:t>Under the Supervision of: </a:t>
              </a:r>
              <a:endParaRPr lang="en-US" sz="1800" dirty="0"/>
            </a:p>
            <a:p>
              <a:pPr algn="ctr"/>
              <a:r>
                <a:rPr lang="en-IN" dirty="0"/>
                <a:t>Dr . Sakshi</a:t>
              </a:r>
              <a:endParaRPr lang="en-US" sz="1800" dirty="0"/>
            </a:p>
            <a:p>
              <a:pPr algn="ctr"/>
              <a:endParaRPr lang="en-IN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FBD2C9-067A-6AE0-7EFA-0360E89B3C56}"/>
              </a:ext>
            </a:extLst>
          </p:cNvPr>
          <p:cNvSpPr txBox="1"/>
          <p:nvPr/>
        </p:nvSpPr>
        <p:spPr>
          <a:xfrm>
            <a:off x="842850" y="4477425"/>
            <a:ext cx="356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Submitted by: </a:t>
            </a:r>
          </a:p>
          <a:p>
            <a:pPr algn="ctr"/>
            <a:r>
              <a:rPr lang="en-IN" dirty="0" err="1"/>
              <a:t>T.Harshitha</a:t>
            </a:r>
            <a:r>
              <a:rPr lang="en-IN" dirty="0"/>
              <a:t>                 – 21BCS5848</a:t>
            </a:r>
            <a:endParaRPr lang="en-US" sz="1800" dirty="0"/>
          </a:p>
          <a:p>
            <a:pPr algn="ctr"/>
            <a:r>
              <a:rPr lang="en-IN" altLang="en-US" dirty="0" err="1"/>
              <a:t>M.Sandeep</a:t>
            </a:r>
            <a:r>
              <a:rPr lang="en-IN" altLang="en-US" dirty="0"/>
              <a:t> Kumar    – 21BCS9608</a:t>
            </a:r>
            <a:endParaRPr lang="en-IN" altLang="en-US" sz="1800" dirty="0"/>
          </a:p>
          <a:p>
            <a:pPr algn="ctr"/>
            <a:r>
              <a:rPr lang="en-IN" altLang="en-US" dirty="0" err="1"/>
              <a:t>K.Nageswara</a:t>
            </a:r>
            <a:r>
              <a:rPr lang="en-IN" altLang="en-US" dirty="0"/>
              <a:t> Reddy  – 21BCS5714</a:t>
            </a:r>
          </a:p>
          <a:p>
            <a:pPr algn="ctr"/>
            <a:r>
              <a:rPr lang="en-IN" altLang="en-US" sz="1800" dirty="0" err="1"/>
              <a:t>B.Nandini</a:t>
            </a:r>
            <a:r>
              <a:rPr lang="en-IN" altLang="en-US" sz="1800" dirty="0"/>
              <a:t>                    – 21BCS4229</a:t>
            </a:r>
          </a:p>
          <a:p>
            <a:pPr algn="ctr"/>
            <a:endParaRPr lang="en-IN" altLang="en-US" sz="18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8499B-BBEB-6D73-585F-E1C831BA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35BDE-03E8-AC26-7DC4-5F2DE89FF845}"/>
              </a:ext>
            </a:extLst>
          </p:cNvPr>
          <p:cNvSpPr txBox="1"/>
          <p:nvPr/>
        </p:nvSpPr>
        <p:spPr>
          <a:xfrm>
            <a:off x="3956179" y="447869"/>
            <a:ext cx="2475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accent4"/>
                </a:solidFill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B72FE-F90C-6ADA-765C-6B13824E492B}"/>
              </a:ext>
            </a:extLst>
          </p:cNvPr>
          <p:cNvSpPr txBox="1"/>
          <p:nvPr/>
        </p:nvSpPr>
        <p:spPr>
          <a:xfrm>
            <a:off x="723232" y="2967335"/>
            <a:ext cx="1088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linkClick r:id="rId2"/>
              </a:rPr>
              <a:t>https://colab.research.google.com/drive/1v3qcDNl1ruks4OXcJE3Bb9spEfxmoPZT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0655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E3813-E2DC-34B3-74CD-059743B9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B8FC9B-9693-06BE-08C2-9AF4197176BF}"/>
              </a:ext>
            </a:extLst>
          </p:cNvPr>
          <p:cNvGrpSpPr/>
          <p:nvPr/>
        </p:nvGrpSpPr>
        <p:grpSpPr>
          <a:xfrm>
            <a:off x="763818" y="564775"/>
            <a:ext cx="10813701" cy="5388466"/>
            <a:chOff x="763818" y="564775"/>
            <a:chExt cx="10813701" cy="538846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BD06BA-7237-F068-38E4-6ADD7478ABB9}"/>
                </a:ext>
              </a:extLst>
            </p:cNvPr>
            <p:cNvGrpSpPr/>
            <p:nvPr/>
          </p:nvGrpSpPr>
          <p:grpSpPr>
            <a:xfrm>
              <a:off x="4379941" y="2160797"/>
              <a:ext cx="3432118" cy="3429078"/>
              <a:chOff x="3807922" y="1142949"/>
              <a:chExt cx="4576156" cy="457210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D70F33-AE85-6DD2-1C7E-A97F462EE58D}"/>
                  </a:ext>
                </a:extLst>
              </p:cNvPr>
              <p:cNvGrpSpPr/>
              <p:nvPr/>
            </p:nvGrpSpPr>
            <p:grpSpPr>
              <a:xfrm>
                <a:off x="3807922" y="1142949"/>
                <a:ext cx="4576156" cy="4572102"/>
                <a:chOff x="3807922" y="1145256"/>
                <a:chExt cx="4576156" cy="4572102"/>
              </a:xfrm>
            </p:grpSpPr>
            <p:sp>
              <p:nvSpPr>
                <p:cNvPr id="29" name="Triangle">
                  <a:extLst>
                    <a:ext uri="{FF2B5EF4-FFF2-40B4-BE49-F238E27FC236}">
                      <a16:creationId xmlns:a16="http://schemas.microsoft.com/office/drawing/2014/main" id="{32B571DA-3CB4-035E-CCCB-04FD8E8F7F98}"/>
                    </a:ext>
                  </a:extLst>
                </p:cNvPr>
                <p:cNvSpPr/>
                <p:nvPr/>
              </p:nvSpPr>
              <p:spPr>
                <a:xfrm>
                  <a:off x="6092091" y="1145256"/>
                  <a:ext cx="291526" cy="777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1332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0" name="Triangle">
                  <a:extLst>
                    <a:ext uri="{FF2B5EF4-FFF2-40B4-BE49-F238E27FC236}">
                      <a16:creationId xmlns:a16="http://schemas.microsoft.com/office/drawing/2014/main" id="{5219CABB-6674-0F34-6A6C-8C05315643A3}"/>
                    </a:ext>
                  </a:extLst>
                </p:cNvPr>
                <p:cNvSpPr/>
                <p:nvPr/>
              </p:nvSpPr>
              <p:spPr>
                <a:xfrm>
                  <a:off x="7606120" y="3430395"/>
                  <a:ext cx="777958" cy="291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828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1" name="Triangle">
                  <a:extLst>
                    <a:ext uri="{FF2B5EF4-FFF2-40B4-BE49-F238E27FC236}">
                      <a16:creationId xmlns:a16="http://schemas.microsoft.com/office/drawing/2014/main" id="{844B4D95-17CF-A363-A79D-8B80880AED17}"/>
                    </a:ext>
                  </a:extLst>
                </p:cNvPr>
                <p:cNvSpPr/>
                <p:nvPr/>
              </p:nvSpPr>
              <p:spPr>
                <a:xfrm>
                  <a:off x="5800566" y="4937446"/>
                  <a:ext cx="291525" cy="777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8265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2" name="Triangle">
                  <a:extLst>
                    <a:ext uri="{FF2B5EF4-FFF2-40B4-BE49-F238E27FC236}">
                      <a16:creationId xmlns:a16="http://schemas.microsoft.com/office/drawing/2014/main" id="{A282ADE5-DBB6-7149-9C81-1614749BE6AC}"/>
                    </a:ext>
                  </a:extLst>
                </p:cNvPr>
                <p:cNvSpPr/>
                <p:nvPr/>
              </p:nvSpPr>
              <p:spPr>
                <a:xfrm>
                  <a:off x="3807922" y="3139987"/>
                  <a:ext cx="778517" cy="291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3326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3" name="Shape">
                  <a:extLst>
                    <a:ext uri="{FF2B5EF4-FFF2-40B4-BE49-F238E27FC236}">
                      <a16:creationId xmlns:a16="http://schemas.microsoft.com/office/drawing/2014/main" id="{AC3199DD-8D2B-4651-A73E-60CDD5A4E492}"/>
                    </a:ext>
                  </a:extLst>
                </p:cNvPr>
                <p:cNvSpPr/>
                <p:nvPr/>
              </p:nvSpPr>
              <p:spPr>
                <a:xfrm>
                  <a:off x="6092091" y="3430395"/>
                  <a:ext cx="1898821" cy="22869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43" y="0"/>
                      </a:moveTo>
                      <a:lnTo>
                        <a:pt x="17159" y="0"/>
                      </a:lnTo>
                      <a:cubicBezTo>
                        <a:pt x="17159" y="121"/>
                        <a:pt x="17159" y="248"/>
                        <a:pt x="17153" y="369"/>
                      </a:cubicBezTo>
                      <a:cubicBezTo>
                        <a:pt x="16918" y="8065"/>
                        <a:pt x="9332" y="14247"/>
                        <a:pt x="6" y="14252"/>
                      </a:cubicBezTo>
                      <a:cubicBezTo>
                        <a:pt x="6" y="14252"/>
                        <a:pt x="0" y="14252"/>
                        <a:pt x="0" y="14252"/>
                      </a:cubicBezTo>
                      <a:lnTo>
                        <a:pt x="0" y="17538"/>
                      </a:lnTo>
                      <a:cubicBezTo>
                        <a:pt x="13" y="17538"/>
                        <a:pt x="19" y="17544"/>
                        <a:pt x="32" y="17544"/>
                      </a:cubicBezTo>
                      <a:cubicBezTo>
                        <a:pt x="19" y="17544"/>
                        <a:pt x="13" y="17549"/>
                        <a:pt x="0" y="17549"/>
                      </a:cubicBezTo>
                      <a:lnTo>
                        <a:pt x="0" y="21600"/>
                      </a:lnTo>
                      <a:cubicBezTo>
                        <a:pt x="6" y="21600"/>
                        <a:pt x="6" y="21600"/>
                        <a:pt x="13" y="21600"/>
                      </a:cubicBezTo>
                      <a:cubicBezTo>
                        <a:pt x="7064" y="21600"/>
                        <a:pt x="13328" y="18794"/>
                        <a:pt x="17267" y="14447"/>
                      </a:cubicBezTo>
                      <a:cubicBezTo>
                        <a:pt x="19986" y="11451"/>
                        <a:pt x="21600" y="7717"/>
                        <a:pt x="21600" y="3676"/>
                      </a:cubicBezTo>
                      <a:cubicBezTo>
                        <a:pt x="21600" y="2416"/>
                        <a:pt x="21441" y="1187"/>
                        <a:pt x="211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4" name="Shape">
                  <a:extLst>
                    <a:ext uri="{FF2B5EF4-FFF2-40B4-BE49-F238E27FC236}">
                      <a16:creationId xmlns:a16="http://schemas.microsoft.com/office/drawing/2014/main" id="{FF1CE2FE-DCA6-4BFE-3114-9881F09D6E7D}"/>
                    </a:ext>
                  </a:extLst>
                </p:cNvPr>
                <p:cNvSpPr/>
                <p:nvPr/>
              </p:nvSpPr>
              <p:spPr>
                <a:xfrm>
                  <a:off x="3807922" y="3430395"/>
                  <a:ext cx="2286962" cy="18977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25" y="17169"/>
                      </a:moveTo>
                      <a:cubicBezTo>
                        <a:pt x="14432" y="16960"/>
                        <a:pt x="8825" y="11022"/>
                        <a:pt x="7601" y="3210"/>
                      </a:cubicBezTo>
                      <a:cubicBezTo>
                        <a:pt x="7469" y="2161"/>
                        <a:pt x="7406" y="1093"/>
                        <a:pt x="7406" y="0"/>
                      </a:cubicBezTo>
                      <a:lnTo>
                        <a:pt x="7353" y="0"/>
                      </a:lnTo>
                      <a:lnTo>
                        <a:pt x="4062" y="0"/>
                      </a:lnTo>
                      <a:lnTo>
                        <a:pt x="0" y="0"/>
                      </a:lnTo>
                      <a:cubicBezTo>
                        <a:pt x="0" y="7107"/>
                        <a:pt x="2848" y="13406"/>
                        <a:pt x="7242" y="17347"/>
                      </a:cubicBezTo>
                      <a:cubicBezTo>
                        <a:pt x="10228" y="20017"/>
                        <a:pt x="13920" y="21600"/>
                        <a:pt x="17924" y="21600"/>
                      </a:cubicBezTo>
                      <a:cubicBezTo>
                        <a:pt x="19184" y="21600"/>
                        <a:pt x="20413" y="21441"/>
                        <a:pt x="21600" y="21142"/>
                      </a:cubicBezTo>
                      <a:lnTo>
                        <a:pt x="21600" y="21130"/>
                      </a:lnTo>
                      <a:lnTo>
                        <a:pt x="21600" y="17176"/>
                      </a:lnTo>
                      <a:cubicBezTo>
                        <a:pt x="21473" y="17176"/>
                        <a:pt x="21352" y="17176"/>
                        <a:pt x="21225" y="171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5" name="Shape">
                  <a:extLst>
                    <a:ext uri="{FF2B5EF4-FFF2-40B4-BE49-F238E27FC236}">
                      <a16:creationId xmlns:a16="http://schemas.microsoft.com/office/drawing/2014/main" id="{78C8DF40-8C1E-DDF0-2DE0-BB35BE01045B}"/>
                    </a:ext>
                  </a:extLst>
                </p:cNvPr>
                <p:cNvSpPr/>
                <p:nvPr/>
              </p:nvSpPr>
              <p:spPr>
                <a:xfrm>
                  <a:off x="6092091" y="1533956"/>
                  <a:ext cx="2291987" cy="18982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305" y="4188"/>
                      </a:moveTo>
                      <a:cubicBezTo>
                        <a:pt x="11342" y="1557"/>
                        <a:pt x="7684" y="0"/>
                        <a:pt x="3721" y="0"/>
                      </a:cubicBezTo>
                      <a:cubicBezTo>
                        <a:pt x="2453" y="0"/>
                        <a:pt x="1221" y="159"/>
                        <a:pt x="26" y="464"/>
                      </a:cubicBezTo>
                      <a:cubicBezTo>
                        <a:pt x="16" y="464"/>
                        <a:pt x="11" y="470"/>
                        <a:pt x="0" y="470"/>
                      </a:cubicBezTo>
                      <a:lnTo>
                        <a:pt x="0" y="4429"/>
                      </a:lnTo>
                      <a:cubicBezTo>
                        <a:pt x="0" y="4429"/>
                        <a:pt x="5" y="4429"/>
                        <a:pt x="5" y="4429"/>
                      </a:cubicBezTo>
                      <a:cubicBezTo>
                        <a:pt x="7732" y="4429"/>
                        <a:pt x="14016" y="11877"/>
                        <a:pt x="14211" y="21155"/>
                      </a:cubicBezTo>
                      <a:cubicBezTo>
                        <a:pt x="14216" y="21301"/>
                        <a:pt x="14216" y="21447"/>
                        <a:pt x="14216" y="21600"/>
                      </a:cubicBezTo>
                      <a:lnTo>
                        <a:pt x="17516" y="21600"/>
                      </a:lnTo>
                      <a:lnTo>
                        <a:pt x="21600" y="21600"/>
                      </a:lnTo>
                      <a:cubicBezTo>
                        <a:pt x="21600" y="14451"/>
                        <a:pt x="18726" y="8121"/>
                        <a:pt x="14305" y="418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6" name="Shape">
                  <a:extLst>
                    <a:ext uri="{FF2B5EF4-FFF2-40B4-BE49-F238E27FC236}">
                      <a16:creationId xmlns:a16="http://schemas.microsoft.com/office/drawing/2014/main" id="{FDC774F8-263D-0F3B-855C-753C9B796AE9}"/>
                    </a:ext>
                  </a:extLst>
                </p:cNvPr>
                <p:cNvSpPr/>
                <p:nvPr/>
              </p:nvSpPr>
              <p:spPr>
                <a:xfrm>
                  <a:off x="4198856" y="1145256"/>
                  <a:ext cx="1896586" cy="22869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287" y="7205"/>
                      </a:moveTo>
                      <a:cubicBezTo>
                        <a:pt x="1596" y="10196"/>
                        <a:pt x="0" y="13904"/>
                        <a:pt x="0" y="17924"/>
                      </a:cubicBezTo>
                      <a:cubicBezTo>
                        <a:pt x="0" y="19184"/>
                        <a:pt x="159" y="20413"/>
                        <a:pt x="458" y="21600"/>
                      </a:cubicBezTo>
                      <a:lnTo>
                        <a:pt x="4420" y="21600"/>
                      </a:lnTo>
                      <a:lnTo>
                        <a:pt x="4484" y="21600"/>
                      </a:lnTo>
                      <a:cubicBezTo>
                        <a:pt x="4484" y="20698"/>
                        <a:pt x="4567" y="19807"/>
                        <a:pt x="4719" y="18936"/>
                      </a:cubicBezTo>
                      <a:cubicBezTo>
                        <a:pt x="6195" y="12459"/>
                        <a:pt x="12963" y="7527"/>
                        <a:pt x="21148" y="7353"/>
                      </a:cubicBezTo>
                      <a:cubicBezTo>
                        <a:pt x="21295" y="7348"/>
                        <a:pt x="21447" y="7348"/>
                        <a:pt x="21600" y="7348"/>
                      </a:cubicBezTo>
                      <a:lnTo>
                        <a:pt x="21600" y="4062"/>
                      </a:lnTo>
                      <a:lnTo>
                        <a:pt x="21600" y="4051"/>
                      </a:lnTo>
                      <a:lnTo>
                        <a:pt x="21600" y="0"/>
                      </a:lnTo>
                      <a:cubicBezTo>
                        <a:pt x="14514" y="5"/>
                        <a:pt x="8224" y="2838"/>
                        <a:pt x="4287" y="72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</p:grpSp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2ACCAC90-9E3A-CEDF-18ED-1D28353BAA8A}"/>
                  </a:ext>
                </a:extLst>
              </p:cNvPr>
              <p:cNvSpPr/>
              <p:nvPr/>
            </p:nvSpPr>
            <p:spPr>
              <a:xfrm>
                <a:off x="4564380" y="1897380"/>
                <a:ext cx="3063240" cy="3063240"/>
              </a:xfrm>
              <a:prstGeom prst="ellipse">
                <a:avLst/>
              </a:prstGeom>
              <a:solidFill>
                <a:schemeClr val="bg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8BEFF6FD-45F8-11F8-C49B-D98348A501B1}"/>
                  </a:ext>
                </a:extLst>
              </p:cNvPr>
              <p:cNvSpPr/>
              <p:nvPr/>
            </p:nvSpPr>
            <p:spPr>
              <a:xfrm>
                <a:off x="4744487" y="2077487"/>
                <a:ext cx="2703026" cy="2703026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b="1" dirty="0"/>
                  <a:t>Data Encryption</a:t>
                </a:r>
              </a:p>
              <a:p>
                <a:pPr algn="ctr"/>
                <a:r>
                  <a:rPr lang="en-US" sz="2100" b="1" dirty="0"/>
                  <a:t>Technology</a:t>
                </a:r>
                <a:endParaRPr sz="21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E8E449-0C03-6696-F805-A79590C85D61}"/>
                </a:ext>
              </a:extLst>
            </p:cNvPr>
            <p:cNvGrpSpPr/>
            <p:nvPr/>
          </p:nvGrpSpPr>
          <p:grpSpPr>
            <a:xfrm>
              <a:off x="763818" y="1767007"/>
              <a:ext cx="3247627" cy="1785105"/>
              <a:chOff x="332936" y="2471368"/>
              <a:chExt cx="2926080" cy="2380138"/>
            </a:xfrm>
          </p:grpSpPr>
          <p:sp>
            <p:nvSpPr>
              <p:cNvPr id="24" name="TextBox 33">
                <a:extLst>
                  <a:ext uri="{FF2B5EF4-FFF2-40B4-BE49-F238E27FC236}">
                    <a16:creationId xmlns:a16="http://schemas.microsoft.com/office/drawing/2014/main" id="{C6197BB5-4EF9-83C0-83FA-E25084201AE8}"/>
                  </a:ext>
                </a:extLst>
              </p:cNvPr>
              <p:cNvSpPr txBox="1"/>
              <p:nvPr/>
            </p:nvSpPr>
            <p:spPr>
              <a:xfrm>
                <a:off x="332936" y="2471368"/>
                <a:ext cx="2926080" cy="6155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400" b="1" noProof="1"/>
                  <a:t>CONCLUSION</a:t>
                </a:r>
                <a:endParaRPr lang="en-US" sz="2100" b="1" noProof="1"/>
              </a:p>
            </p:txBody>
          </p:sp>
          <p:sp>
            <p:nvSpPr>
              <p:cNvPr id="25" name="TextBox 34">
                <a:extLst>
                  <a:ext uri="{FF2B5EF4-FFF2-40B4-BE49-F238E27FC236}">
                    <a16:creationId xmlns:a16="http://schemas.microsoft.com/office/drawing/2014/main" id="{01BA5804-D519-4D52-1EBF-838EE65B15BD}"/>
                  </a:ext>
                </a:extLst>
              </p:cNvPr>
              <p:cNvSpPr txBox="1"/>
              <p:nvPr/>
            </p:nvSpPr>
            <p:spPr>
              <a:xfrm>
                <a:off x="332936" y="3086922"/>
                <a:ext cx="2926080" cy="176458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dirty="0"/>
                  <a:t>Cryptographic techniques are fundamental to ensuring the confidentiality, integrity, and authenticity of data in digital communication systems.</a:t>
                </a:r>
                <a:endPara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396254-E5A2-4F0D-7F77-A736FBA0BCEA}"/>
                </a:ext>
              </a:extLst>
            </p:cNvPr>
            <p:cNvGrpSpPr/>
            <p:nvPr/>
          </p:nvGrpSpPr>
          <p:grpSpPr>
            <a:xfrm>
              <a:off x="763818" y="4191037"/>
              <a:ext cx="3497168" cy="1537002"/>
              <a:chOff x="332936" y="2473877"/>
              <a:chExt cx="3228472" cy="2049338"/>
            </a:xfrm>
          </p:grpSpPr>
          <p:sp>
            <p:nvSpPr>
              <p:cNvPr id="22" name="TextBox 27">
                <a:extLst>
                  <a:ext uri="{FF2B5EF4-FFF2-40B4-BE49-F238E27FC236}">
                    <a16:creationId xmlns:a16="http://schemas.microsoft.com/office/drawing/2014/main" id="{963ED974-DE18-62F1-2613-5F9BD83131E1}"/>
                  </a:ext>
                </a:extLst>
              </p:cNvPr>
              <p:cNvSpPr txBox="1"/>
              <p:nvPr/>
            </p:nvSpPr>
            <p:spPr>
              <a:xfrm>
                <a:off x="332936" y="2473877"/>
                <a:ext cx="2926080" cy="61555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400" b="1" cap="all" noProof="1">
                    <a:solidFill>
                      <a:srgbClr val="000000"/>
                    </a:solidFill>
                    <a:latin typeface="YAFdJs2qTWQ 0"/>
                  </a:rPr>
                  <a:t>Enhancements</a:t>
                </a:r>
                <a:endParaRPr lang="en-US" sz="2100" b="1" noProof="1"/>
              </a:p>
            </p:txBody>
          </p:sp>
          <p:sp>
            <p:nvSpPr>
              <p:cNvPr id="23" name="TextBox 28">
                <a:extLst>
                  <a:ext uri="{FF2B5EF4-FFF2-40B4-BE49-F238E27FC236}">
                    <a16:creationId xmlns:a16="http://schemas.microsoft.com/office/drawing/2014/main" id="{ACB74BEF-0B12-B883-28A7-F8EB57C49825}"/>
                  </a:ext>
                </a:extLst>
              </p:cNvPr>
              <p:cNvSpPr txBox="1"/>
              <p:nvPr/>
            </p:nvSpPr>
            <p:spPr>
              <a:xfrm>
                <a:off x="332936" y="3086923"/>
                <a:ext cx="3228472" cy="143629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dirty="0"/>
                  <a:t>Research will aim to optimize cryptographic algorithms for better performance and lower resource consumption.</a:t>
                </a:r>
                <a:endPara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A89366-0D83-4DEC-B8E0-BB78D16B8BDE}"/>
                </a:ext>
              </a:extLst>
            </p:cNvPr>
            <p:cNvGrpSpPr/>
            <p:nvPr/>
          </p:nvGrpSpPr>
          <p:grpSpPr>
            <a:xfrm>
              <a:off x="8195512" y="1832680"/>
              <a:ext cx="3343817" cy="1538118"/>
              <a:chOff x="8921977" y="1170396"/>
              <a:chExt cx="2926080" cy="2521208"/>
            </a:xfrm>
          </p:grpSpPr>
          <p:sp>
            <p:nvSpPr>
              <p:cNvPr id="20" name="TextBox 30">
                <a:extLst>
                  <a:ext uri="{FF2B5EF4-FFF2-40B4-BE49-F238E27FC236}">
                    <a16:creationId xmlns:a16="http://schemas.microsoft.com/office/drawing/2014/main" id="{FF0B9848-89BC-CA3E-0D0F-E73EAD2A0B62}"/>
                  </a:ext>
                </a:extLst>
              </p:cNvPr>
              <p:cNvSpPr txBox="1"/>
              <p:nvPr/>
            </p:nvSpPr>
            <p:spPr>
              <a:xfrm>
                <a:off x="8921977" y="1170396"/>
                <a:ext cx="2926080" cy="75673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400" b="1" noProof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FUTURE SCOPE</a:t>
                </a:r>
                <a:endParaRPr lang="en-US" sz="2100" b="1" noProof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31">
                <a:extLst>
                  <a:ext uri="{FF2B5EF4-FFF2-40B4-BE49-F238E27FC236}">
                    <a16:creationId xmlns:a16="http://schemas.microsoft.com/office/drawing/2014/main" id="{48386D2B-891E-21D6-DDAC-3B4C1B21C9FD}"/>
                  </a:ext>
                </a:extLst>
              </p:cNvPr>
              <p:cNvSpPr txBox="1"/>
              <p:nvPr/>
            </p:nvSpPr>
            <p:spPr>
              <a:xfrm>
                <a:off x="8921977" y="1925881"/>
                <a:ext cx="2926080" cy="176572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dirty="0"/>
                  <a:t>The future of cryptography will involve the development of algorithms that are resistant to the threats posed by quantum computing.</a:t>
                </a:r>
                <a:endPara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5E185-654E-5315-3814-477F31D425BF}"/>
                </a:ext>
              </a:extLst>
            </p:cNvPr>
            <p:cNvGrpSpPr/>
            <p:nvPr/>
          </p:nvGrpSpPr>
          <p:grpSpPr>
            <a:xfrm>
              <a:off x="8467980" y="4170019"/>
              <a:ext cx="3109539" cy="1783222"/>
              <a:chOff x="8921977" y="1312838"/>
              <a:chExt cx="2926080" cy="2377629"/>
            </a:xfrm>
          </p:grpSpPr>
          <p:sp>
            <p:nvSpPr>
              <p:cNvPr id="18" name="TextBox 24">
                <a:extLst>
                  <a:ext uri="{FF2B5EF4-FFF2-40B4-BE49-F238E27FC236}">
                    <a16:creationId xmlns:a16="http://schemas.microsoft.com/office/drawing/2014/main" id="{E78D6E1F-5475-9E43-0DC6-0A9DF1296928}"/>
                  </a:ext>
                </a:extLst>
              </p:cNvPr>
              <p:cNvSpPr txBox="1"/>
              <p:nvPr/>
            </p:nvSpPr>
            <p:spPr>
              <a:xfrm>
                <a:off x="8921977" y="1312838"/>
                <a:ext cx="2926080" cy="6155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400" b="1" cap="all" noProof="1">
                    <a:solidFill>
                      <a:srgbClr val="000000"/>
                    </a:solidFill>
                    <a:latin typeface="YAFdJs2qTWQ 0"/>
                  </a:rPr>
                  <a:t>DEVELOPMENT</a:t>
                </a:r>
                <a:endParaRPr lang="en-US" sz="2100" b="1" noProof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A43CE0C2-3778-CD5F-C661-02960FAB5955}"/>
                  </a:ext>
                </a:extLst>
              </p:cNvPr>
              <p:cNvSpPr txBox="1"/>
              <p:nvPr/>
            </p:nvSpPr>
            <p:spPr>
              <a:xfrm>
                <a:off x="8921977" y="1925882"/>
                <a:ext cx="2926080" cy="176458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dirty="0"/>
                  <a:t>The development and standardization of cryptographic algorithms that are resistant to quantum computing will be critical for future secure communications.</a:t>
                </a:r>
                <a:endPara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7411485-DBFB-9053-2064-302F82915943}"/>
                </a:ext>
              </a:extLst>
            </p:cNvPr>
            <p:cNvSpPr/>
            <p:nvPr/>
          </p:nvSpPr>
          <p:spPr>
            <a:xfrm>
              <a:off x="1640541" y="564775"/>
              <a:ext cx="8328212" cy="95645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Conclusion and Future scope</a:t>
              </a:r>
              <a:endParaRPr lang="en-IN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75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7162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[1] Kim, T.S., Sohn, S.Y.: Machine-learning-based deep semantic analysis approach for forecasting new technology convergence. Technological Forecasting and Social Change 157, 120095 (2020)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[2] He, C., Shi, F., Tan, R.: A synthetical analysis method of </a:t>
            </a:r>
            <a:r>
              <a:rPr lang="en-US" sz="1400" dirty="0" err="1"/>
              <a:t>measur</a:t>
            </a:r>
            <a:r>
              <a:rPr lang="en-US" sz="1400" dirty="0"/>
              <a:t> </a:t>
            </a:r>
            <a:r>
              <a:rPr lang="en-US" sz="1400" dirty="0" err="1"/>
              <a:t>ing</a:t>
            </a:r>
            <a:r>
              <a:rPr lang="en-US" sz="1400" dirty="0"/>
              <a:t> technology convergence. Expert Systems with Applications 209, 118262(2022).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[3] Lin, J. (2024). Research on the application of data encryption technology in computer network communication security. Digital Communication World, 2024(04), 125-127.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[4] Sun, D. X., Liu, D. J. (2023). A brief analysis of the application value of data encryption technology in computer network security. Information Systems Engineering, 2023(08), 52-55.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[5] Wang, J. X. (2023). Application of data encryption technology in computer network information security. Digital Communication World, 2023(07), 141-143.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7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1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3BE22A4-3F91-E765-57D8-A990D7FC1FC3}"/>
              </a:ext>
            </a:extLst>
          </p:cNvPr>
          <p:cNvSpPr/>
          <p:nvPr/>
        </p:nvSpPr>
        <p:spPr>
          <a:xfrm>
            <a:off x="1077572" y="2124823"/>
            <a:ext cx="9641251" cy="3651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3" y="15903"/>
                </a:moveTo>
                <a:cubicBezTo>
                  <a:pt x="673" y="13428"/>
                  <a:pt x="1817" y="11393"/>
                  <a:pt x="3230" y="11393"/>
                </a:cubicBezTo>
                <a:lnTo>
                  <a:pt x="18370" y="11393"/>
                </a:lnTo>
                <a:cubicBezTo>
                  <a:pt x="20148" y="11393"/>
                  <a:pt x="21600" y="8833"/>
                  <a:pt x="21600" y="5697"/>
                </a:cubicBezTo>
                <a:cubicBezTo>
                  <a:pt x="21600" y="2560"/>
                  <a:pt x="20148" y="0"/>
                  <a:pt x="18370" y="0"/>
                </a:cubicBezTo>
                <a:lnTo>
                  <a:pt x="192" y="0"/>
                </a:lnTo>
                <a:lnTo>
                  <a:pt x="192" y="1187"/>
                </a:lnTo>
                <a:lnTo>
                  <a:pt x="18370" y="1187"/>
                </a:lnTo>
                <a:cubicBezTo>
                  <a:pt x="19774" y="1187"/>
                  <a:pt x="20927" y="3204"/>
                  <a:pt x="20927" y="5697"/>
                </a:cubicBezTo>
                <a:cubicBezTo>
                  <a:pt x="20927" y="8172"/>
                  <a:pt x="19783" y="10207"/>
                  <a:pt x="18370" y="10207"/>
                </a:cubicBezTo>
                <a:lnTo>
                  <a:pt x="3230" y="10207"/>
                </a:lnTo>
                <a:cubicBezTo>
                  <a:pt x="1452" y="10207"/>
                  <a:pt x="0" y="12767"/>
                  <a:pt x="0" y="15903"/>
                </a:cubicBezTo>
                <a:cubicBezTo>
                  <a:pt x="0" y="19040"/>
                  <a:pt x="1452" y="21600"/>
                  <a:pt x="3230" y="21600"/>
                </a:cubicBezTo>
                <a:lnTo>
                  <a:pt x="21408" y="21600"/>
                </a:lnTo>
                <a:lnTo>
                  <a:pt x="21408" y="20413"/>
                </a:lnTo>
                <a:lnTo>
                  <a:pt x="3230" y="20413"/>
                </a:lnTo>
                <a:cubicBezTo>
                  <a:pt x="1817" y="20413"/>
                  <a:pt x="673" y="18396"/>
                  <a:pt x="673" y="159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14A7E15C-C6D4-BD64-C858-AB1773F1A556}"/>
              </a:ext>
            </a:extLst>
          </p:cNvPr>
          <p:cNvSpPr/>
          <p:nvPr/>
        </p:nvSpPr>
        <p:spPr>
          <a:xfrm>
            <a:off x="1983175" y="5568167"/>
            <a:ext cx="3707016" cy="163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85" extrusionOk="0">
                <a:moveTo>
                  <a:pt x="5566" y="5841"/>
                </a:moveTo>
                <a:cubicBezTo>
                  <a:pt x="4044" y="5841"/>
                  <a:pt x="2569" y="4010"/>
                  <a:pt x="1237" y="349"/>
                </a:cubicBezTo>
                <a:cubicBezTo>
                  <a:pt x="618" y="-1115"/>
                  <a:pt x="0" y="2180"/>
                  <a:pt x="0" y="7305"/>
                </a:cubicBezTo>
                <a:lnTo>
                  <a:pt x="0" y="7305"/>
                </a:lnTo>
                <a:cubicBezTo>
                  <a:pt x="0" y="10600"/>
                  <a:pt x="285" y="13163"/>
                  <a:pt x="666" y="14261"/>
                </a:cubicBezTo>
                <a:cubicBezTo>
                  <a:pt x="2236" y="18288"/>
                  <a:pt x="3854" y="20485"/>
                  <a:pt x="5614" y="20485"/>
                </a:cubicBezTo>
                <a:lnTo>
                  <a:pt x="20648" y="20485"/>
                </a:lnTo>
                <a:cubicBezTo>
                  <a:pt x="21172" y="20485"/>
                  <a:pt x="21600" y="17190"/>
                  <a:pt x="21600" y="13163"/>
                </a:cubicBezTo>
                <a:lnTo>
                  <a:pt x="21600" y="13163"/>
                </a:lnTo>
                <a:cubicBezTo>
                  <a:pt x="21600" y="9136"/>
                  <a:pt x="21172" y="5841"/>
                  <a:pt x="20648" y="5841"/>
                </a:cubicBezTo>
                <a:lnTo>
                  <a:pt x="5566" y="584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E121AC11-0E53-261C-7A27-B6643A8AABBF}"/>
              </a:ext>
            </a:extLst>
          </p:cNvPr>
          <p:cNvSpPr/>
          <p:nvPr/>
        </p:nvSpPr>
        <p:spPr>
          <a:xfrm>
            <a:off x="5690191" y="5601808"/>
            <a:ext cx="4114709" cy="129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16740"/>
                  <a:pt x="428" y="21600"/>
                  <a:pt x="952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952" y="0"/>
                </a:lnTo>
                <a:cubicBezTo>
                  <a:pt x="428" y="0"/>
                  <a:pt x="0" y="4860"/>
                  <a:pt x="0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 dirty="0"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0CDD3A0D-A3FA-3662-802F-0808730621A8}"/>
              </a:ext>
            </a:extLst>
          </p:cNvPr>
          <p:cNvSpPr/>
          <p:nvPr/>
        </p:nvSpPr>
        <p:spPr>
          <a:xfrm>
            <a:off x="1978621" y="2138459"/>
            <a:ext cx="3879073" cy="144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48" y="0"/>
                </a:moveTo>
                <a:lnTo>
                  <a:pt x="0" y="0"/>
                </a:lnTo>
                <a:lnTo>
                  <a:pt x="0" y="21600"/>
                </a:lnTo>
                <a:lnTo>
                  <a:pt x="20648" y="21600"/>
                </a:lnTo>
                <a:cubicBezTo>
                  <a:pt x="21172" y="21600"/>
                  <a:pt x="21600" y="16740"/>
                  <a:pt x="21600" y="10800"/>
                </a:cubicBezTo>
                <a:lnTo>
                  <a:pt x="21600" y="10800"/>
                </a:lnTo>
                <a:cubicBezTo>
                  <a:pt x="21600" y="4860"/>
                  <a:pt x="21172" y="0"/>
                  <a:pt x="2064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 dirty="0"/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3DACB4BC-2730-DF78-7E98-B7EB74F089B3}"/>
              </a:ext>
            </a:extLst>
          </p:cNvPr>
          <p:cNvSpPr/>
          <p:nvPr/>
        </p:nvSpPr>
        <p:spPr>
          <a:xfrm>
            <a:off x="433967" y="1694904"/>
            <a:ext cx="1570409" cy="1049012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E53255DB-4963-C89F-B828-E330949906F5}"/>
              </a:ext>
            </a:extLst>
          </p:cNvPr>
          <p:cNvSpPr/>
          <p:nvPr/>
        </p:nvSpPr>
        <p:spPr>
          <a:xfrm>
            <a:off x="554113" y="1775156"/>
            <a:ext cx="1330123" cy="888509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800" b="1" dirty="0">
                <a:solidFill>
                  <a:schemeClr val="tx2"/>
                </a:solidFill>
              </a:rPr>
              <a:t>IDEA</a:t>
            </a:r>
            <a:endParaRPr sz="2800" b="1" dirty="0">
              <a:solidFill>
                <a:schemeClr val="tx2"/>
              </a:solidFill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E6CB7009-D883-BC79-FA10-68A075DD9EDB}"/>
              </a:ext>
            </a:extLst>
          </p:cNvPr>
          <p:cNvSpPr/>
          <p:nvPr/>
        </p:nvSpPr>
        <p:spPr>
          <a:xfrm>
            <a:off x="9787735" y="5162953"/>
            <a:ext cx="1570409" cy="1049012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DCA42EF2-173B-437D-D097-6C6840DE5F16}"/>
              </a:ext>
            </a:extLst>
          </p:cNvPr>
          <p:cNvSpPr/>
          <p:nvPr/>
        </p:nvSpPr>
        <p:spPr>
          <a:xfrm>
            <a:off x="9907879" y="5243205"/>
            <a:ext cx="1330123" cy="888509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GB" sz="1400" b="1" dirty="0">
                <a:solidFill>
                  <a:schemeClr val="tx2"/>
                </a:solidFill>
              </a:rPr>
              <a:t>Research on Data Encryption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F4DFF6-1D72-76FF-D67B-171C989C91B5}"/>
              </a:ext>
            </a:extLst>
          </p:cNvPr>
          <p:cNvSpPr txBox="1"/>
          <p:nvPr/>
        </p:nvSpPr>
        <p:spPr>
          <a:xfrm>
            <a:off x="2309051" y="1749544"/>
            <a:ext cx="1885701" cy="33525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Introduction</a:t>
            </a:r>
            <a:r>
              <a:rPr lang="en-US" sz="1600" b="1" noProof="1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66359-5799-3DB1-5462-584C6D0067BB}"/>
              </a:ext>
            </a:extLst>
          </p:cNvPr>
          <p:cNvSpPr txBox="1"/>
          <p:nvPr/>
        </p:nvSpPr>
        <p:spPr>
          <a:xfrm>
            <a:off x="2686918" y="5138789"/>
            <a:ext cx="1885701" cy="41906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Conclusion</a:t>
            </a:r>
            <a:r>
              <a:rPr lang="en-US" sz="2400" b="1" noProof="1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4CE7DE-D300-66C8-6E00-0812AABD1402}"/>
              </a:ext>
            </a:extLst>
          </p:cNvPr>
          <p:cNvGrpSpPr/>
          <p:nvPr/>
        </p:nvGrpSpPr>
        <p:grpSpPr>
          <a:xfrm>
            <a:off x="2716541" y="2152765"/>
            <a:ext cx="994370" cy="799659"/>
            <a:chOff x="3894223" y="1734570"/>
            <a:chExt cx="668755" cy="805107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C7B76F9E-E8C6-0F1F-C945-E6AC85AAF8D0}"/>
                </a:ext>
              </a:extLst>
            </p:cNvPr>
            <p:cNvSpPr/>
            <p:nvPr/>
          </p:nvSpPr>
          <p:spPr>
            <a:xfrm>
              <a:off x="3894223" y="1734570"/>
              <a:ext cx="66875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extrusionOk="0">
                  <a:moveTo>
                    <a:pt x="10200" y="0"/>
                  </a:moveTo>
                  <a:lnTo>
                    <a:pt x="3000" y="6271"/>
                  </a:lnTo>
                  <a:cubicBezTo>
                    <a:pt x="-1000" y="9755"/>
                    <a:pt x="-1000" y="15484"/>
                    <a:pt x="3000" y="18968"/>
                  </a:cubicBezTo>
                  <a:cubicBezTo>
                    <a:pt x="4956" y="20671"/>
                    <a:pt x="7533" y="21600"/>
                    <a:pt x="10289" y="21600"/>
                  </a:cubicBezTo>
                  <a:cubicBezTo>
                    <a:pt x="13044" y="21600"/>
                    <a:pt x="15622" y="20671"/>
                    <a:pt x="17578" y="18968"/>
                  </a:cubicBezTo>
                  <a:cubicBezTo>
                    <a:pt x="19533" y="17264"/>
                    <a:pt x="20600" y="15019"/>
                    <a:pt x="20600" y="12619"/>
                  </a:cubicBezTo>
                  <a:cubicBezTo>
                    <a:pt x="20600" y="10219"/>
                    <a:pt x="19533" y="7974"/>
                    <a:pt x="17578" y="6271"/>
                  </a:cubicBezTo>
                  <a:lnTo>
                    <a:pt x="102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EF658461-0EB8-ADE2-356A-0B7BBE81BA82}"/>
                </a:ext>
              </a:extLst>
            </p:cNvPr>
            <p:cNvSpPr/>
            <p:nvPr/>
          </p:nvSpPr>
          <p:spPr>
            <a:xfrm>
              <a:off x="3921275" y="1776753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9" name="Circle">
              <a:extLst>
                <a:ext uri="{FF2B5EF4-FFF2-40B4-BE49-F238E27FC236}">
                  <a16:creationId xmlns:a16="http://schemas.microsoft.com/office/drawing/2014/main" id="{7BB28180-CF96-3293-8EFE-7205A0B32830}"/>
                </a:ext>
              </a:extLst>
            </p:cNvPr>
            <p:cNvSpPr/>
            <p:nvPr/>
          </p:nvSpPr>
          <p:spPr>
            <a:xfrm>
              <a:off x="3989086" y="1973189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sp>
        <p:nvSpPr>
          <p:cNvPr id="60" name="Circle">
            <a:extLst>
              <a:ext uri="{FF2B5EF4-FFF2-40B4-BE49-F238E27FC236}">
                <a16:creationId xmlns:a16="http://schemas.microsoft.com/office/drawing/2014/main" id="{E433BFDF-CCA5-E8C3-4B10-F7CD76F23988}"/>
              </a:ext>
            </a:extLst>
          </p:cNvPr>
          <p:cNvSpPr/>
          <p:nvPr/>
        </p:nvSpPr>
        <p:spPr>
          <a:xfrm>
            <a:off x="8334543" y="3226705"/>
            <a:ext cx="656416" cy="438474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D74186-0B46-D0CA-59CC-D87547156F5C}"/>
              </a:ext>
            </a:extLst>
          </p:cNvPr>
          <p:cNvGrpSpPr/>
          <p:nvPr/>
        </p:nvGrpSpPr>
        <p:grpSpPr>
          <a:xfrm>
            <a:off x="2154507" y="4053402"/>
            <a:ext cx="993300" cy="799659"/>
            <a:chOff x="6375907" y="3494836"/>
            <a:chExt cx="668035" cy="805107"/>
          </a:xfrm>
        </p:grpSpPr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15284BCE-AE1C-28DB-060F-229063673E16}"/>
                </a:ext>
              </a:extLst>
            </p:cNvPr>
            <p:cNvSpPr/>
            <p:nvPr/>
          </p:nvSpPr>
          <p:spPr>
            <a:xfrm>
              <a:off x="6375907" y="3494836"/>
              <a:ext cx="66803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21600" extrusionOk="0">
                  <a:moveTo>
                    <a:pt x="9758" y="0"/>
                  </a:moveTo>
                  <a:lnTo>
                    <a:pt x="2870" y="6271"/>
                  </a:lnTo>
                  <a:cubicBezTo>
                    <a:pt x="-957" y="9755"/>
                    <a:pt x="-957" y="15484"/>
                    <a:pt x="2870" y="18968"/>
                  </a:cubicBezTo>
                  <a:cubicBezTo>
                    <a:pt x="4741" y="20671"/>
                    <a:pt x="7207" y="21600"/>
                    <a:pt x="9843" y="21600"/>
                  </a:cubicBezTo>
                  <a:cubicBezTo>
                    <a:pt x="12479" y="21600"/>
                    <a:pt x="14945" y="20671"/>
                    <a:pt x="16816" y="18968"/>
                  </a:cubicBezTo>
                  <a:cubicBezTo>
                    <a:pt x="20643" y="15484"/>
                    <a:pt x="20643" y="9755"/>
                    <a:pt x="16816" y="6194"/>
                  </a:cubicBezTo>
                  <a:lnTo>
                    <a:pt x="97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57" name="Circle">
              <a:extLst>
                <a:ext uri="{FF2B5EF4-FFF2-40B4-BE49-F238E27FC236}">
                  <a16:creationId xmlns:a16="http://schemas.microsoft.com/office/drawing/2014/main" id="{D912C845-2B2E-78DD-46DA-8A94AEDB9836}"/>
                </a:ext>
              </a:extLst>
            </p:cNvPr>
            <p:cNvSpPr/>
            <p:nvPr/>
          </p:nvSpPr>
          <p:spPr>
            <a:xfrm>
              <a:off x="6470411" y="3720126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7FE7E4A-5861-6169-B8A9-349B4A33AE18}"/>
              </a:ext>
            </a:extLst>
          </p:cNvPr>
          <p:cNvGrpSpPr/>
          <p:nvPr/>
        </p:nvGrpSpPr>
        <p:grpSpPr>
          <a:xfrm>
            <a:off x="3023280" y="5652909"/>
            <a:ext cx="994370" cy="799659"/>
            <a:chOff x="4658394" y="5207399"/>
            <a:chExt cx="668755" cy="805107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01052401-6528-CDB5-671D-2EB3B421AE08}"/>
                </a:ext>
              </a:extLst>
            </p:cNvPr>
            <p:cNvSpPr/>
            <p:nvPr/>
          </p:nvSpPr>
          <p:spPr>
            <a:xfrm>
              <a:off x="4658394" y="5207399"/>
              <a:ext cx="66875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extrusionOk="0">
                  <a:moveTo>
                    <a:pt x="10200" y="0"/>
                  </a:moveTo>
                  <a:lnTo>
                    <a:pt x="3000" y="6271"/>
                  </a:lnTo>
                  <a:cubicBezTo>
                    <a:pt x="-1000" y="9755"/>
                    <a:pt x="-1000" y="15484"/>
                    <a:pt x="3000" y="18968"/>
                  </a:cubicBezTo>
                  <a:cubicBezTo>
                    <a:pt x="4956" y="20671"/>
                    <a:pt x="7533" y="21600"/>
                    <a:pt x="10289" y="21600"/>
                  </a:cubicBezTo>
                  <a:cubicBezTo>
                    <a:pt x="13044" y="21600"/>
                    <a:pt x="15622" y="20671"/>
                    <a:pt x="17578" y="18968"/>
                  </a:cubicBezTo>
                  <a:cubicBezTo>
                    <a:pt x="19533" y="17264"/>
                    <a:pt x="20600" y="15019"/>
                    <a:pt x="20600" y="12619"/>
                  </a:cubicBezTo>
                  <a:cubicBezTo>
                    <a:pt x="20600" y="10219"/>
                    <a:pt x="19533" y="7974"/>
                    <a:pt x="17578" y="6271"/>
                  </a:cubicBezTo>
                  <a:lnTo>
                    <a:pt x="102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 dirty="0"/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7AD98057-5A90-FFFF-9921-BCF30EEF4F0F}"/>
                </a:ext>
              </a:extLst>
            </p:cNvPr>
            <p:cNvSpPr/>
            <p:nvPr/>
          </p:nvSpPr>
          <p:spPr>
            <a:xfrm>
              <a:off x="4685445" y="5250763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 dirty="0"/>
            </a:p>
          </p:txBody>
        </p:sp>
        <p:sp>
          <p:nvSpPr>
            <p:cNvPr id="54" name="Circle">
              <a:extLst>
                <a:ext uri="{FF2B5EF4-FFF2-40B4-BE49-F238E27FC236}">
                  <a16:creationId xmlns:a16="http://schemas.microsoft.com/office/drawing/2014/main" id="{81B11234-8CD3-7129-E909-DCADA83F1DA4}"/>
                </a:ext>
              </a:extLst>
            </p:cNvPr>
            <p:cNvSpPr/>
            <p:nvPr/>
          </p:nvSpPr>
          <p:spPr>
            <a:xfrm>
              <a:off x="4745492" y="5431539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3861E-67EB-5AEF-F333-3EF0311E0588}"/>
              </a:ext>
            </a:extLst>
          </p:cNvPr>
          <p:cNvGrpSpPr/>
          <p:nvPr/>
        </p:nvGrpSpPr>
        <p:grpSpPr>
          <a:xfrm>
            <a:off x="8769220" y="4793411"/>
            <a:ext cx="998671" cy="799659"/>
            <a:chOff x="7645607" y="4504824"/>
            <a:chExt cx="671646" cy="805107"/>
          </a:xfrm>
        </p:grpSpPr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6DACDA89-1896-95DF-AA2A-06BC172547C3}"/>
                </a:ext>
              </a:extLst>
            </p:cNvPr>
            <p:cNvSpPr/>
            <p:nvPr/>
          </p:nvSpPr>
          <p:spPr>
            <a:xfrm>
              <a:off x="7645607" y="4504824"/>
              <a:ext cx="671646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600" extrusionOk="0">
                  <a:moveTo>
                    <a:pt x="10247" y="0"/>
                  </a:moveTo>
                  <a:cubicBezTo>
                    <a:pt x="7502" y="0"/>
                    <a:pt x="4935" y="929"/>
                    <a:pt x="2988" y="2632"/>
                  </a:cubicBezTo>
                  <a:cubicBezTo>
                    <a:pt x="-996" y="6116"/>
                    <a:pt x="-996" y="11845"/>
                    <a:pt x="2988" y="15329"/>
                  </a:cubicBezTo>
                  <a:lnTo>
                    <a:pt x="10158" y="21600"/>
                  </a:lnTo>
                  <a:lnTo>
                    <a:pt x="17594" y="15329"/>
                  </a:lnTo>
                  <a:cubicBezTo>
                    <a:pt x="19542" y="13626"/>
                    <a:pt x="20604" y="11381"/>
                    <a:pt x="20604" y="8981"/>
                  </a:cubicBezTo>
                  <a:cubicBezTo>
                    <a:pt x="20604" y="6581"/>
                    <a:pt x="19542" y="4336"/>
                    <a:pt x="17594" y="2632"/>
                  </a:cubicBezTo>
                  <a:cubicBezTo>
                    <a:pt x="15558" y="929"/>
                    <a:pt x="12991" y="0"/>
                    <a:pt x="1024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 dirty="0"/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699E0B77-17B8-BFFF-1C61-23CD5D6E677B}"/>
                </a:ext>
              </a:extLst>
            </p:cNvPr>
            <p:cNvSpPr/>
            <p:nvPr/>
          </p:nvSpPr>
          <p:spPr>
            <a:xfrm>
              <a:off x="7674103" y="4533678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14738"/>
                  </a:moveTo>
                  <a:cubicBezTo>
                    <a:pt x="20631" y="11327"/>
                    <a:pt x="20631" y="5887"/>
                    <a:pt x="16754" y="2558"/>
                  </a:cubicBezTo>
                  <a:cubicBezTo>
                    <a:pt x="12877" y="-853"/>
                    <a:pt x="6693" y="-853"/>
                    <a:pt x="2908" y="2558"/>
                  </a:cubicBezTo>
                  <a:cubicBezTo>
                    <a:pt x="-969" y="5968"/>
                    <a:pt x="-969" y="11409"/>
                    <a:pt x="2908" y="14738"/>
                  </a:cubicBezTo>
                  <a:lnTo>
                    <a:pt x="9739" y="20747"/>
                  </a:lnTo>
                  <a:lnTo>
                    <a:pt x="16754" y="1473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077FE089-5B20-B2C5-B2EE-2FDBBBD17553}"/>
                </a:ext>
              </a:extLst>
            </p:cNvPr>
            <p:cNvSpPr/>
            <p:nvPr/>
          </p:nvSpPr>
          <p:spPr>
            <a:xfrm>
              <a:off x="7741915" y="4591395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547C317-6C04-5F57-AC92-9B5CD15EA48D}"/>
              </a:ext>
            </a:extLst>
          </p:cNvPr>
          <p:cNvSpPr txBox="1"/>
          <p:nvPr/>
        </p:nvSpPr>
        <p:spPr>
          <a:xfrm>
            <a:off x="6676142" y="5780046"/>
            <a:ext cx="3171665" cy="30731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spc="300" noProof="1"/>
              <a:t>Future Scopes &amp; Research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911CB9F-D19C-F3E6-70E8-8D718C462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32" y="2534865"/>
            <a:ext cx="402779" cy="387305"/>
          </a:xfrm>
          <a:prstGeom prst="rect">
            <a:avLst/>
          </a:prstGeom>
        </p:spPr>
      </p:pic>
      <p:sp>
        <p:nvSpPr>
          <p:cNvPr id="13" name="Shape">
            <a:extLst>
              <a:ext uri="{FF2B5EF4-FFF2-40B4-BE49-F238E27FC236}">
                <a16:creationId xmlns:a16="http://schemas.microsoft.com/office/drawing/2014/main" id="{F68659DC-7A5A-94F3-267F-5A30AEA9AF29}"/>
              </a:ext>
            </a:extLst>
          </p:cNvPr>
          <p:cNvSpPr/>
          <p:nvPr/>
        </p:nvSpPr>
        <p:spPr>
          <a:xfrm>
            <a:off x="5897919" y="2166884"/>
            <a:ext cx="3827600" cy="105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10800"/>
                </a:lnTo>
                <a:cubicBezTo>
                  <a:pt x="21600" y="4860"/>
                  <a:pt x="21172" y="0"/>
                  <a:pt x="20648" y="0"/>
                </a:cubicBezTo>
                <a:lnTo>
                  <a:pt x="952" y="0"/>
                </a:lnTo>
                <a:cubicBezTo>
                  <a:pt x="428" y="0"/>
                  <a:pt x="0" y="4860"/>
                  <a:pt x="0" y="10800"/>
                </a:cubicBezTo>
                <a:lnTo>
                  <a:pt x="0" y="10800"/>
                </a:lnTo>
                <a:cubicBezTo>
                  <a:pt x="0" y="16740"/>
                  <a:pt x="428" y="21600"/>
                  <a:pt x="952" y="21600"/>
                </a:cubicBezTo>
                <a:lnTo>
                  <a:pt x="20648" y="21600"/>
                </a:lnTo>
                <a:cubicBezTo>
                  <a:pt x="21172" y="21600"/>
                  <a:pt x="21600" y="16740"/>
                  <a:pt x="21600" y="108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F22F11-D050-D04D-AB3A-65EBCCDB8FFA}"/>
              </a:ext>
            </a:extLst>
          </p:cNvPr>
          <p:cNvSpPr txBox="1"/>
          <p:nvPr/>
        </p:nvSpPr>
        <p:spPr>
          <a:xfrm>
            <a:off x="6660173" y="2009636"/>
            <a:ext cx="2551640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endParaRPr lang="en-US" sz="1600" b="1" spc="300" noProof="1"/>
          </a:p>
          <a:p>
            <a:pPr algn="ctr"/>
            <a:r>
              <a:rPr lang="en-US" sz="1600" b="1" spc="300" noProof="1"/>
              <a:t>Problem Formulations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DE76A7-8366-DDDD-3B6A-417FF4E45DA4}"/>
              </a:ext>
            </a:extLst>
          </p:cNvPr>
          <p:cNvGrpSpPr/>
          <p:nvPr/>
        </p:nvGrpSpPr>
        <p:grpSpPr>
          <a:xfrm>
            <a:off x="7447136" y="1455205"/>
            <a:ext cx="997592" cy="799659"/>
            <a:chOff x="5135066" y="1013149"/>
            <a:chExt cx="670921" cy="805107"/>
          </a:xfrm>
        </p:grpSpPr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6AB28CF3-110E-1D0A-EC2C-B186EA70E4CF}"/>
                </a:ext>
              </a:extLst>
            </p:cNvPr>
            <p:cNvSpPr/>
            <p:nvPr/>
          </p:nvSpPr>
          <p:spPr>
            <a:xfrm>
              <a:off x="5135066" y="1013149"/>
              <a:ext cx="670921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extrusionOk="0">
                  <a:moveTo>
                    <a:pt x="9805" y="0"/>
                  </a:moveTo>
                  <a:cubicBezTo>
                    <a:pt x="7179" y="0"/>
                    <a:pt x="4722" y="929"/>
                    <a:pt x="2859" y="2632"/>
                  </a:cubicBezTo>
                  <a:cubicBezTo>
                    <a:pt x="-953" y="6116"/>
                    <a:pt x="-953" y="11845"/>
                    <a:pt x="2859" y="15329"/>
                  </a:cubicBezTo>
                  <a:lnTo>
                    <a:pt x="9720" y="21600"/>
                  </a:lnTo>
                  <a:lnTo>
                    <a:pt x="16835" y="15329"/>
                  </a:lnTo>
                  <a:cubicBezTo>
                    <a:pt x="20647" y="11845"/>
                    <a:pt x="20647" y="6116"/>
                    <a:pt x="16835" y="2632"/>
                  </a:cubicBezTo>
                  <a:cubicBezTo>
                    <a:pt x="14887" y="929"/>
                    <a:pt x="12431" y="0"/>
                    <a:pt x="980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D99AB345-E9A3-4F42-1204-B9B9604D5C22}"/>
                </a:ext>
              </a:extLst>
            </p:cNvPr>
            <p:cNvSpPr/>
            <p:nvPr/>
          </p:nvSpPr>
          <p:spPr>
            <a:xfrm>
              <a:off x="5163201" y="1042004"/>
              <a:ext cx="614653" cy="73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17" extrusionOk="0">
                  <a:moveTo>
                    <a:pt x="16754" y="14708"/>
                  </a:moveTo>
                  <a:cubicBezTo>
                    <a:pt x="20631" y="11297"/>
                    <a:pt x="20631" y="5857"/>
                    <a:pt x="16754" y="2528"/>
                  </a:cubicBezTo>
                  <a:cubicBezTo>
                    <a:pt x="12877" y="-802"/>
                    <a:pt x="6693" y="-883"/>
                    <a:pt x="2908" y="2528"/>
                  </a:cubicBezTo>
                  <a:cubicBezTo>
                    <a:pt x="-969" y="5938"/>
                    <a:pt x="-969" y="11379"/>
                    <a:pt x="2908" y="14708"/>
                  </a:cubicBezTo>
                  <a:lnTo>
                    <a:pt x="9739" y="20717"/>
                  </a:lnTo>
                  <a:lnTo>
                    <a:pt x="16754" y="14708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6" name="Circle">
              <a:extLst>
                <a:ext uri="{FF2B5EF4-FFF2-40B4-BE49-F238E27FC236}">
                  <a16:creationId xmlns:a16="http://schemas.microsoft.com/office/drawing/2014/main" id="{21171900-F02A-9AA1-BCFF-25C1D49C8B59}"/>
                </a:ext>
              </a:extLst>
            </p:cNvPr>
            <p:cNvSpPr/>
            <p:nvPr/>
          </p:nvSpPr>
          <p:spPr>
            <a:xfrm>
              <a:off x="5231012" y="1105284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9B4D4307-7FFF-863D-61A0-2B088A061E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40" y="1589096"/>
            <a:ext cx="427069" cy="4106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984D6FC-5FF1-4D66-D547-4663BBD3A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47" y="4879396"/>
            <a:ext cx="453615" cy="43618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8D7FB39-3BAC-EE5D-CDD6-3FB8B55FE6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69" y="5884968"/>
            <a:ext cx="433792" cy="417127"/>
          </a:xfrm>
          <a:prstGeom prst="rect">
            <a:avLst/>
          </a:prstGeom>
        </p:spPr>
      </p:pic>
      <p:sp>
        <p:nvSpPr>
          <p:cNvPr id="18" name="Shape">
            <a:extLst>
              <a:ext uri="{FF2B5EF4-FFF2-40B4-BE49-F238E27FC236}">
                <a16:creationId xmlns:a16="http://schemas.microsoft.com/office/drawing/2014/main" id="{C2A5E7A2-4413-A573-7988-E3782317E14B}"/>
              </a:ext>
            </a:extLst>
          </p:cNvPr>
          <p:cNvSpPr/>
          <p:nvPr/>
        </p:nvSpPr>
        <p:spPr>
          <a:xfrm>
            <a:off x="6033580" y="3887597"/>
            <a:ext cx="3691939" cy="14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10800"/>
                </a:lnTo>
                <a:cubicBezTo>
                  <a:pt x="21600" y="4860"/>
                  <a:pt x="21172" y="0"/>
                  <a:pt x="20648" y="0"/>
                </a:cubicBezTo>
                <a:lnTo>
                  <a:pt x="952" y="0"/>
                </a:lnTo>
                <a:cubicBezTo>
                  <a:pt x="428" y="0"/>
                  <a:pt x="0" y="4860"/>
                  <a:pt x="0" y="10800"/>
                </a:cubicBezTo>
                <a:lnTo>
                  <a:pt x="0" y="10800"/>
                </a:lnTo>
                <a:cubicBezTo>
                  <a:pt x="0" y="16740"/>
                  <a:pt x="428" y="21600"/>
                  <a:pt x="952" y="21600"/>
                </a:cubicBezTo>
                <a:lnTo>
                  <a:pt x="20648" y="21600"/>
                </a:lnTo>
                <a:cubicBezTo>
                  <a:pt x="21172" y="21600"/>
                  <a:pt x="21600" y="16740"/>
                  <a:pt x="21600" y="1080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952EA-7694-A560-55C3-5B7B2F766F82}"/>
              </a:ext>
            </a:extLst>
          </p:cNvPr>
          <p:cNvSpPr txBox="1"/>
          <p:nvPr/>
        </p:nvSpPr>
        <p:spPr>
          <a:xfrm>
            <a:off x="6425951" y="3440220"/>
            <a:ext cx="1885701" cy="33525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Objective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1B2E13-6DDF-11CA-2EE8-D25D2B50899F}"/>
              </a:ext>
            </a:extLst>
          </p:cNvPr>
          <p:cNvGrpSpPr/>
          <p:nvPr/>
        </p:nvGrpSpPr>
        <p:grpSpPr>
          <a:xfrm>
            <a:off x="6886249" y="3955953"/>
            <a:ext cx="993300" cy="799659"/>
            <a:chOff x="6375907" y="1734570"/>
            <a:chExt cx="668035" cy="805107"/>
          </a:xfrm>
        </p:grpSpPr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A9A4B10C-A3BD-FE7C-3E6A-05AA306FA12A}"/>
                </a:ext>
              </a:extLst>
            </p:cNvPr>
            <p:cNvSpPr/>
            <p:nvPr/>
          </p:nvSpPr>
          <p:spPr>
            <a:xfrm>
              <a:off x="6375907" y="1734570"/>
              <a:ext cx="66803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21600" extrusionOk="0">
                  <a:moveTo>
                    <a:pt x="9758" y="0"/>
                  </a:moveTo>
                  <a:lnTo>
                    <a:pt x="2870" y="6271"/>
                  </a:lnTo>
                  <a:cubicBezTo>
                    <a:pt x="-957" y="9755"/>
                    <a:pt x="-957" y="15484"/>
                    <a:pt x="2870" y="18968"/>
                  </a:cubicBezTo>
                  <a:cubicBezTo>
                    <a:pt x="4741" y="20671"/>
                    <a:pt x="7207" y="21600"/>
                    <a:pt x="9843" y="21600"/>
                  </a:cubicBezTo>
                  <a:cubicBezTo>
                    <a:pt x="12479" y="21600"/>
                    <a:pt x="14945" y="20671"/>
                    <a:pt x="16816" y="18968"/>
                  </a:cubicBezTo>
                  <a:cubicBezTo>
                    <a:pt x="20643" y="15484"/>
                    <a:pt x="20643" y="9755"/>
                    <a:pt x="16816" y="6194"/>
                  </a:cubicBezTo>
                  <a:lnTo>
                    <a:pt x="97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459794DA-5387-B214-90B9-010B160D3191}"/>
                </a:ext>
              </a:extLst>
            </p:cNvPr>
            <p:cNvSpPr/>
            <p:nvPr/>
          </p:nvSpPr>
          <p:spPr>
            <a:xfrm>
              <a:off x="6402599" y="1776753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3" name="Circle">
              <a:extLst>
                <a:ext uri="{FF2B5EF4-FFF2-40B4-BE49-F238E27FC236}">
                  <a16:creationId xmlns:a16="http://schemas.microsoft.com/office/drawing/2014/main" id="{185B3447-0544-E498-E99E-6FEE76D7042B}"/>
                </a:ext>
              </a:extLst>
            </p:cNvPr>
            <p:cNvSpPr/>
            <p:nvPr/>
          </p:nvSpPr>
          <p:spPr>
            <a:xfrm>
              <a:off x="6470411" y="1980953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B969DE9B-FB11-C254-F089-CD9E8F56C2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88" y="4214763"/>
            <a:ext cx="465895" cy="4020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679762C-9158-96D9-5C68-60C8FDE33AE1}"/>
              </a:ext>
            </a:extLst>
          </p:cNvPr>
          <p:cNvSpPr txBox="1"/>
          <p:nvPr/>
        </p:nvSpPr>
        <p:spPr>
          <a:xfrm>
            <a:off x="2192283" y="444333"/>
            <a:ext cx="690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600" dirty="0">
                <a:solidFill>
                  <a:srgbClr val="FC03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INDEX OF PROJECT EVALUATION -1  </a:t>
            </a:r>
            <a:endParaRPr lang="en-IN" sz="1800" spc="600" dirty="0">
              <a:solidFill>
                <a:srgbClr val="FC03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D547D4B1-729D-E7FD-617D-6F6B2FF365FD}"/>
              </a:ext>
            </a:extLst>
          </p:cNvPr>
          <p:cNvSpPr/>
          <p:nvPr/>
        </p:nvSpPr>
        <p:spPr>
          <a:xfrm>
            <a:off x="2154507" y="3899667"/>
            <a:ext cx="3879073" cy="172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13" extrusionOk="0">
                <a:moveTo>
                  <a:pt x="15796" y="14284"/>
                </a:moveTo>
                <a:cubicBezTo>
                  <a:pt x="17366" y="14284"/>
                  <a:pt x="18888" y="16374"/>
                  <a:pt x="20315" y="19858"/>
                </a:cubicBezTo>
                <a:cubicBezTo>
                  <a:pt x="20934" y="21600"/>
                  <a:pt x="21600" y="18116"/>
                  <a:pt x="21600" y="13239"/>
                </a:cubicBezTo>
                <a:lnTo>
                  <a:pt x="21600" y="13239"/>
                </a:lnTo>
                <a:cubicBezTo>
                  <a:pt x="21600" y="10103"/>
                  <a:pt x="21315" y="7665"/>
                  <a:pt x="20934" y="6619"/>
                </a:cubicBezTo>
                <a:cubicBezTo>
                  <a:pt x="19316" y="2439"/>
                  <a:pt x="17604" y="0"/>
                  <a:pt x="15796" y="0"/>
                </a:cubicBezTo>
                <a:lnTo>
                  <a:pt x="952" y="0"/>
                </a:lnTo>
                <a:cubicBezTo>
                  <a:pt x="428" y="0"/>
                  <a:pt x="0" y="3136"/>
                  <a:pt x="0" y="6968"/>
                </a:cubicBezTo>
                <a:lnTo>
                  <a:pt x="0" y="6968"/>
                </a:lnTo>
                <a:cubicBezTo>
                  <a:pt x="0" y="10800"/>
                  <a:pt x="428" y="13935"/>
                  <a:pt x="952" y="13935"/>
                </a:cubicBezTo>
                <a:lnTo>
                  <a:pt x="15796" y="139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3048F9-6472-918C-F5AE-01D77C3DD2E3}"/>
              </a:ext>
            </a:extLst>
          </p:cNvPr>
          <p:cNvSpPr txBox="1"/>
          <p:nvPr/>
        </p:nvSpPr>
        <p:spPr>
          <a:xfrm>
            <a:off x="3907012" y="4115383"/>
            <a:ext cx="1885701" cy="33525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Methodology</a:t>
            </a:r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3B2C2A33-7AC3-31C7-E812-135B9B8F16BB}"/>
              </a:ext>
            </a:extLst>
          </p:cNvPr>
          <p:cNvSpPr/>
          <p:nvPr/>
        </p:nvSpPr>
        <p:spPr>
          <a:xfrm>
            <a:off x="4392068" y="3092591"/>
            <a:ext cx="994370" cy="799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0" h="21600" extrusionOk="0">
                <a:moveTo>
                  <a:pt x="10111" y="21600"/>
                </a:moveTo>
                <a:lnTo>
                  <a:pt x="17578" y="15329"/>
                </a:lnTo>
                <a:cubicBezTo>
                  <a:pt x="19533" y="13626"/>
                  <a:pt x="20600" y="11381"/>
                  <a:pt x="20600" y="8981"/>
                </a:cubicBezTo>
                <a:cubicBezTo>
                  <a:pt x="20600" y="6581"/>
                  <a:pt x="19533" y="4335"/>
                  <a:pt x="17578" y="2632"/>
                </a:cubicBezTo>
                <a:cubicBezTo>
                  <a:pt x="15622" y="929"/>
                  <a:pt x="13044" y="0"/>
                  <a:pt x="10289" y="0"/>
                </a:cubicBezTo>
                <a:cubicBezTo>
                  <a:pt x="7533" y="0"/>
                  <a:pt x="4956" y="929"/>
                  <a:pt x="3000" y="2632"/>
                </a:cubicBezTo>
                <a:cubicBezTo>
                  <a:pt x="-1000" y="6116"/>
                  <a:pt x="-1000" y="11845"/>
                  <a:pt x="3000" y="15329"/>
                </a:cubicBezTo>
                <a:lnTo>
                  <a:pt x="10111" y="216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03BB20E7-7D7E-D227-04D0-7EA04D30383B}"/>
              </a:ext>
            </a:extLst>
          </p:cNvPr>
          <p:cNvSpPr/>
          <p:nvPr/>
        </p:nvSpPr>
        <p:spPr>
          <a:xfrm>
            <a:off x="4432292" y="3121253"/>
            <a:ext cx="913926" cy="731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2" h="20717" extrusionOk="0">
                <a:moveTo>
                  <a:pt x="16754" y="14708"/>
                </a:moveTo>
                <a:cubicBezTo>
                  <a:pt x="20631" y="11297"/>
                  <a:pt x="20631" y="5857"/>
                  <a:pt x="16754" y="2528"/>
                </a:cubicBezTo>
                <a:cubicBezTo>
                  <a:pt x="12877" y="-802"/>
                  <a:pt x="6693" y="-883"/>
                  <a:pt x="2908" y="2528"/>
                </a:cubicBezTo>
                <a:cubicBezTo>
                  <a:pt x="-969" y="5938"/>
                  <a:pt x="-969" y="11379"/>
                  <a:pt x="2908" y="14708"/>
                </a:cubicBezTo>
                <a:lnTo>
                  <a:pt x="9739" y="20717"/>
                </a:lnTo>
                <a:lnTo>
                  <a:pt x="16754" y="1470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75" name="Circle">
            <a:extLst>
              <a:ext uri="{FF2B5EF4-FFF2-40B4-BE49-F238E27FC236}">
                <a16:creationId xmlns:a16="http://schemas.microsoft.com/office/drawing/2014/main" id="{DF427DC2-DC2C-C53F-55B3-B3B63D98C6E9}"/>
              </a:ext>
            </a:extLst>
          </p:cNvPr>
          <p:cNvSpPr/>
          <p:nvPr/>
        </p:nvSpPr>
        <p:spPr>
          <a:xfrm>
            <a:off x="4533119" y="3191816"/>
            <a:ext cx="712266" cy="475783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80D7914-8A21-3CA3-25DF-90539BE7C3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57" y="3229746"/>
            <a:ext cx="412230" cy="3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1CA45-DDB7-8A6A-301E-95A59F7FAB3D}"/>
              </a:ext>
            </a:extLst>
          </p:cNvPr>
          <p:cNvSpPr txBox="1"/>
          <p:nvPr/>
        </p:nvSpPr>
        <p:spPr>
          <a:xfrm>
            <a:off x="3199622" y="97106"/>
            <a:ext cx="7306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spc="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lang="en-IN" sz="4800" b="1" spc="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E4241-1807-0690-EB6C-1A639371C3E7}"/>
              </a:ext>
            </a:extLst>
          </p:cNvPr>
          <p:cNvSpPr txBox="1"/>
          <p:nvPr/>
        </p:nvSpPr>
        <p:spPr>
          <a:xfrm>
            <a:off x="1870964" y="1349811"/>
            <a:ext cx="4858941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endParaRPr lang="en-US" sz="900" b="1" noProof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4D623-4506-C783-FD3F-0280DA8D6612}"/>
              </a:ext>
            </a:extLst>
          </p:cNvPr>
          <p:cNvGrpSpPr/>
          <p:nvPr/>
        </p:nvGrpSpPr>
        <p:grpSpPr>
          <a:xfrm>
            <a:off x="296701" y="5796831"/>
            <a:ext cx="9792880" cy="742081"/>
            <a:chOff x="73037" y="5888239"/>
            <a:chExt cx="6603832" cy="742081"/>
          </a:xfrm>
        </p:grpSpPr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03F84A82-C8FA-E1C5-E232-551D6AC3021C}"/>
                </a:ext>
              </a:extLst>
            </p:cNvPr>
            <p:cNvSpPr/>
            <p:nvPr/>
          </p:nvSpPr>
          <p:spPr>
            <a:xfrm>
              <a:off x="211561" y="5906407"/>
              <a:ext cx="653237" cy="72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8" y="0"/>
                  </a:moveTo>
                  <a:lnTo>
                    <a:pt x="1311" y="0"/>
                  </a:lnTo>
                  <a:lnTo>
                    <a:pt x="0" y="2092"/>
                  </a:lnTo>
                  <a:lnTo>
                    <a:pt x="10513" y="2092"/>
                  </a:lnTo>
                  <a:lnTo>
                    <a:pt x="15947" y="10787"/>
                  </a:lnTo>
                  <a:lnTo>
                    <a:pt x="10513" y="19483"/>
                  </a:lnTo>
                  <a:lnTo>
                    <a:pt x="0" y="19483"/>
                  </a:lnTo>
                  <a:lnTo>
                    <a:pt x="1311" y="21600"/>
                  </a:lnTo>
                  <a:lnTo>
                    <a:pt x="14828" y="21600"/>
                  </a:lnTo>
                  <a:lnTo>
                    <a:pt x="21600" y="1078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E43CB1AF-4F81-4807-E08D-8C3CD48742A9}"/>
                </a:ext>
              </a:extLst>
            </p:cNvPr>
            <p:cNvSpPr/>
            <p:nvPr/>
          </p:nvSpPr>
          <p:spPr>
            <a:xfrm>
              <a:off x="705473" y="5888239"/>
              <a:ext cx="5971396" cy="72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2" y="10800"/>
                  </a:moveTo>
                  <a:lnTo>
                    <a:pt x="0" y="21600"/>
                  </a:lnTo>
                  <a:lnTo>
                    <a:pt x="2009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</a:t>
              </a:r>
              <a:endParaRPr sz="2000" dirty="0"/>
            </a:p>
          </p:txBody>
        </p:sp>
        <p:pic>
          <p:nvPicPr>
            <p:cNvPr id="48" name="Graphic 47" descr="Bar graph with upward trend with solid fill">
              <a:extLst>
                <a:ext uri="{FF2B5EF4-FFF2-40B4-BE49-F238E27FC236}">
                  <a16:creationId xmlns:a16="http://schemas.microsoft.com/office/drawing/2014/main" id="{78C8D3E9-F196-7A8A-3AF1-BAE4CB9B0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37" y="6051909"/>
              <a:ext cx="430171" cy="43290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21941E-C4BA-656F-FAB5-EDA9C3505906}"/>
              </a:ext>
            </a:extLst>
          </p:cNvPr>
          <p:cNvGrpSpPr/>
          <p:nvPr/>
        </p:nvGrpSpPr>
        <p:grpSpPr>
          <a:xfrm>
            <a:off x="826548" y="1943522"/>
            <a:ext cx="9754366" cy="723914"/>
            <a:chOff x="510179" y="2034930"/>
            <a:chExt cx="6637562" cy="723914"/>
          </a:xfrm>
        </p:grpSpPr>
        <p:pic>
          <p:nvPicPr>
            <p:cNvPr id="41" name="Graphic 40" descr="Research with solid fill">
              <a:extLst>
                <a:ext uri="{FF2B5EF4-FFF2-40B4-BE49-F238E27FC236}">
                  <a16:creationId xmlns:a16="http://schemas.microsoft.com/office/drawing/2014/main" id="{C7478094-4D9C-6CFA-4464-8F991E80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179" y="2183934"/>
              <a:ext cx="430171" cy="432906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1B61704-BC1D-C94D-9C28-D85968AE69CD}"/>
                </a:ext>
              </a:extLst>
            </p:cNvPr>
            <p:cNvGrpSpPr/>
            <p:nvPr/>
          </p:nvGrpSpPr>
          <p:grpSpPr>
            <a:xfrm>
              <a:off x="616219" y="2034930"/>
              <a:ext cx="6531522" cy="723914"/>
              <a:chOff x="616219" y="2034930"/>
              <a:chExt cx="6531522" cy="723914"/>
            </a:xfrm>
          </p:grpSpPr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id="{AD6E2E4A-8854-E02A-3CF6-F97E2F8AB68D}"/>
                  </a:ext>
                </a:extLst>
              </p:cNvPr>
              <p:cNvSpPr/>
              <p:nvPr/>
            </p:nvSpPr>
            <p:spPr>
              <a:xfrm>
                <a:off x="616219" y="2034930"/>
                <a:ext cx="653237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28" y="0"/>
                    </a:moveTo>
                    <a:lnTo>
                      <a:pt x="1311" y="0"/>
                    </a:lnTo>
                    <a:lnTo>
                      <a:pt x="0" y="2117"/>
                    </a:lnTo>
                    <a:lnTo>
                      <a:pt x="10513" y="2117"/>
                    </a:lnTo>
                    <a:lnTo>
                      <a:pt x="15947" y="10813"/>
                    </a:lnTo>
                    <a:lnTo>
                      <a:pt x="10513" y="19508"/>
                    </a:lnTo>
                    <a:lnTo>
                      <a:pt x="0" y="19508"/>
                    </a:lnTo>
                    <a:lnTo>
                      <a:pt x="1311" y="21600"/>
                    </a:lnTo>
                    <a:lnTo>
                      <a:pt x="14828" y="21600"/>
                    </a:lnTo>
                    <a:lnTo>
                      <a:pt x="21600" y="1081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id="{2EC92FC8-C275-AE85-5E75-D3E56BA7349E}"/>
                  </a:ext>
                </a:extLst>
              </p:cNvPr>
              <p:cNvSpPr/>
              <p:nvPr/>
            </p:nvSpPr>
            <p:spPr>
              <a:xfrm>
                <a:off x="1119979" y="2034931"/>
                <a:ext cx="6027762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746" y="1080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48BD60-C46D-02C9-3E6D-FB49FC529D18}"/>
                  </a:ext>
                </a:extLst>
              </p:cNvPr>
              <p:cNvSpPr txBox="1"/>
              <p:nvPr/>
            </p:nvSpPr>
            <p:spPr>
              <a:xfrm>
                <a:off x="1360065" y="2051617"/>
                <a:ext cx="5490532" cy="67191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IN" sz="1800" kern="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This project explores the effectiveness of cryptographic techniques in maintaining data privacy and ensuring information integrity.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36F115-DEB3-097D-3DB6-A1A1EAE47564}"/>
              </a:ext>
            </a:extLst>
          </p:cNvPr>
          <p:cNvGrpSpPr/>
          <p:nvPr/>
        </p:nvGrpSpPr>
        <p:grpSpPr>
          <a:xfrm>
            <a:off x="1356395" y="2705399"/>
            <a:ext cx="9886992" cy="736333"/>
            <a:chOff x="947321" y="2796807"/>
            <a:chExt cx="6642241" cy="736333"/>
          </a:xfrm>
        </p:grpSpPr>
        <p:pic>
          <p:nvPicPr>
            <p:cNvPr id="36" name="Graphic 35" descr="Hourglass 30% with solid fill">
              <a:extLst>
                <a:ext uri="{FF2B5EF4-FFF2-40B4-BE49-F238E27FC236}">
                  <a16:creationId xmlns:a16="http://schemas.microsoft.com/office/drawing/2014/main" id="{330F81FB-C94A-6FB3-6BD1-9A8E4E18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7321" y="2957529"/>
              <a:ext cx="430171" cy="432906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2959EE2-338D-D20A-C0C4-0F579B06C4E0}"/>
                </a:ext>
              </a:extLst>
            </p:cNvPr>
            <p:cNvGrpSpPr/>
            <p:nvPr/>
          </p:nvGrpSpPr>
          <p:grpSpPr>
            <a:xfrm>
              <a:off x="1078687" y="2796807"/>
              <a:ext cx="6510875" cy="736333"/>
              <a:chOff x="1078687" y="2796807"/>
              <a:chExt cx="6510875" cy="736333"/>
            </a:xfrm>
          </p:grpSpPr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47EAE99D-CB9A-D0ED-079F-A05FE6CD476D}"/>
                  </a:ext>
                </a:extLst>
              </p:cNvPr>
              <p:cNvSpPr/>
              <p:nvPr/>
            </p:nvSpPr>
            <p:spPr>
              <a:xfrm>
                <a:off x="1078687" y="2809226"/>
                <a:ext cx="653237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28" y="0"/>
                    </a:moveTo>
                    <a:lnTo>
                      <a:pt x="1311" y="0"/>
                    </a:lnTo>
                    <a:lnTo>
                      <a:pt x="0" y="2115"/>
                    </a:lnTo>
                    <a:lnTo>
                      <a:pt x="10513" y="2115"/>
                    </a:lnTo>
                    <a:lnTo>
                      <a:pt x="15947" y="10800"/>
                    </a:lnTo>
                    <a:lnTo>
                      <a:pt x="10513" y="19485"/>
                    </a:lnTo>
                    <a:lnTo>
                      <a:pt x="0" y="19485"/>
                    </a:lnTo>
                    <a:lnTo>
                      <a:pt x="1311" y="21600"/>
                    </a:lnTo>
                    <a:lnTo>
                      <a:pt x="14828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9" name="Shape">
                <a:extLst>
                  <a:ext uri="{FF2B5EF4-FFF2-40B4-BE49-F238E27FC236}">
                    <a16:creationId xmlns:a16="http://schemas.microsoft.com/office/drawing/2014/main" id="{895CD95B-CC39-4DDD-5CFE-7BCC59F9E7E7}"/>
                  </a:ext>
                </a:extLst>
              </p:cNvPr>
              <p:cNvSpPr/>
              <p:nvPr/>
            </p:nvSpPr>
            <p:spPr>
              <a:xfrm>
                <a:off x="1582445" y="2809227"/>
                <a:ext cx="6007117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748" y="1080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1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501FEA-F02C-BE45-F80B-2B55C4147420}"/>
                  </a:ext>
                </a:extLst>
              </p:cNvPr>
              <p:cNvSpPr txBox="1"/>
              <p:nvPr/>
            </p:nvSpPr>
            <p:spPr>
              <a:xfrm>
                <a:off x="1832832" y="2796807"/>
                <a:ext cx="5540809" cy="70788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dirty="0"/>
                  <a:t>It focuses on prominent encryption algorithms like AES and RSA, analyzing </a:t>
                </a:r>
              </a:p>
              <a:p>
                <a:r>
                  <a:rPr lang="en-US" sz="2000" dirty="0"/>
                  <a:t>their role in safeguarding sensitive data.</a:t>
                </a:r>
                <a:endParaRPr lang="en-US" sz="2000" noProof="1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D34B1B-6E46-7CB3-00D4-620A31CF4329}"/>
              </a:ext>
            </a:extLst>
          </p:cNvPr>
          <p:cNvGrpSpPr/>
          <p:nvPr/>
        </p:nvGrpSpPr>
        <p:grpSpPr>
          <a:xfrm>
            <a:off x="1886243" y="3463401"/>
            <a:ext cx="9683716" cy="752627"/>
            <a:chOff x="1384464" y="3554809"/>
            <a:chExt cx="6436337" cy="752627"/>
          </a:xfrm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BFC29642-BF02-CAD2-C6F0-71B9A10CB3C3}"/>
                </a:ext>
              </a:extLst>
            </p:cNvPr>
            <p:cNvSpPr/>
            <p:nvPr/>
          </p:nvSpPr>
          <p:spPr>
            <a:xfrm>
              <a:off x="1516379" y="3583522"/>
              <a:ext cx="654891" cy="72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45" y="0"/>
                  </a:moveTo>
                  <a:lnTo>
                    <a:pt x="1362" y="0"/>
                  </a:lnTo>
                  <a:lnTo>
                    <a:pt x="109" y="2016"/>
                  </a:lnTo>
                  <a:lnTo>
                    <a:pt x="10541" y="2016"/>
                  </a:lnTo>
                  <a:lnTo>
                    <a:pt x="15962" y="10712"/>
                  </a:lnTo>
                  <a:lnTo>
                    <a:pt x="10541" y="19407"/>
                  </a:lnTo>
                  <a:lnTo>
                    <a:pt x="0" y="19407"/>
                  </a:lnTo>
                  <a:lnTo>
                    <a:pt x="1362" y="21600"/>
                  </a:lnTo>
                  <a:lnTo>
                    <a:pt x="14845" y="21600"/>
                  </a:lnTo>
                  <a:lnTo>
                    <a:pt x="21600" y="1081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7B0BFF8C-FB0A-E588-F9D1-F3590AC36672}"/>
                </a:ext>
              </a:extLst>
            </p:cNvPr>
            <p:cNvSpPr/>
            <p:nvPr/>
          </p:nvSpPr>
          <p:spPr>
            <a:xfrm>
              <a:off x="2020138" y="3583523"/>
              <a:ext cx="5800663" cy="72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34" y="0"/>
                  </a:moveTo>
                  <a:lnTo>
                    <a:pt x="0" y="0"/>
                  </a:lnTo>
                  <a:lnTo>
                    <a:pt x="775" y="10812"/>
                  </a:lnTo>
                  <a:lnTo>
                    <a:pt x="0" y="21600"/>
                  </a:lnTo>
                  <a:lnTo>
                    <a:pt x="20819" y="21600"/>
                  </a:lnTo>
                  <a:lnTo>
                    <a:pt x="21600" y="10688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pic>
          <p:nvPicPr>
            <p:cNvPr id="34" name="Graphic 33" descr="Brainstorm with solid fill">
              <a:extLst>
                <a:ext uri="{FF2B5EF4-FFF2-40B4-BE49-F238E27FC236}">
                  <a16:creationId xmlns:a16="http://schemas.microsoft.com/office/drawing/2014/main" id="{06757301-ECBD-B2B9-E318-C5C6A6EA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84464" y="3731125"/>
              <a:ext cx="430171" cy="432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40A7A5-25DC-2826-467B-AD4F0D4D3F0D}"/>
                </a:ext>
              </a:extLst>
            </p:cNvPr>
            <p:cNvSpPr txBox="1"/>
            <p:nvPr/>
          </p:nvSpPr>
          <p:spPr>
            <a:xfrm>
              <a:off x="2284038" y="3554809"/>
              <a:ext cx="5272863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dirty="0"/>
                <a:t>The integration of encryption into security protocols such as SSL/TLS is studied to understand its importance in secure communication.</a:t>
              </a:r>
              <a:endParaRPr lang="en-US" sz="2000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296DA6-C12A-4572-8B7C-86C5B58FE9CD}"/>
              </a:ext>
            </a:extLst>
          </p:cNvPr>
          <p:cNvGrpSpPr/>
          <p:nvPr/>
        </p:nvGrpSpPr>
        <p:grpSpPr>
          <a:xfrm>
            <a:off x="1356394" y="4265872"/>
            <a:ext cx="9886993" cy="724451"/>
            <a:chOff x="947321" y="4357280"/>
            <a:chExt cx="6696149" cy="724451"/>
          </a:xfrm>
        </p:grpSpPr>
        <p:pic>
          <p:nvPicPr>
            <p:cNvPr id="27" name="Graphic 26" descr="Bullseye with solid fill">
              <a:extLst>
                <a:ext uri="{FF2B5EF4-FFF2-40B4-BE49-F238E27FC236}">
                  <a16:creationId xmlns:a16="http://schemas.microsoft.com/office/drawing/2014/main" id="{440BA26D-A8D8-1EC6-2E09-C9EDED380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7321" y="4504721"/>
              <a:ext cx="430171" cy="432906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F9E8CB8-B447-CDA3-D788-63BF391F47AA}"/>
                </a:ext>
              </a:extLst>
            </p:cNvPr>
            <p:cNvGrpSpPr/>
            <p:nvPr/>
          </p:nvGrpSpPr>
          <p:grpSpPr>
            <a:xfrm>
              <a:off x="1078687" y="4357280"/>
              <a:ext cx="6564783" cy="724451"/>
              <a:chOff x="1078687" y="4357280"/>
              <a:chExt cx="6564783" cy="724451"/>
            </a:xfrm>
          </p:grpSpPr>
          <p:sp>
            <p:nvSpPr>
              <p:cNvPr id="29" name="Shape">
                <a:extLst>
                  <a:ext uri="{FF2B5EF4-FFF2-40B4-BE49-F238E27FC236}">
                    <a16:creationId xmlns:a16="http://schemas.microsoft.com/office/drawing/2014/main" id="{407E99A0-4586-5C25-725A-34FD5F210D97}"/>
                  </a:ext>
                </a:extLst>
              </p:cNvPr>
              <p:cNvSpPr/>
              <p:nvPr/>
            </p:nvSpPr>
            <p:spPr>
              <a:xfrm>
                <a:off x="1078687" y="4357816"/>
                <a:ext cx="653237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28" y="0"/>
                    </a:moveTo>
                    <a:lnTo>
                      <a:pt x="1311" y="0"/>
                    </a:lnTo>
                    <a:lnTo>
                      <a:pt x="0" y="2115"/>
                    </a:lnTo>
                    <a:lnTo>
                      <a:pt x="10513" y="2115"/>
                    </a:lnTo>
                    <a:lnTo>
                      <a:pt x="15947" y="10800"/>
                    </a:lnTo>
                    <a:lnTo>
                      <a:pt x="10513" y="19485"/>
                    </a:lnTo>
                    <a:lnTo>
                      <a:pt x="0" y="19485"/>
                    </a:lnTo>
                    <a:lnTo>
                      <a:pt x="1311" y="21600"/>
                    </a:lnTo>
                    <a:lnTo>
                      <a:pt x="14828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0" name="Shape">
                <a:extLst>
                  <a:ext uri="{FF2B5EF4-FFF2-40B4-BE49-F238E27FC236}">
                    <a16:creationId xmlns:a16="http://schemas.microsoft.com/office/drawing/2014/main" id="{8F79B87E-6F71-29C7-6CF1-FCD1835F660E}"/>
                  </a:ext>
                </a:extLst>
              </p:cNvPr>
              <p:cNvSpPr/>
              <p:nvPr/>
            </p:nvSpPr>
            <p:spPr>
              <a:xfrm>
                <a:off x="1582446" y="4357818"/>
                <a:ext cx="6061024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49" y="10800"/>
                    </a:moveTo>
                    <a:lnTo>
                      <a:pt x="0" y="21600"/>
                    </a:lnTo>
                    <a:lnTo>
                      <a:pt x="2010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9BD88C-2A61-382E-1425-9D868C4F4BF4}"/>
                  </a:ext>
                </a:extLst>
              </p:cNvPr>
              <p:cNvSpPr txBox="1"/>
              <p:nvPr/>
            </p:nvSpPr>
            <p:spPr>
              <a:xfrm>
                <a:off x="1797084" y="4357280"/>
                <a:ext cx="5619749" cy="70788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dirty="0"/>
                  <a:t>Emerging advancements like quantum-safe cryptography and blockchain security are investigated to address future challenges in the field.</a:t>
                </a:r>
                <a:endParaRPr lang="en-US" sz="2000" noProof="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EF7115-2CC3-0E94-FEDE-348ED1094F1D}"/>
              </a:ext>
            </a:extLst>
          </p:cNvPr>
          <p:cNvGrpSpPr/>
          <p:nvPr/>
        </p:nvGrpSpPr>
        <p:grpSpPr>
          <a:xfrm>
            <a:off x="837532" y="5048523"/>
            <a:ext cx="10237905" cy="724613"/>
            <a:chOff x="510179" y="5131412"/>
            <a:chExt cx="6923740" cy="724613"/>
          </a:xfrm>
        </p:grpSpPr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CF1DD68C-32C6-02A1-B27C-BFFE89E5AE44}"/>
                </a:ext>
              </a:extLst>
            </p:cNvPr>
            <p:cNvSpPr/>
            <p:nvPr/>
          </p:nvSpPr>
          <p:spPr>
            <a:xfrm>
              <a:off x="616219" y="5132112"/>
              <a:ext cx="653237" cy="72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8" y="0"/>
                  </a:moveTo>
                  <a:lnTo>
                    <a:pt x="1311" y="0"/>
                  </a:lnTo>
                  <a:lnTo>
                    <a:pt x="0" y="2092"/>
                  </a:lnTo>
                  <a:lnTo>
                    <a:pt x="10513" y="2092"/>
                  </a:lnTo>
                  <a:lnTo>
                    <a:pt x="15947" y="10787"/>
                  </a:lnTo>
                  <a:lnTo>
                    <a:pt x="10513" y="19508"/>
                  </a:lnTo>
                  <a:lnTo>
                    <a:pt x="0" y="19508"/>
                  </a:lnTo>
                  <a:lnTo>
                    <a:pt x="1311" y="21600"/>
                  </a:lnTo>
                  <a:lnTo>
                    <a:pt x="14828" y="21600"/>
                  </a:lnTo>
                  <a:lnTo>
                    <a:pt x="21600" y="1078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F593EEB0-ADB3-8A9A-3790-13502C667275}"/>
                </a:ext>
              </a:extLst>
            </p:cNvPr>
            <p:cNvSpPr/>
            <p:nvPr/>
          </p:nvSpPr>
          <p:spPr>
            <a:xfrm>
              <a:off x="1128236" y="5132112"/>
              <a:ext cx="6019505" cy="72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7" y="10788"/>
                  </a:moveTo>
                  <a:lnTo>
                    <a:pt x="0" y="21600"/>
                  </a:lnTo>
                  <a:lnTo>
                    <a:pt x="2010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pic>
          <p:nvPicPr>
            <p:cNvPr id="25" name="Graphic 24" descr="Gears with solid fill">
              <a:extLst>
                <a:ext uri="{FF2B5EF4-FFF2-40B4-BE49-F238E27FC236}">
                  <a16:creationId xmlns:a16="http://schemas.microsoft.com/office/drawing/2014/main" id="{798027A3-91D1-D58E-1BE1-F3EF24FCE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0179" y="5278317"/>
              <a:ext cx="430171" cy="4329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E64A27-BCC0-04BB-D216-B13E37867E69}"/>
                </a:ext>
              </a:extLst>
            </p:cNvPr>
            <p:cNvSpPr txBox="1"/>
            <p:nvPr/>
          </p:nvSpPr>
          <p:spPr>
            <a:xfrm>
              <a:off x="1276353" y="5131412"/>
              <a:ext cx="6157566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dirty="0"/>
                <a:t>Real-world applications of encryption across industries, including healthcare, </a:t>
              </a:r>
            </a:p>
            <a:p>
              <a:r>
                <a:rPr lang="en-US" sz="2000" dirty="0"/>
                <a:t>finance, and e-commerce, are examined to highlight its practical significance.</a:t>
              </a:r>
              <a:endParaRPr lang="en-US" sz="2000" b="1" noProof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29856B-AD92-C3B4-FD7C-B32703DA3EEE}"/>
              </a:ext>
            </a:extLst>
          </p:cNvPr>
          <p:cNvGrpSpPr/>
          <p:nvPr/>
        </p:nvGrpSpPr>
        <p:grpSpPr>
          <a:xfrm>
            <a:off x="296701" y="1169227"/>
            <a:ext cx="9649732" cy="723913"/>
            <a:chOff x="73037" y="1260635"/>
            <a:chExt cx="7627288" cy="723913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238B6392-CEFF-626B-4207-A5324A7BB047}"/>
                </a:ext>
              </a:extLst>
            </p:cNvPr>
            <p:cNvSpPr/>
            <p:nvPr/>
          </p:nvSpPr>
          <p:spPr>
            <a:xfrm>
              <a:off x="203303" y="1260635"/>
              <a:ext cx="656540" cy="72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62" y="0"/>
                  </a:moveTo>
                  <a:lnTo>
                    <a:pt x="1413" y="0"/>
                  </a:lnTo>
                  <a:lnTo>
                    <a:pt x="0" y="2268"/>
                  </a:lnTo>
                  <a:lnTo>
                    <a:pt x="10569" y="2268"/>
                  </a:lnTo>
                  <a:lnTo>
                    <a:pt x="15976" y="10989"/>
                  </a:lnTo>
                  <a:lnTo>
                    <a:pt x="10569" y="19684"/>
                  </a:lnTo>
                  <a:lnTo>
                    <a:pt x="217" y="19684"/>
                  </a:lnTo>
                  <a:lnTo>
                    <a:pt x="1413" y="21600"/>
                  </a:lnTo>
                  <a:lnTo>
                    <a:pt x="14862" y="21600"/>
                  </a:lnTo>
                  <a:lnTo>
                    <a:pt x="21600" y="1078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D9FD9DB8-FF9F-5FAC-9509-EFAA4399A558}"/>
                </a:ext>
              </a:extLst>
            </p:cNvPr>
            <p:cNvSpPr/>
            <p:nvPr/>
          </p:nvSpPr>
          <p:spPr>
            <a:xfrm>
              <a:off x="715319" y="1260635"/>
              <a:ext cx="6985006" cy="72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50" y="1080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103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pic>
          <p:nvPicPr>
            <p:cNvPr id="21" name="Graphic 20" descr="Lightbulb with solid fill">
              <a:extLst>
                <a:ext uri="{FF2B5EF4-FFF2-40B4-BE49-F238E27FC236}">
                  <a16:creationId xmlns:a16="http://schemas.microsoft.com/office/drawing/2014/main" id="{35FFBD04-3B3B-823B-09CF-2E228B717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037" y="1410338"/>
              <a:ext cx="430171" cy="432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56BD52-485A-D574-E177-BD81CB47E942}"/>
                </a:ext>
              </a:extLst>
            </p:cNvPr>
            <p:cNvSpPr txBox="1"/>
            <p:nvPr/>
          </p:nvSpPr>
          <p:spPr>
            <a:xfrm>
              <a:off x="947321" y="1279067"/>
              <a:ext cx="6380048" cy="671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  <a:buSzPts val="1000"/>
                <a:tabLst>
                  <a:tab pos="457200" algn="l"/>
                </a:tabLst>
              </a:pPr>
              <a:r>
                <a:rPr lang="en-US" dirty="0"/>
                <a:t>Data encryption technology ensures the security of digital information by transforming it into unreadable formats, preventing unauthorized access</a:t>
              </a:r>
              <a:endPara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31FD85-7C76-BB0F-C9BC-2C6D00B2EE79}"/>
              </a:ext>
            </a:extLst>
          </p:cNvPr>
          <p:cNvSpPr txBox="1"/>
          <p:nvPr/>
        </p:nvSpPr>
        <p:spPr>
          <a:xfrm>
            <a:off x="1292135" y="5829759"/>
            <a:ext cx="9013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study emphasizes the critical need for encryption in combating modern cyber threats while fostering awareness about its vital role in technological innovation.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428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61FC2-ED94-F3C0-4B87-E7FF2283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4B66B-9A98-4A8B-A7ED-438978F369FF}"/>
              </a:ext>
            </a:extLst>
          </p:cNvPr>
          <p:cNvGrpSpPr/>
          <p:nvPr/>
        </p:nvGrpSpPr>
        <p:grpSpPr>
          <a:xfrm>
            <a:off x="140788" y="356070"/>
            <a:ext cx="10668529" cy="5836804"/>
            <a:chOff x="644641" y="141466"/>
            <a:chExt cx="10668529" cy="583680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3A553F1-37D2-C19A-CA72-F57411DB45AF}"/>
                </a:ext>
              </a:extLst>
            </p:cNvPr>
            <p:cNvGrpSpPr/>
            <p:nvPr/>
          </p:nvGrpSpPr>
          <p:grpSpPr>
            <a:xfrm>
              <a:off x="644641" y="1523208"/>
              <a:ext cx="10668529" cy="4455062"/>
              <a:chOff x="-308891" y="1600686"/>
              <a:chExt cx="9655789" cy="403215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5781A575-DF59-EDDA-4CE9-F12229FDB079}"/>
                  </a:ext>
                </a:extLst>
              </p:cNvPr>
              <p:cNvSpPr/>
              <p:nvPr/>
            </p:nvSpPr>
            <p:spPr>
              <a:xfrm>
                <a:off x="2648382" y="1785601"/>
                <a:ext cx="3847238" cy="38472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50" y="8699"/>
                    </a:moveTo>
                    <a:cubicBezTo>
                      <a:pt x="19884" y="8197"/>
                      <a:pt x="19043" y="8042"/>
                      <a:pt x="18240" y="8274"/>
                    </a:cubicBezTo>
                    <a:lnTo>
                      <a:pt x="18213" y="8282"/>
                    </a:lnTo>
                    <a:cubicBezTo>
                      <a:pt x="18103" y="7957"/>
                      <a:pt x="17973" y="7643"/>
                      <a:pt x="17822" y="7340"/>
                    </a:cubicBezTo>
                    <a:lnTo>
                      <a:pt x="17847" y="7326"/>
                    </a:lnTo>
                    <a:cubicBezTo>
                      <a:pt x="18577" y="6923"/>
                      <a:pt x="19064" y="6218"/>
                      <a:pt x="19180" y="5392"/>
                    </a:cubicBezTo>
                    <a:cubicBezTo>
                      <a:pt x="19296" y="4566"/>
                      <a:pt x="19025" y="3755"/>
                      <a:pt x="18435" y="3165"/>
                    </a:cubicBezTo>
                    <a:cubicBezTo>
                      <a:pt x="17845" y="2575"/>
                      <a:pt x="17033" y="2304"/>
                      <a:pt x="16208" y="2420"/>
                    </a:cubicBezTo>
                    <a:cubicBezTo>
                      <a:pt x="15382" y="2536"/>
                      <a:pt x="14677" y="3023"/>
                      <a:pt x="14274" y="3753"/>
                    </a:cubicBezTo>
                    <a:lnTo>
                      <a:pt x="14260" y="3776"/>
                    </a:lnTo>
                    <a:cubicBezTo>
                      <a:pt x="13957" y="3627"/>
                      <a:pt x="13643" y="3495"/>
                      <a:pt x="13318" y="3385"/>
                    </a:cubicBezTo>
                    <a:lnTo>
                      <a:pt x="13326" y="3360"/>
                    </a:lnTo>
                    <a:cubicBezTo>
                      <a:pt x="13558" y="2557"/>
                      <a:pt x="13403" y="1716"/>
                      <a:pt x="12901" y="1050"/>
                    </a:cubicBezTo>
                    <a:cubicBezTo>
                      <a:pt x="12400" y="383"/>
                      <a:pt x="11633" y="0"/>
                      <a:pt x="10800" y="0"/>
                    </a:cubicBezTo>
                    <a:cubicBezTo>
                      <a:pt x="9967" y="0"/>
                      <a:pt x="9200" y="381"/>
                      <a:pt x="8699" y="1050"/>
                    </a:cubicBezTo>
                    <a:cubicBezTo>
                      <a:pt x="8197" y="1716"/>
                      <a:pt x="8042" y="2557"/>
                      <a:pt x="8274" y="3360"/>
                    </a:cubicBezTo>
                    <a:lnTo>
                      <a:pt x="8282" y="3385"/>
                    </a:lnTo>
                    <a:cubicBezTo>
                      <a:pt x="7957" y="3495"/>
                      <a:pt x="7643" y="3627"/>
                      <a:pt x="7340" y="3776"/>
                    </a:cubicBezTo>
                    <a:lnTo>
                      <a:pt x="7326" y="3753"/>
                    </a:lnTo>
                    <a:cubicBezTo>
                      <a:pt x="6923" y="3023"/>
                      <a:pt x="6218" y="2536"/>
                      <a:pt x="5392" y="2420"/>
                    </a:cubicBezTo>
                    <a:cubicBezTo>
                      <a:pt x="4567" y="2304"/>
                      <a:pt x="3755" y="2575"/>
                      <a:pt x="3165" y="3165"/>
                    </a:cubicBezTo>
                    <a:cubicBezTo>
                      <a:pt x="2575" y="3755"/>
                      <a:pt x="2304" y="4566"/>
                      <a:pt x="2420" y="5392"/>
                    </a:cubicBezTo>
                    <a:cubicBezTo>
                      <a:pt x="2536" y="6218"/>
                      <a:pt x="3023" y="6923"/>
                      <a:pt x="3753" y="7326"/>
                    </a:cubicBezTo>
                    <a:lnTo>
                      <a:pt x="3778" y="7340"/>
                    </a:lnTo>
                    <a:cubicBezTo>
                      <a:pt x="3629" y="7643"/>
                      <a:pt x="3497" y="7957"/>
                      <a:pt x="3387" y="8282"/>
                    </a:cubicBezTo>
                    <a:lnTo>
                      <a:pt x="3360" y="8274"/>
                    </a:lnTo>
                    <a:cubicBezTo>
                      <a:pt x="2557" y="8042"/>
                      <a:pt x="1716" y="8197"/>
                      <a:pt x="1050" y="8699"/>
                    </a:cubicBezTo>
                    <a:cubicBezTo>
                      <a:pt x="383" y="9200"/>
                      <a:pt x="0" y="9967"/>
                      <a:pt x="0" y="10800"/>
                    </a:cubicBezTo>
                    <a:lnTo>
                      <a:pt x="0" y="10800"/>
                    </a:lnTo>
                    <a:cubicBezTo>
                      <a:pt x="0" y="11633"/>
                      <a:pt x="381" y="12400"/>
                      <a:pt x="1050" y="12901"/>
                    </a:cubicBezTo>
                    <a:cubicBezTo>
                      <a:pt x="1514" y="13249"/>
                      <a:pt x="2062" y="13432"/>
                      <a:pt x="2622" y="13432"/>
                    </a:cubicBezTo>
                    <a:cubicBezTo>
                      <a:pt x="2868" y="13432"/>
                      <a:pt x="3116" y="13397"/>
                      <a:pt x="3360" y="13328"/>
                    </a:cubicBezTo>
                    <a:lnTo>
                      <a:pt x="3389" y="13320"/>
                    </a:lnTo>
                    <a:cubicBezTo>
                      <a:pt x="3499" y="13644"/>
                      <a:pt x="3631" y="13959"/>
                      <a:pt x="3780" y="14262"/>
                    </a:cubicBezTo>
                    <a:lnTo>
                      <a:pt x="3753" y="14277"/>
                    </a:lnTo>
                    <a:cubicBezTo>
                      <a:pt x="3023" y="14680"/>
                      <a:pt x="2536" y="15386"/>
                      <a:pt x="2420" y="16212"/>
                    </a:cubicBezTo>
                    <a:cubicBezTo>
                      <a:pt x="2304" y="17037"/>
                      <a:pt x="2575" y="17849"/>
                      <a:pt x="3165" y="18439"/>
                    </a:cubicBezTo>
                    <a:cubicBezTo>
                      <a:pt x="3664" y="18938"/>
                      <a:pt x="4325" y="19210"/>
                      <a:pt x="5017" y="19210"/>
                    </a:cubicBezTo>
                    <a:cubicBezTo>
                      <a:pt x="5141" y="19210"/>
                      <a:pt x="5266" y="19202"/>
                      <a:pt x="5392" y="19182"/>
                    </a:cubicBezTo>
                    <a:cubicBezTo>
                      <a:pt x="6218" y="19066"/>
                      <a:pt x="6923" y="18579"/>
                      <a:pt x="7326" y="17849"/>
                    </a:cubicBezTo>
                    <a:lnTo>
                      <a:pt x="7342" y="17820"/>
                    </a:lnTo>
                    <a:cubicBezTo>
                      <a:pt x="7645" y="17969"/>
                      <a:pt x="7959" y="18101"/>
                      <a:pt x="8284" y="18209"/>
                    </a:cubicBezTo>
                    <a:lnTo>
                      <a:pt x="8274" y="18240"/>
                    </a:lnTo>
                    <a:cubicBezTo>
                      <a:pt x="8042" y="19043"/>
                      <a:pt x="8197" y="19884"/>
                      <a:pt x="8699" y="20550"/>
                    </a:cubicBezTo>
                    <a:cubicBezTo>
                      <a:pt x="9200" y="21217"/>
                      <a:pt x="9967" y="21600"/>
                      <a:pt x="10800" y="21600"/>
                    </a:cubicBezTo>
                    <a:cubicBezTo>
                      <a:pt x="11633" y="21600"/>
                      <a:pt x="12400" y="21219"/>
                      <a:pt x="12901" y="20550"/>
                    </a:cubicBezTo>
                    <a:cubicBezTo>
                      <a:pt x="13403" y="19884"/>
                      <a:pt x="13558" y="19043"/>
                      <a:pt x="13326" y="18240"/>
                    </a:cubicBezTo>
                    <a:lnTo>
                      <a:pt x="13316" y="18209"/>
                    </a:lnTo>
                    <a:cubicBezTo>
                      <a:pt x="13641" y="18099"/>
                      <a:pt x="13955" y="17969"/>
                      <a:pt x="14258" y="17820"/>
                    </a:cubicBezTo>
                    <a:lnTo>
                      <a:pt x="14274" y="17849"/>
                    </a:lnTo>
                    <a:cubicBezTo>
                      <a:pt x="14677" y="18579"/>
                      <a:pt x="15382" y="19066"/>
                      <a:pt x="16208" y="19182"/>
                    </a:cubicBezTo>
                    <a:cubicBezTo>
                      <a:pt x="16334" y="19200"/>
                      <a:pt x="16459" y="19210"/>
                      <a:pt x="16583" y="19210"/>
                    </a:cubicBezTo>
                    <a:cubicBezTo>
                      <a:pt x="17275" y="19210"/>
                      <a:pt x="17934" y="18938"/>
                      <a:pt x="18435" y="18439"/>
                    </a:cubicBezTo>
                    <a:cubicBezTo>
                      <a:pt x="19025" y="17849"/>
                      <a:pt x="19296" y="17037"/>
                      <a:pt x="19180" y="16212"/>
                    </a:cubicBezTo>
                    <a:cubicBezTo>
                      <a:pt x="19064" y="15386"/>
                      <a:pt x="18577" y="14680"/>
                      <a:pt x="17847" y="14277"/>
                    </a:cubicBezTo>
                    <a:lnTo>
                      <a:pt x="17820" y="14262"/>
                    </a:lnTo>
                    <a:cubicBezTo>
                      <a:pt x="17969" y="13959"/>
                      <a:pt x="18101" y="13644"/>
                      <a:pt x="18211" y="13320"/>
                    </a:cubicBezTo>
                    <a:lnTo>
                      <a:pt x="18240" y="13328"/>
                    </a:lnTo>
                    <a:cubicBezTo>
                      <a:pt x="18484" y="13399"/>
                      <a:pt x="18732" y="13432"/>
                      <a:pt x="18978" y="13432"/>
                    </a:cubicBezTo>
                    <a:cubicBezTo>
                      <a:pt x="19538" y="13432"/>
                      <a:pt x="20086" y="13251"/>
                      <a:pt x="20550" y="12901"/>
                    </a:cubicBezTo>
                    <a:cubicBezTo>
                      <a:pt x="21217" y="12400"/>
                      <a:pt x="21600" y="11633"/>
                      <a:pt x="21600" y="10800"/>
                    </a:cubicBezTo>
                    <a:lnTo>
                      <a:pt x="21600" y="10800"/>
                    </a:lnTo>
                    <a:cubicBezTo>
                      <a:pt x="21600" y="9965"/>
                      <a:pt x="21217" y="9200"/>
                      <a:pt x="20550" y="8699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C0DD3A0A-D703-0B22-59A6-FA5EE964B1DE}"/>
                  </a:ext>
                </a:extLst>
              </p:cNvPr>
              <p:cNvSpPr/>
              <p:nvPr/>
            </p:nvSpPr>
            <p:spPr>
              <a:xfrm>
                <a:off x="4167951" y="3840870"/>
                <a:ext cx="807424" cy="1727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68" h="21450" extrusionOk="0">
                    <a:moveTo>
                      <a:pt x="9434" y="21450"/>
                    </a:moveTo>
                    <a:lnTo>
                      <a:pt x="9434" y="21450"/>
                    </a:lnTo>
                    <a:cubicBezTo>
                      <a:pt x="3159" y="21450"/>
                      <a:pt x="-1366" y="18255"/>
                      <a:pt x="377" y="15051"/>
                    </a:cubicBezTo>
                    <a:lnTo>
                      <a:pt x="3167" y="9913"/>
                    </a:lnTo>
                    <a:lnTo>
                      <a:pt x="8305" y="450"/>
                    </a:lnTo>
                    <a:cubicBezTo>
                      <a:pt x="8632" y="-150"/>
                      <a:pt x="10236" y="-150"/>
                      <a:pt x="10563" y="450"/>
                    </a:cubicBezTo>
                    <a:lnTo>
                      <a:pt x="15701" y="9913"/>
                    </a:lnTo>
                    <a:lnTo>
                      <a:pt x="18491" y="15051"/>
                    </a:lnTo>
                    <a:cubicBezTo>
                      <a:pt x="20234" y="18255"/>
                      <a:pt x="15709" y="21450"/>
                      <a:pt x="9434" y="21450"/>
                    </a:cubicBezTo>
                    <a:lnTo>
                      <a:pt x="9434" y="214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8D986F4C-EEBF-96C2-AD17-7DE98843F04F}"/>
                  </a:ext>
                </a:extLst>
              </p:cNvPr>
              <p:cNvSpPr/>
              <p:nvPr/>
            </p:nvSpPr>
            <p:spPr>
              <a:xfrm>
                <a:off x="4167950" y="1852126"/>
                <a:ext cx="807423" cy="1727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68" h="21450" extrusionOk="0">
                    <a:moveTo>
                      <a:pt x="9434" y="0"/>
                    </a:moveTo>
                    <a:lnTo>
                      <a:pt x="9434" y="0"/>
                    </a:lnTo>
                    <a:cubicBezTo>
                      <a:pt x="15709" y="0"/>
                      <a:pt x="20234" y="3195"/>
                      <a:pt x="18491" y="6399"/>
                    </a:cubicBezTo>
                    <a:lnTo>
                      <a:pt x="15701" y="11537"/>
                    </a:lnTo>
                    <a:lnTo>
                      <a:pt x="10563" y="21000"/>
                    </a:lnTo>
                    <a:cubicBezTo>
                      <a:pt x="10236" y="21600"/>
                      <a:pt x="8632" y="21600"/>
                      <a:pt x="8305" y="21000"/>
                    </a:cubicBezTo>
                    <a:lnTo>
                      <a:pt x="3167" y="11537"/>
                    </a:lnTo>
                    <a:lnTo>
                      <a:pt x="377" y="6399"/>
                    </a:lnTo>
                    <a:cubicBezTo>
                      <a:pt x="-1366" y="3195"/>
                      <a:pt x="3159" y="0"/>
                      <a:pt x="9434" y="0"/>
                    </a:cubicBezTo>
                    <a:lnTo>
                      <a:pt x="9434" y="0"/>
                    </a:lnTo>
                    <a:close/>
                  </a:path>
                </a:pathLst>
              </a:custGeom>
              <a:solidFill>
                <a:srgbClr val="05ACC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17" name="Shape">
                <a:extLst>
                  <a:ext uri="{FF2B5EF4-FFF2-40B4-BE49-F238E27FC236}">
                    <a16:creationId xmlns:a16="http://schemas.microsoft.com/office/drawing/2014/main" id="{4DC284E2-BE01-205C-0498-2CDE675D273B}"/>
                  </a:ext>
                </a:extLst>
              </p:cNvPr>
              <p:cNvSpPr/>
              <p:nvPr/>
            </p:nvSpPr>
            <p:spPr>
              <a:xfrm>
                <a:off x="2714907" y="3305169"/>
                <a:ext cx="1727722" cy="8074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0" h="18868" extrusionOk="0">
                    <a:moveTo>
                      <a:pt x="0" y="9434"/>
                    </a:moveTo>
                    <a:lnTo>
                      <a:pt x="0" y="9434"/>
                    </a:lnTo>
                    <a:cubicBezTo>
                      <a:pt x="0" y="3159"/>
                      <a:pt x="3195" y="-1366"/>
                      <a:pt x="6399" y="377"/>
                    </a:cubicBezTo>
                    <a:lnTo>
                      <a:pt x="11537" y="3167"/>
                    </a:lnTo>
                    <a:lnTo>
                      <a:pt x="21000" y="8305"/>
                    </a:lnTo>
                    <a:cubicBezTo>
                      <a:pt x="21600" y="8632"/>
                      <a:pt x="21600" y="10236"/>
                      <a:pt x="21000" y="10563"/>
                    </a:cubicBezTo>
                    <a:lnTo>
                      <a:pt x="11537" y="15701"/>
                    </a:lnTo>
                    <a:lnTo>
                      <a:pt x="6399" y="18491"/>
                    </a:lnTo>
                    <a:cubicBezTo>
                      <a:pt x="3195" y="20234"/>
                      <a:pt x="0" y="15709"/>
                      <a:pt x="0" y="9434"/>
                    </a:cubicBezTo>
                    <a:lnTo>
                      <a:pt x="0" y="9434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18" name="Shape">
                <a:extLst>
                  <a:ext uri="{FF2B5EF4-FFF2-40B4-BE49-F238E27FC236}">
                    <a16:creationId xmlns:a16="http://schemas.microsoft.com/office/drawing/2014/main" id="{99059239-1962-9DFB-6B88-B2740F8983DE}"/>
                  </a:ext>
                </a:extLst>
              </p:cNvPr>
              <p:cNvSpPr/>
              <p:nvPr/>
            </p:nvSpPr>
            <p:spPr>
              <a:xfrm>
                <a:off x="4703651" y="3305170"/>
                <a:ext cx="1727722" cy="807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0" h="18863" extrusionOk="0">
                    <a:moveTo>
                      <a:pt x="21450" y="9429"/>
                    </a:moveTo>
                    <a:lnTo>
                      <a:pt x="21450" y="9429"/>
                    </a:lnTo>
                    <a:cubicBezTo>
                      <a:pt x="21450" y="15704"/>
                      <a:pt x="18255" y="20229"/>
                      <a:pt x="15051" y="18486"/>
                    </a:cubicBezTo>
                    <a:lnTo>
                      <a:pt x="9913" y="15704"/>
                    </a:lnTo>
                    <a:lnTo>
                      <a:pt x="450" y="10566"/>
                    </a:lnTo>
                    <a:cubicBezTo>
                      <a:pt x="-150" y="10239"/>
                      <a:pt x="-150" y="8635"/>
                      <a:pt x="450" y="8308"/>
                    </a:cubicBezTo>
                    <a:lnTo>
                      <a:pt x="9913" y="3170"/>
                    </a:lnTo>
                    <a:lnTo>
                      <a:pt x="15051" y="380"/>
                    </a:lnTo>
                    <a:cubicBezTo>
                      <a:pt x="18251" y="-1371"/>
                      <a:pt x="21450" y="3154"/>
                      <a:pt x="21450" y="9429"/>
                    </a:cubicBezTo>
                    <a:lnTo>
                      <a:pt x="21450" y="94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19" name="Shape">
                <a:extLst>
                  <a:ext uri="{FF2B5EF4-FFF2-40B4-BE49-F238E27FC236}">
                    <a16:creationId xmlns:a16="http://schemas.microsoft.com/office/drawing/2014/main" id="{E69F4E0B-E2FD-F351-C1B6-2942BE94DD14}"/>
                  </a:ext>
                </a:extLst>
              </p:cNvPr>
              <p:cNvSpPr/>
              <p:nvPr/>
            </p:nvSpPr>
            <p:spPr>
              <a:xfrm>
                <a:off x="4651131" y="3788351"/>
                <a:ext cx="1354721" cy="1354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60" h="20265" extrusionOk="0">
                    <a:moveTo>
                      <a:pt x="18494" y="18496"/>
                    </a:moveTo>
                    <a:lnTo>
                      <a:pt x="18494" y="18496"/>
                    </a:lnTo>
                    <a:cubicBezTo>
                      <a:pt x="15656" y="21335"/>
                      <a:pt x="10885" y="20665"/>
                      <a:pt x="8943" y="17145"/>
                    </a:cubicBezTo>
                    <a:lnTo>
                      <a:pt x="5832" y="11504"/>
                    </a:lnTo>
                    <a:lnTo>
                      <a:pt x="99" y="1118"/>
                    </a:lnTo>
                    <a:cubicBezTo>
                      <a:pt x="-268" y="458"/>
                      <a:pt x="460" y="-265"/>
                      <a:pt x="1120" y="96"/>
                    </a:cubicBezTo>
                    <a:lnTo>
                      <a:pt x="11503" y="5832"/>
                    </a:lnTo>
                    <a:lnTo>
                      <a:pt x="17143" y="8943"/>
                    </a:lnTo>
                    <a:cubicBezTo>
                      <a:pt x="20657" y="10881"/>
                      <a:pt x="21332" y="15652"/>
                      <a:pt x="18494" y="18496"/>
                    </a:cubicBezTo>
                    <a:lnTo>
                      <a:pt x="18494" y="184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44361B1F-67EB-5965-5747-C986D55757E1}"/>
                  </a:ext>
                </a:extLst>
              </p:cNvPr>
              <p:cNvSpPr/>
              <p:nvPr/>
            </p:nvSpPr>
            <p:spPr>
              <a:xfrm>
                <a:off x="3138565" y="2275784"/>
                <a:ext cx="1354721" cy="1354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60" h="20265" extrusionOk="0">
                    <a:moveTo>
                      <a:pt x="1767" y="1769"/>
                    </a:moveTo>
                    <a:lnTo>
                      <a:pt x="1767" y="1769"/>
                    </a:lnTo>
                    <a:cubicBezTo>
                      <a:pt x="4605" y="-1070"/>
                      <a:pt x="9376" y="-400"/>
                      <a:pt x="11318" y="3120"/>
                    </a:cubicBezTo>
                    <a:lnTo>
                      <a:pt x="14429" y="8761"/>
                    </a:lnTo>
                    <a:lnTo>
                      <a:pt x="20162" y="19147"/>
                    </a:lnTo>
                    <a:cubicBezTo>
                      <a:pt x="20529" y="19807"/>
                      <a:pt x="19801" y="20530"/>
                      <a:pt x="19141" y="20169"/>
                    </a:cubicBezTo>
                    <a:lnTo>
                      <a:pt x="8758" y="14433"/>
                    </a:lnTo>
                    <a:lnTo>
                      <a:pt x="3118" y="11322"/>
                    </a:lnTo>
                    <a:cubicBezTo>
                      <a:pt x="-396" y="9384"/>
                      <a:pt x="-1071" y="4613"/>
                      <a:pt x="1767" y="1769"/>
                    </a:cubicBezTo>
                    <a:lnTo>
                      <a:pt x="1767" y="1769"/>
                    </a:lnTo>
                    <a:close/>
                  </a:path>
                </a:pathLst>
              </a:custGeom>
              <a:solidFill>
                <a:srgbClr val="F16077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575" tIns="28575" rIns="28575" bIns="28575" anchor="ctr"/>
              <a:lstStyle/>
              <a:p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AC088C71-B97C-177E-A409-C1893F184970}"/>
                  </a:ext>
                </a:extLst>
              </p:cNvPr>
              <p:cNvSpPr/>
              <p:nvPr/>
            </p:nvSpPr>
            <p:spPr>
              <a:xfrm>
                <a:off x="3138565" y="3788351"/>
                <a:ext cx="1354700" cy="1354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65" h="20260" extrusionOk="0">
                    <a:moveTo>
                      <a:pt x="1769" y="18494"/>
                    </a:moveTo>
                    <a:lnTo>
                      <a:pt x="1769" y="18494"/>
                    </a:lnTo>
                    <a:cubicBezTo>
                      <a:pt x="-1070" y="15656"/>
                      <a:pt x="-400" y="10885"/>
                      <a:pt x="3120" y="8943"/>
                    </a:cubicBezTo>
                    <a:lnTo>
                      <a:pt x="8761" y="5832"/>
                    </a:lnTo>
                    <a:lnTo>
                      <a:pt x="19147" y="99"/>
                    </a:lnTo>
                    <a:cubicBezTo>
                      <a:pt x="19807" y="-268"/>
                      <a:pt x="20530" y="460"/>
                      <a:pt x="20169" y="1120"/>
                    </a:cubicBezTo>
                    <a:lnTo>
                      <a:pt x="14433" y="11503"/>
                    </a:lnTo>
                    <a:lnTo>
                      <a:pt x="11322" y="17143"/>
                    </a:lnTo>
                    <a:cubicBezTo>
                      <a:pt x="9384" y="20657"/>
                      <a:pt x="4613" y="21332"/>
                      <a:pt x="1769" y="18494"/>
                    </a:cubicBezTo>
                    <a:lnTo>
                      <a:pt x="1769" y="184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0BD8FA44-F6E8-F369-8CFA-3B9EADF41945}"/>
                  </a:ext>
                </a:extLst>
              </p:cNvPr>
              <p:cNvSpPr/>
              <p:nvPr/>
            </p:nvSpPr>
            <p:spPr>
              <a:xfrm>
                <a:off x="4651131" y="2275784"/>
                <a:ext cx="1354700" cy="1354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65" h="20260" extrusionOk="0">
                    <a:moveTo>
                      <a:pt x="18496" y="1767"/>
                    </a:moveTo>
                    <a:lnTo>
                      <a:pt x="18496" y="1767"/>
                    </a:lnTo>
                    <a:cubicBezTo>
                      <a:pt x="21335" y="4605"/>
                      <a:pt x="20665" y="9376"/>
                      <a:pt x="17145" y="11318"/>
                    </a:cubicBezTo>
                    <a:lnTo>
                      <a:pt x="11504" y="14429"/>
                    </a:lnTo>
                    <a:lnTo>
                      <a:pt x="1118" y="20162"/>
                    </a:lnTo>
                    <a:cubicBezTo>
                      <a:pt x="458" y="20529"/>
                      <a:pt x="-265" y="19801"/>
                      <a:pt x="96" y="19141"/>
                    </a:cubicBezTo>
                    <a:lnTo>
                      <a:pt x="5832" y="8758"/>
                    </a:lnTo>
                    <a:lnTo>
                      <a:pt x="8943" y="3118"/>
                    </a:lnTo>
                    <a:cubicBezTo>
                      <a:pt x="10886" y="-395"/>
                      <a:pt x="15657" y="-1071"/>
                      <a:pt x="18496" y="1767"/>
                    </a:cubicBezTo>
                    <a:lnTo>
                      <a:pt x="18496" y="17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pic>
            <p:nvPicPr>
              <p:cNvPr id="23" name="Graphic 22" descr="Alarm Ringing with solid fill">
                <a:extLst>
                  <a:ext uri="{FF2B5EF4-FFF2-40B4-BE49-F238E27FC236}">
                    <a16:creationId xmlns:a16="http://schemas.microsoft.com/office/drawing/2014/main" id="{C4F3ADBB-1D4D-C03E-B14A-CBD70626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85969" y="2432590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4" name="Graphic 23" descr="Bear with solid fill">
                <a:extLst>
                  <a:ext uri="{FF2B5EF4-FFF2-40B4-BE49-F238E27FC236}">
                    <a16:creationId xmlns:a16="http://schemas.microsoft.com/office/drawing/2014/main" id="{BD08C6EE-A38E-CA90-511E-AE0CCAE7E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85969" y="4524758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5" name="Graphic 24" descr="Brainstorm with solid fill">
                <a:extLst>
                  <a:ext uri="{FF2B5EF4-FFF2-40B4-BE49-F238E27FC236}">
                    <a16:creationId xmlns:a16="http://schemas.microsoft.com/office/drawing/2014/main" id="{5D8BDF54-2A0D-E51B-DDC1-CD1F792AB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30948" y="2432590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6" name="Graphic 25" descr="Bull with solid fill">
                <a:extLst>
                  <a:ext uri="{FF2B5EF4-FFF2-40B4-BE49-F238E27FC236}">
                    <a16:creationId xmlns:a16="http://schemas.microsoft.com/office/drawing/2014/main" id="{81470749-80D8-53ED-FF16-DC2B8F441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34471" y="4524758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7" name="Graphic 26" descr="Chat with solid fill">
                <a:extLst>
                  <a:ext uri="{FF2B5EF4-FFF2-40B4-BE49-F238E27FC236}">
                    <a16:creationId xmlns:a16="http://schemas.microsoft.com/office/drawing/2014/main" id="{0A067B4C-7A16-3A60-4878-4696549D1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895109" y="3479381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8" name="Graphic 27" descr="Cloud with solid fill">
                <a:extLst>
                  <a:ext uri="{FF2B5EF4-FFF2-40B4-BE49-F238E27FC236}">
                    <a16:creationId xmlns:a16="http://schemas.microsoft.com/office/drawing/2014/main" id="{60DDFE94-B90D-20D8-EBB4-E7EC6AC01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91048" y="3479381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9" name="Graphic 28" descr="Deciduous tree with solid fill">
                <a:extLst>
                  <a:ext uri="{FF2B5EF4-FFF2-40B4-BE49-F238E27FC236}">
                    <a16:creationId xmlns:a16="http://schemas.microsoft.com/office/drawing/2014/main" id="{3AFA7842-A357-0346-9206-38E1B3629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342162" y="2019686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30" name="Graphic 29" descr="Diamond with solid fill">
                <a:extLst>
                  <a:ext uri="{FF2B5EF4-FFF2-40B4-BE49-F238E27FC236}">
                    <a16:creationId xmlns:a16="http://schemas.microsoft.com/office/drawing/2014/main" id="{B4397A9F-218D-08C9-159F-AB59168BE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342162" y="4945335"/>
                <a:ext cx="459677" cy="45967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DC4C95-D3F1-9D91-6A57-AB093F9F0E71}"/>
                  </a:ext>
                </a:extLst>
              </p:cNvPr>
              <p:cNvSpPr txBox="1"/>
              <p:nvPr/>
            </p:nvSpPr>
            <p:spPr>
              <a:xfrm>
                <a:off x="122169" y="4894146"/>
                <a:ext cx="2152409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000" b="1" cap="all" noProof="1">
                    <a:solidFill>
                      <a:schemeClr val="accent5"/>
                    </a:solidFill>
                  </a:rPr>
                  <a:t>05 -advancements</a:t>
                </a:r>
                <a:endParaRPr lang="en-US" sz="2000" b="1" cap="all" noProof="1">
                  <a:solidFill>
                    <a:srgbClr val="5B9BD5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500E31-FBAF-5D62-834F-1F973D6AE6D9}"/>
                  </a:ext>
                </a:extLst>
              </p:cNvPr>
              <p:cNvSpPr txBox="1"/>
              <p:nvPr/>
            </p:nvSpPr>
            <p:spPr>
              <a:xfrm>
                <a:off x="497323" y="1600686"/>
                <a:ext cx="2782185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rgbClr val="F16077"/>
                    </a:solidFill>
                  </a:rPr>
                  <a:t>08 -awareness</a:t>
                </a:r>
                <a:endParaRPr lang="en-US" sz="2000" b="1" cap="all" noProof="1">
                  <a:solidFill>
                    <a:srgbClr val="F16077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EA2942-D680-62E2-286A-D03D0865F094}"/>
                  </a:ext>
                </a:extLst>
              </p:cNvPr>
              <p:cNvSpPr txBox="1"/>
              <p:nvPr/>
            </p:nvSpPr>
            <p:spPr>
              <a:xfrm>
                <a:off x="582592" y="2723805"/>
                <a:ext cx="2696915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rgbClr val="7030A0"/>
                    </a:solidFill>
                  </a:rPr>
                  <a:t>07 -threats</a:t>
                </a:r>
                <a:endParaRPr lang="en-US" sz="2000" b="1" cap="all" noProof="1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8FAAAB-6941-C539-3B8C-2FB0B4DE0B33}"/>
                  </a:ext>
                </a:extLst>
              </p:cNvPr>
              <p:cNvSpPr txBox="1"/>
              <p:nvPr/>
            </p:nvSpPr>
            <p:spPr>
              <a:xfrm>
                <a:off x="-308891" y="3840869"/>
                <a:ext cx="2388325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000" b="1" cap="all" noProof="1">
                    <a:solidFill>
                      <a:schemeClr val="accent6">
                        <a:lumMod val="75000"/>
                      </a:schemeClr>
                    </a:solidFill>
                  </a:rPr>
                  <a:t>06 -applications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5FF0BA-9FE6-1010-FA42-5D658F0D72DC}"/>
                  </a:ext>
                </a:extLst>
              </p:cNvPr>
              <p:cNvSpPr txBox="1"/>
              <p:nvPr/>
            </p:nvSpPr>
            <p:spPr>
              <a:xfrm>
                <a:off x="6831939" y="4894146"/>
                <a:ext cx="2514959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chemeClr val="accent4">
                        <a:lumMod val="50000"/>
                      </a:schemeClr>
                    </a:solidFill>
                  </a:rPr>
                  <a:t>04 -protocals</a:t>
                </a:r>
                <a:endParaRPr lang="en-US" sz="2000" b="1" cap="all" noProof="1">
                  <a:solidFill>
                    <a:srgbClr val="86680D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E4CDA8-AB56-AB5A-DBDA-B2B000B26372}"/>
                  </a:ext>
                </a:extLst>
              </p:cNvPr>
              <p:cNvSpPr txBox="1"/>
              <p:nvPr/>
            </p:nvSpPr>
            <p:spPr>
              <a:xfrm>
                <a:off x="6756642" y="1663954"/>
                <a:ext cx="2152409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rgbClr val="024550"/>
                    </a:solidFill>
                  </a:rPr>
                  <a:t>01 -</a:t>
                </a:r>
                <a:r>
                  <a:rPr lang="en-IN" sz="2000" b="1" cap="all" noProof="1">
                    <a:solidFill>
                      <a:srgbClr val="024550"/>
                    </a:solidFill>
                  </a:rPr>
                  <a:t>Security</a:t>
                </a:r>
                <a:endParaRPr lang="en-US" sz="2000" b="1" cap="all" noProof="1">
                  <a:solidFill>
                    <a:srgbClr val="11505A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F68D4-1219-FCE8-0150-1F84A3C8A562}"/>
                  </a:ext>
                </a:extLst>
              </p:cNvPr>
              <p:cNvSpPr txBox="1"/>
              <p:nvPr/>
            </p:nvSpPr>
            <p:spPr>
              <a:xfrm>
                <a:off x="6756642" y="2717230"/>
                <a:ext cx="2152409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chemeClr val="accent2">
                        <a:lumMod val="75000"/>
                      </a:schemeClr>
                    </a:solidFill>
                  </a:rPr>
                  <a:t>02 - integrity</a:t>
                </a:r>
                <a:endParaRPr lang="en-US" sz="2000" b="1" cap="all" noProof="1">
                  <a:solidFill>
                    <a:srgbClr val="C55A1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32AA52-A7DF-4DDC-BFD3-C6194371102F}"/>
                  </a:ext>
                </a:extLst>
              </p:cNvPr>
              <p:cNvSpPr txBox="1"/>
              <p:nvPr/>
            </p:nvSpPr>
            <p:spPr>
              <a:xfrm>
                <a:off x="6831939" y="3840870"/>
                <a:ext cx="2154728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chemeClr val="accent3">
                        <a:lumMod val="75000"/>
                      </a:schemeClr>
                    </a:solidFill>
                  </a:rPr>
                  <a:t>03 – algorithms</a:t>
                </a:r>
                <a:endParaRPr lang="en-US" sz="2000" b="1" cap="all" noProof="1">
                  <a:solidFill>
                    <a:srgbClr val="7C7C7C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8DA78-7793-54A7-0F94-6519980337CA}"/>
                </a:ext>
              </a:extLst>
            </p:cNvPr>
            <p:cNvGrpSpPr/>
            <p:nvPr/>
          </p:nvGrpSpPr>
          <p:grpSpPr>
            <a:xfrm>
              <a:off x="1842239" y="141466"/>
              <a:ext cx="8385849" cy="849684"/>
              <a:chOff x="1842239" y="141466"/>
              <a:chExt cx="8385849" cy="84968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FD6CDA2-C86B-1D3E-4845-A4CD65895B15}"/>
                  </a:ext>
                </a:extLst>
              </p:cNvPr>
              <p:cNvSpPr/>
              <p:nvPr/>
            </p:nvSpPr>
            <p:spPr>
              <a:xfrm>
                <a:off x="1842239" y="141466"/>
                <a:ext cx="7882556" cy="8238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IN" sz="1800" spc="6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00CF1B-71D5-576C-B5D1-152717C91AA8}"/>
                  </a:ext>
                </a:extLst>
              </p:cNvPr>
              <p:cNvSpPr txBox="1"/>
              <p:nvPr/>
            </p:nvSpPr>
            <p:spPr>
              <a:xfrm>
                <a:off x="2021696" y="190931"/>
                <a:ext cx="820639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600" b="1" spc="300" dirty="0">
                    <a:solidFill>
                      <a:srgbClr val="FC035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PROBLEM FORMULATION</a:t>
                </a:r>
                <a:endParaRPr lang="en-IN" sz="4600" b="1" spc="3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39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9B65-9FB4-C8DA-043A-B2329E94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48" y="1339997"/>
            <a:ext cx="10515600" cy="5459506"/>
          </a:xfrm>
        </p:spPr>
        <p:txBody>
          <a:bodyPr/>
          <a:lstStyle/>
          <a:p>
            <a:pPr marL="0" indent="0" algn="just">
              <a:buNone/>
            </a:pPr>
            <a:endParaRPr lang="en-IN" sz="2800" dirty="0"/>
          </a:p>
          <a:p>
            <a:pPr marL="0" indent="0">
              <a:buNone/>
            </a:pPr>
            <a:r>
              <a:rPr lang="en-US" sz="2400" b="1" noProof="1">
                <a:solidFill>
                  <a:srgbClr val="44546A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   Understanding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34771-D719-DEA4-71DF-549B4558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BABB29-A80F-E40B-C3D6-44DE0FFF45ED}"/>
              </a:ext>
            </a:extLst>
          </p:cNvPr>
          <p:cNvGrpSpPr/>
          <p:nvPr/>
        </p:nvGrpSpPr>
        <p:grpSpPr>
          <a:xfrm>
            <a:off x="488520" y="1109410"/>
            <a:ext cx="10515601" cy="5536025"/>
            <a:chOff x="703125" y="543140"/>
            <a:chExt cx="10558243" cy="55621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351863-FF47-A522-C343-3AC34C76CF42}"/>
                </a:ext>
              </a:extLst>
            </p:cNvPr>
            <p:cNvGrpSpPr/>
            <p:nvPr/>
          </p:nvGrpSpPr>
          <p:grpSpPr>
            <a:xfrm>
              <a:off x="703125" y="543140"/>
              <a:ext cx="10558243" cy="5562170"/>
              <a:chOff x="709706" y="1555750"/>
              <a:chExt cx="7831228" cy="4191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D64A5F3-19C5-CC36-5F8C-CD33537B89E3}"/>
                  </a:ext>
                </a:extLst>
              </p:cNvPr>
              <p:cNvGrpSpPr/>
              <p:nvPr/>
            </p:nvGrpSpPr>
            <p:grpSpPr>
              <a:xfrm>
                <a:off x="709706" y="1555750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BC4E69CE-2EF3-019B-7D84-C03283E52B41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68580" bIns="68580" rtlCol="0" anchor="b"/>
                <a:lstStyle/>
                <a:p>
                  <a:pPr algn="ctr"/>
                  <a:endParaRPr lang="en-US" sz="1100" b="1" noProof="1">
                    <a:solidFill>
                      <a:srgbClr val="44546A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D2DA64E-4423-C05C-B004-9E3F18198FED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1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3BB587C-2994-6C3F-9F10-5A6DE577620F}"/>
                  </a:ext>
                </a:extLst>
              </p:cNvPr>
              <p:cNvGrpSpPr/>
              <p:nvPr/>
            </p:nvGrpSpPr>
            <p:grpSpPr>
              <a:xfrm>
                <a:off x="709706" y="3010892"/>
                <a:ext cx="2489454" cy="1280715"/>
                <a:chOff x="952760" y="3036178"/>
                <a:chExt cx="3319272" cy="1416284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96788E0-8201-46F3-159B-F1BE2A3D8650}"/>
                    </a:ext>
                  </a:extLst>
                </p:cNvPr>
                <p:cNvSpPr/>
                <p:nvPr/>
              </p:nvSpPr>
              <p:spPr>
                <a:xfrm>
                  <a:off x="952760" y="3201262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solidFill>
                  <a:schemeClr val="bg1"/>
                </a:solidFill>
                <a:ln w="28575">
                  <a:solidFill>
                    <a:srgbClr val="05AC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b"/>
                <a:lstStyle/>
                <a:p>
                  <a:pPr lvl="0">
                    <a:lnSpc>
                      <a:spcPct val="107000"/>
                    </a:lnSpc>
                    <a:spcAft>
                      <a:spcPts val="800"/>
                    </a:spcAft>
                    <a:tabLst>
                      <a:tab pos="457200" algn="l"/>
                    </a:tabLst>
                  </a:pPr>
                  <a:endParaRPr lang="en-IN" kern="100" dirty="0">
                    <a:solidFill>
                      <a:srgbClr val="05ACC7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EA5F107-DEE2-DDD9-05EC-A1B2FF4B1CDB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rgbClr val="05AC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4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875FE5-80C6-72FA-372A-431610F2373F}"/>
                  </a:ext>
                </a:extLst>
              </p:cNvPr>
              <p:cNvGrpSpPr/>
              <p:nvPr/>
            </p:nvGrpSpPr>
            <p:grpSpPr>
              <a:xfrm>
                <a:off x="709706" y="4466034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7191924B-77A1-4EA8-D9FD-25570CCE1CE4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685800">
                    <a:defRPr/>
                  </a:pPr>
                  <a:endParaRPr lang="en-US" sz="1200" noProof="1">
                    <a:solidFill>
                      <a:srgbClr val="44546A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0D2AAC5-62D9-4B24-2533-641E47BD63B5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8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7471E7F-76BE-D037-0DDC-518AE24DA0AA}"/>
                  </a:ext>
                </a:extLst>
              </p:cNvPr>
              <p:cNvGrpSpPr/>
              <p:nvPr/>
            </p:nvGrpSpPr>
            <p:grpSpPr>
              <a:xfrm>
                <a:off x="3305802" y="1558041"/>
                <a:ext cx="2489454" cy="1273722"/>
                <a:chOff x="924132" y="3036178"/>
                <a:chExt cx="3319272" cy="1408550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DFE2A2B7-194F-B691-86D6-995246C7C6B1}"/>
                    </a:ext>
                  </a:extLst>
                </p:cNvPr>
                <p:cNvSpPr/>
                <p:nvPr/>
              </p:nvSpPr>
              <p:spPr>
                <a:xfrm>
                  <a:off x="924132" y="3193528"/>
                  <a:ext cx="3319272" cy="1251200"/>
                </a:xfrm>
                <a:prstGeom prst="roundRect">
                  <a:avLst>
                    <a:gd name="adj" fmla="val 19515"/>
                  </a:avLst>
                </a:prstGeom>
                <a:solidFill>
                  <a:schemeClr val="bg1"/>
                </a:solidFill>
                <a:ln w="28575">
                  <a:solidFill>
                    <a:srgbClr val="EB1E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b"/>
                <a:lstStyle/>
                <a:p>
                  <a:pPr algn="ctr"/>
                  <a:endParaRPr lang="en-US" sz="1100" noProof="1">
                    <a:solidFill>
                      <a:srgbClr val="EB1E42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  <a:p>
                  <a:pPr algn="ctr"/>
                  <a:endParaRPr lang="en-US" sz="1100" noProof="1">
                    <a:solidFill>
                      <a:srgbClr val="EB1E42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1FAF96F-ED6A-26D0-C8A6-6226209E1350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rgbClr val="EB1E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2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521DE47-C6D1-4D32-EC58-90E93FBCA443}"/>
                  </a:ext>
                </a:extLst>
              </p:cNvPr>
              <p:cNvGrpSpPr/>
              <p:nvPr/>
            </p:nvGrpSpPr>
            <p:grpSpPr>
              <a:xfrm>
                <a:off x="3327273" y="4466034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C04D9313-0F51-7232-AE7E-FE2409259928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solidFill>
                  <a:schemeClr val="bg1"/>
                </a:solidFill>
                <a:ln w="28575">
                  <a:solidFill>
                    <a:srgbClr val="EB1E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b"/>
                <a:lstStyle/>
                <a:p>
                  <a:pPr algn="ctr"/>
                  <a:endParaRPr lang="en-US" sz="1100" noProof="1">
                    <a:solidFill>
                      <a:srgbClr val="EB1E42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E624287-7A0F-8D6A-30F1-725CBB9749F9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rgbClr val="EB1E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600" b="1" dirty="0"/>
                    <a:t>7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3663344-60BB-796C-BD7B-4FF32B5C5DB2}"/>
                  </a:ext>
                </a:extLst>
              </p:cNvPr>
              <p:cNvGrpSpPr/>
              <p:nvPr/>
            </p:nvGrpSpPr>
            <p:grpSpPr>
              <a:xfrm>
                <a:off x="6051480" y="1555751"/>
                <a:ext cx="2489454" cy="1289732"/>
                <a:chOff x="986872" y="3036178"/>
                <a:chExt cx="3319272" cy="1426255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521DC3E7-FFB2-23B9-3DB6-87B0254F4A46}"/>
                    </a:ext>
                  </a:extLst>
                </p:cNvPr>
                <p:cNvSpPr/>
                <p:nvPr/>
              </p:nvSpPr>
              <p:spPr>
                <a:xfrm>
                  <a:off x="986872" y="321123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lvl="0">
                    <a:lnSpc>
                      <a:spcPct val="107000"/>
                    </a:lnSpc>
                    <a:spcAft>
                      <a:spcPts val="800"/>
                    </a:spcAft>
                    <a:tabLst>
                      <a:tab pos="457200" algn="l"/>
                    </a:tabLst>
                  </a:pPr>
                  <a:r>
                    <a:rPr lang="en-IN" sz="2000" kern="0" dirty="0">
                      <a:solidFill>
                        <a:srgbClr val="44546A"/>
                      </a:solidFill>
                      <a:effectLst/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.</a:t>
                  </a:r>
                  <a:endParaRPr lang="en-IN" sz="2000" kern="100" dirty="0">
                    <a:solidFill>
                      <a:srgbClr val="44546A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E70196D-51F6-FF1D-1C6F-C5CBEEFEE4AF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9A9F6EB-CAE0-5FD8-3881-378113DD20AC}"/>
                  </a:ext>
                </a:extLst>
              </p:cNvPr>
              <p:cNvGrpSpPr/>
              <p:nvPr/>
            </p:nvGrpSpPr>
            <p:grpSpPr>
              <a:xfrm>
                <a:off x="6025896" y="3010892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23C2BB24-2BE9-4A2D-7247-1831ECD39810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solidFill>
                  <a:schemeClr val="bg1"/>
                </a:solidFill>
                <a:ln w="28575">
                  <a:solidFill>
                    <a:srgbClr val="05AC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b"/>
                <a:lstStyle/>
                <a:p>
                  <a:pPr algn="ctr"/>
                  <a:endParaRPr lang="en-US" sz="1100" noProof="1">
                    <a:solidFill>
                      <a:srgbClr val="05ACC7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3970F74-7960-8287-B990-E3AE0C7423D7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rgbClr val="05AC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5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6133C92-8F1C-4B80-12F3-E5DE9F58A2D1}"/>
                  </a:ext>
                </a:extLst>
              </p:cNvPr>
              <p:cNvGrpSpPr/>
              <p:nvPr/>
            </p:nvGrpSpPr>
            <p:grpSpPr>
              <a:xfrm>
                <a:off x="6025896" y="4466034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959D145-FB18-8F79-41B3-FA78B14E9134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lvl="0">
                    <a:lnSpc>
                      <a:spcPct val="107000"/>
                    </a:lnSpc>
                    <a:spcAft>
                      <a:spcPts val="800"/>
                    </a:spcAft>
                    <a:tabLst>
                      <a:tab pos="457200" algn="l"/>
                    </a:tabLst>
                  </a:pPr>
                  <a:endParaRPr lang="en-IN" sz="2400" kern="100" dirty="0">
                    <a:solidFill>
                      <a:srgbClr val="44546A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63561EC8-00B6-C5F1-1605-CF561C263EDE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6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FD9EFC-D331-557E-6305-5D3DD14F2563}"/>
                </a:ext>
              </a:extLst>
            </p:cNvPr>
            <p:cNvGrpSpPr/>
            <p:nvPr/>
          </p:nvGrpSpPr>
          <p:grpSpPr>
            <a:xfrm>
              <a:off x="4454472" y="2577813"/>
              <a:ext cx="3033290" cy="1181886"/>
              <a:chOff x="1324108" y="-276912"/>
              <a:chExt cx="8920167" cy="124224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9E09BCB-4F66-F85E-420E-379C7B8331E0}"/>
                  </a:ext>
                </a:extLst>
              </p:cNvPr>
              <p:cNvSpPr/>
              <p:nvPr/>
            </p:nvSpPr>
            <p:spPr>
              <a:xfrm>
                <a:off x="1842239" y="141466"/>
                <a:ext cx="7882556" cy="8238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IN" sz="1800" spc="6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38C6A-2030-C102-3E38-A60235D7AB05}"/>
                  </a:ext>
                </a:extLst>
              </p:cNvPr>
              <p:cNvSpPr txBox="1"/>
              <p:nvPr/>
            </p:nvSpPr>
            <p:spPr>
              <a:xfrm>
                <a:off x="1324108" y="-276912"/>
                <a:ext cx="8920167" cy="113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spc="300" dirty="0">
                    <a:solidFill>
                      <a:srgbClr val="FC035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OBJECTIVES</a:t>
                </a:r>
                <a:endParaRPr lang="en-IN" sz="3200" b="1" spc="3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78789B1-9E70-C213-0665-B4A9B6E60319}"/>
              </a:ext>
            </a:extLst>
          </p:cNvPr>
          <p:cNvSpPr txBox="1"/>
          <p:nvPr/>
        </p:nvSpPr>
        <p:spPr>
          <a:xfrm>
            <a:off x="5262465" y="1904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AC447-4B0E-EE00-E419-9A2A542A1403}"/>
              </a:ext>
            </a:extLst>
          </p:cNvPr>
          <p:cNvSpPr txBox="1"/>
          <p:nvPr/>
        </p:nvSpPr>
        <p:spPr>
          <a:xfrm>
            <a:off x="4417178" y="1847827"/>
            <a:ext cx="1824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EB1E4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 Security</a:t>
            </a:r>
          </a:p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BB9CA2-7CDF-1684-BCEA-0D1C890D52DD}"/>
              </a:ext>
            </a:extLst>
          </p:cNvPr>
          <p:cNvSpPr txBox="1"/>
          <p:nvPr/>
        </p:nvSpPr>
        <p:spPr>
          <a:xfrm>
            <a:off x="8442705" y="1811970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90417-9EC2-B5BB-CA26-A9A4B229189C}"/>
              </a:ext>
            </a:extLst>
          </p:cNvPr>
          <p:cNvSpPr txBox="1"/>
          <p:nvPr/>
        </p:nvSpPr>
        <p:spPr>
          <a:xfrm>
            <a:off x="1384136" y="3660319"/>
            <a:ext cx="18053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kern="100" dirty="0">
                <a:solidFill>
                  <a:srgbClr val="05ACC7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Optimization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256CB8-CA5A-EF8A-0C1E-F48FB7E66B22}"/>
              </a:ext>
            </a:extLst>
          </p:cNvPr>
          <p:cNvSpPr txBox="1"/>
          <p:nvPr/>
        </p:nvSpPr>
        <p:spPr>
          <a:xfrm>
            <a:off x="8847660" y="3711784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05ACC7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Protection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C66004-16F5-0938-3FD6-2C518E1BC63D}"/>
              </a:ext>
            </a:extLst>
          </p:cNvPr>
          <p:cNvSpPr txBox="1"/>
          <p:nvPr/>
        </p:nvSpPr>
        <p:spPr>
          <a:xfrm>
            <a:off x="1222233" y="5645176"/>
            <a:ext cx="1550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44546A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Adaptation</a:t>
            </a:r>
          </a:p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2DC9D7-AF4A-A1CC-7801-7DB4D8F79E2D}"/>
              </a:ext>
            </a:extLst>
          </p:cNvPr>
          <p:cNvSpPr txBox="1"/>
          <p:nvPr/>
        </p:nvSpPr>
        <p:spPr>
          <a:xfrm>
            <a:off x="5074409" y="5715195"/>
            <a:ext cx="1840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EB1E4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Development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FEBF9E-0610-3CE7-A1E2-7197EE374C43}"/>
              </a:ext>
            </a:extLst>
          </p:cNvPr>
          <p:cNvSpPr txBox="1"/>
          <p:nvPr/>
        </p:nvSpPr>
        <p:spPr>
          <a:xfrm>
            <a:off x="8261856" y="5655909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kern="100" dirty="0">
                <a:solidFill>
                  <a:srgbClr val="44546A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Encryption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7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E8BE9-9821-6C69-1A2E-FD21A853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9A6893-91CE-18B1-5D49-21BFD626FB15}"/>
              </a:ext>
            </a:extLst>
          </p:cNvPr>
          <p:cNvGrpSpPr/>
          <p:nvPr/>
        </p:nvGrpSpPr>
        <p:grpSpPr>
          <a:xfrm>
            <a:off x="1842239" y="77471"/>
            <a:ext cx="7882556" cy="887861"/>
            <a:chOff x="1842239" y="77471"/>
            <a:chExt cx="7882556" cy="8878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9E94BC-201D-6602-0784-1DCE84B7E514}"/>
                </a:ext>
              </a:extLst>
            </p:cNvPr>
            <p:cNvSpPr/>
            <p:nvPr/>
          </p:nvSpPr>
          <p:spPr>
            <a:xfrm>
              <a:off x="1842239" y="141466"/>
              <a:ext cx="7882556" cy="82386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800" spc="600" dirty="0">
                <a:solidFill>
                  <a:srgbClr val="FC03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C309EC-1F30-CD92-D375-A86FFFE40C15}"/>
                </a:ext>
              </a:extLst>
            </p:cNvPr>
            <p:cNvSpPr txBox="1"/>
            <p:nvPr/>
          </p:nvSpPr>
          <p:spPr>
            <a:xfrm>
              <a:off x="3259449" y="77471"/>
              <a:ext cx="536818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600" b="1" spc="3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METHODLOGY</a:t>
              </a:r>
              <a:endParaRPr lang="en-IN" sz="4600" b="1" spc="300" dirty="0">
                <a:solidFill>
                  <a:srgbClr val="FC03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65EF210-053A-46BB-2702-5CB4A7480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5" y="941684"/>
            <a:ext cx="11596090" cy="59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DAD92-A0BF-C9A5-CED5-20CA69C1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190BF94-70DC-098E-1938-589BC4D0950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4F9FE-B3AB-CAB0-9B42-6D2E3BCA5B1D}"/>
              </a:ext>
            </a:extLst>
          </p:cNvPr>
          <p:cNvGrpSpPr/>
          <p:nvPr/>
        </p:nvGrpSpPr>
        <p:grpSpPr>
          <a:xfrm>
            <a:off x="251928" y="1167089"/>
            <a:ext cx="11297386" cy="5554387"/>
            <a:chOff x="194568" y="918850"/>
            <a:chExt cx="8971522" cy="504749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57AC16A-67CE-EC34-30E3-92AF24516F95}"/>
                </a:ext>
              </a:extLst>
            </p:cNvPr>
            <p:cNvSpPr/>
            <p:nvPr/>
          </p:nvSpPr>
          <p:spPr>
            <a:xfrm>
              <a:off x="1530472" y="2417574"/>
              <a:ext cx="6079001" cy="3039501"/>
            </a:xfrm>
            <a:custGeom>
              <a:avLst/>
              <a:gdLst>
                <a:gd name="connsiteX0" fmla="*/ 3234455 w 6468910"/>
                <a:gd name="connsiteY0" fmla="*/ 0 h 3234456"/>
                <a:gd name="connsiteX1" fmla="*/ 6468910 w 6468910"/>
                <a:gd name="connsiteY1" fmla="*/ 3234455 h 3234456"/>
                <a:gd name="connsiteX2" fmla="*/ 6468910 w 6468910"/>
                <a:gd name="connsiteY2" fmla="*/ 3234456 h 3234456"/>
                <a:gd name="connsiteX3" fmla="*/ 5296549 w 6468910"/>
                <a:gd name="connsiteY3" fmla="*/ 3234456 h 3234456"/>
                <a:gd name="connsiteX4" fmla="*/ 3234456 w 6468910"/>
                <a:gd name="connsiteY4" fmla="*/ 1172363 h 3234456"/>
                <a:gd name="connsiteX5" fmla="*/ 1172363 w 6468910"/>
                <a:gd name="connsiteY5" fmla="*/ 3234456 h 3234456"/>
                <a:gd name="connsiteX6" fmla="*/ 0 w 6468910"/>
                <a:gd name="connsiteY6" fmla="*/ 3234456 h 3234456"/>
                <a:gd name="connsiteX7" fmla="*/ 0 w 6468910"/>
                <a:gd name="connsiteY7" fmla="*/ 3234455 h 3234456"/>
                <a:gd name="connsiteX8" fmla="*/ 3234455 w 6468910"/>
                <a:gd name="connsiteY8" fmla="*/ 0 h 323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68910" h="3234456">
                  <a:moveTo>
                    <a:pt x="3234455" y="0"/>
                  </a:moveTo>
                  <a:cubicBezTo>
                    <a:pt x="5020795" y="0"/>
                    <a:pt x="6468910" y="1448115"/>
                    <a:pt x="6468910" y="3234455"/>
                  </a:cubicBezTo>
                  <a:lnTo>
                    <a:pt x="6468910" y="3234456"/>
                  </a:lnTo>
                  <a:lnTo>
                    <a:pt x="5296549" y="3234456"/>
                  </a:lnTo>
                  <a:cubicBezTo>
                    <a:pt x="5296549" y="2095593"/>
                    <a:pt x="4373319" y="1172363"/>
                    <a:pt x="3234456" y="1172363"/>
                  </a:cubicBezTo>
                  <a:cubicBezTo>
                    <a:pt x="2095593" y="1172363"/>
                    <a:pt x="1172363" y="2095593"/>
                    <a:pt x="1172363" y="3234456"/>
                  </a:cubicBezTo>
                  <a:lnTo>
                    <a:pt x="0" y="3234456"/>
                  </a:lnTo>
                  <a:lnTo>
                    <a:pt x="0" y="3234455"/>
                  </a:lnTo>
                  <a:cubicBezTo>
                    <a:pt x="0" y="1448115"/>
                    <a:pt x="1448115" y="0"/>
                    <a:pt x="3234455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4DBCDF-8509-F4FC-B63C-3E42085ACF6D}"/>
                </a:ext>
              </a:extLst>
            </p:cNvPr>
            <p:cNvGrpSpPr/>
            <p:nvPr/>
          </p:nvGrpSpPr>
          <p:grpSpPr>
            <a:xfrm>
              <a:off x="1751188" y="2601742"/>
              <a:ext cx="5637567" cy="2855333"/>
              <a:chOff x="3097213" y="398463"/>
              <a:chExt cx="5999163" cy="3038475"/>
            </a:xfrm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179FDD69-8381-6753-2A40-7BEBC9AB3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7476" y="501650"/>
                <a:ext cx="1504950" cy="1638300"/>
              </a:xfrm>
              <a:custGeom>
                <a:avLst/>
                <a:gdLst>
                  <a:gd name="T0" fmla="*/ 487 w 2415"/>
                  <a:gd name="T1" fmla="*/ 0 h 2624"/>
                  <a:gd name="T2" fmla="*/ 2415 w 2415"/>
                  <a:gd name="T3" fmla="*/ 934 h 2624"/>
                  <a:gd name="T4" fmla="*/ 1060 w 2415"/>
                  <a:gd name="T5" fmla="*/ 2624 h 2624"/>
                  <a:gd name="T6" fmla="*/ 0 w 2415"/>
                  <a:gd name="T7" fmla="*/ 2111 h 2624"/>
                  <a:gd name="T8" fmla="*/ 487 w 2415"/>
                  <a:gd name="T9" fmla="*/ 0 h 2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5" h="2624">
                    <a:moveTo>
                      <a:pt x="487" y="0"/>
                    </a:moveTo>
                    <a:cubicBezTo>
                      <a:pt x="1192" y="163"/>
                      <a:pt x="1851" y="482"/>
                      <a:pt x="2415" y="934"/>
                    </a:cubicBezTo>
                    <a:lnTo>
                      <a:pt x="1060" y="2624"/>
                    </a:lnTo>
                    <a:cubicBezTo>
                      <a:pt x="750" y="2376"/>
                      <a:pt x="388" y="2200"/>
                      <a:pt x="0" y="2111"/>
                    </a:cubicBez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F5344BC6-CAEA-D06B-8C7E-5E2C3E71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7876" y="1084263"/>
                <a:ext cx="1673225" cy="1631950"/>
              </a:xfrm>
              <a:custGeom>
                <a:avLst/>
                <a:gdLst>
                  <a:gd name="T0" fmla="*/ 1355 w 2687"/>
                  <a:gd name="T1" fmla="*/ 0 h 2613"/>
                  <a:gd name="T2" fmla="*/ 2687 w 2687"/>
                  <a:gd name="T3" fmla="*/ 1678 h 2613"/>
                  <a:gd name="T4" fmla="*/ 733 w 2687"/>
                  <a:gd name="T5" fmla="*/ 2613 h 2613"/>
                  <a:gd name="T6" fmla="*/ 0 w 2687"/>
                  <a:gd name="T7" fmla="*/ 1690 h 2613"/>
                  <a:gd name="T8" fmla="*/ 1355 w 2687"/>
                  <a:gd name="T9" fmla="*/ 0 h 2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7" h="2613">
                    <a:moveTo>
                      <a:pt x="1355" y="0"/>
                    </a:moveTo>
                    <a:cubicBezTo>
                      <a:pt x="1919" y="453"/>
                      <a:pt x="2374" y="1026"/>
                      <a:pt x="2687" y="1678"/>
                    </a:cubicBezTo>
                    <a:lnTo>
                      <a:pt x="733" y="2613"/>
                    </a:lnTo>
                    <a:cubicBezTo>
                      <a:pt x="561" y="2255"/>
                      <a:pt x="311" y="1939"/>
                      <a:pt x="0" y="1690"/>
                    </a:cubicBezTo>
                    <a:lnTo>
                      <a:pt x="135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D57FEB96-A87D-4CE3-75B1-545B52434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5076" y="2132013"/>
                <a:ext cx="1511300" cy="1304925"/>
              </a:xfrm>
              <a:custGeom>
                <a:avLst/>
                <a:gdLst>
                  <a:gd name="T0" fmla="*/ 1954 w 2427"/>
                  <a:gd name="T1" fmla="*/ 0 h 2090"/>
                  <a:gd name="T2" fmla="*/ 2425 w 2427"/>
                  <a:gd name="T3" fmla="*/ 2090 h 2090"/>
                  <a:gd name="T4" fmla="*/ 259 w 2427"/>
                  <a:gd name="T5" fmla="*/ 2085 h 2090"/>
                  <a:gd name="T6" fmla="*/ 0 w 2427"/>
                  <a:gd name="T7" fmla="*/ 935 h 2090"/>
                  <a:gd name="T8" fmla="*/ 1954 w 2427"/>
                  <a:gd name="T9" fmla="*/ 0 h 2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7" h="2090">
                    <a:moveTo>
                      <a:pt x="1954" y="0"/>
                    </a:moveTo>
                    <a:cubicBezTo>
                      <a:pt x="2266" y="653"/>
                      <a:pt x="2427" y="1367"/>
                      <a:pt x="2425" y="2090"/>
                    </a:cubicBezTo>
                    <a:lnTo>
                      <a:pt x="259" y="2085"/>
                    </a:lnTo>
                    <a:cubicBezTo>
                      <a:pt x="260" y="1687"/>
                      <a:pt x="171" y="1294"/>
                      <a:pt x="0" y="935"/>
                    </a:cubicBezTo>
                    <a:lnTo>
                      <a:pt x="1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1FE946DE-02BB-EDED-B2AD-1D48F2BA7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213" y="2119313"/>
                <a:ext cx="1514475" cy="1306513"/>
              </a:xfrm>
              <a:custGeom>
                <a:avLst/>
                <a:gdLst>
                  <a:gd name="T0" fmla="*/ 0 w 2431"/>
                  <a:gd name="T1" fmla="*/ 2087 h 2093"/>
                  <a:gd name="T2" fmla="*/ 482 w 2431"/>
                  <a:gd name="T3" fmla="*/ 0 h 2093"/>
                  <a:gd name="T4" fmla="*/ 2431 w 2431"/>
                  <a:gd name="T5" fmla="*/ 945 h 2093"/>
                  <a:gd name="T6" fmla="*/ 2166 w 2431"/>
                  <a:gd name="T7" fmla="*/ 2093 h 2093"/>
                  <a:gd name="T8" fmla="*/ 0 w 2431"/>
                  <a:gd name="T9" fmla="*/ 2087 h 2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1" h="2093">
                    <a:moveTo>
                      <a:pt x="0" y="2087"/>
                    </a:moveTo>
                    <a:cubicBezTo>
                      <a:pt x="2" y="1364"/>
                      <a:pt x="166" y="651"/>
                      <a:pt x="482" y="0"/>
                    </a:cubicBezTo>
                    <a:lnTo>
                      <a:pt x="2431" y="945"/>
                    </a:lnTo>
                    <a:cubicBezTo>
                      <a:pt x="2258" y="1302"/>
                      <a:pt x="2167" y="1695"/>
                      <a:pt x="2166" y="2093"/>
                    </a:cubicBezTo>
                    <a:lnTo>
                      <a:pt x="0" y="208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45D2A6AF-CDF4-8D45-E1A1-424930A38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1" y="1074738"/>
                <a:ext cx="1674813" cy="1635125"/>
              </a:xfrm>
              <a:custGeom>
                <a:avLst/>
                <a:gdLst>
                  <a:gd name="T0" fmla="*/ 0 w 2686"/>
                  <a:gd name="T1" fmla="*/ 1672 h 2617"/>
                  <a:gd name="T2" fmla="*/ 1340 w 2686"/>
                  <a:gd name="T3" fmla="*/ 0 h 2617"/>
                  <a:gd name="T4" fmla="*/ 2686 w 2686"/>
                  <a:gd name="T5" fmla="*/ 1697 h 2617"/>
                  <a:gd name="T6" fmla="*/ 1949 w 2686"/>
                  <a:gd name="T7" fmla="*/ 2617 h 2617"/>
                  <a:gd name="T8" fmla="*/ 0 w 2686"/>
                  <a:gd name="T9" fmla="*/ 1672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6" h="2617">
                    <a:moveTo>
                      <a:pt x="0" y="1672"/>
                    </a:moveTo>
                    <a:cubicBezTo>
                      <a:pt x="315" y="1021"/>
                      <a:pt x="773" y="450"/>
                      <a:pt x="1340" y="0"/>
                    </a:cubicBezTo>
                    <a:lnTo>
                      <a:pt x="2686" y="1697"/>
                    </a:lnTo>
                    <a:cubicBezTo>
                      <a:pt x="2374" y="1944"/>
                      <a:pt x="2123" y="2259"/>
                      <a:pt x="1949" y="2617"/>
                    </a:cubicBezTo>
                    <a:lnTo>
                      <a:pt x="0" y="1672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FCC05FB8-4BB7-1A22-EAA6-67074406A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2276" y="498475"/>
                <a:ext cx="1501775" cy="1636713"/>
              </a:xfrm>
              <a:custGeom>
                <a:avLst/>
                <a:gdLst>
                  <a:gd name="T0" fmla="*/ 0 w 2409"/>
                  <a:gd name="T1" fmla="*/ 924 h 2621"/>
                  <a:gd name="T2" fmla="*/ 1932 w 2409"/>
                  <a:gd name="T3" fmla="*/ 0 h 2621"/>
                  <a:gd name="T4" fmla="*/ 2409 w 2409"/>
                  <a:gd name="T5" fmla="*/ 2113 h 2621"/>
                  <a:gd name="T6" fmla="*/ 1346 w 2409"/>
                  <a:gd name="T7" fmla="*/ 2621 h 2621"/>
                  <a:gd name="T8" fmla="*/ 0 w 2409"/>
                  <a:gd name="T9" fmla="*/ 924 h 2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9" h="2621">
                    <a:moveTo>
                      <a:pt x="0" y="924"/>
                    </a:moveTo>
                    <a:cubicBezTo>
                      <a:pt x="566" y="475"/>
                      <a:pt x="1227" y="159"/>
                      <a:pt x="1932" y="0"/>
                    </a:cubicBezTo>
                    <a:lnTo>
                      <a:pt x="2409" y="2113"/>
                    </a:lnTo>
                    <a:cubicBezTo>
                      <a:pt x="2021" y="2200"/>
                      <a:pt x="1658" y="2374"/>
                      <a:pt x="1346" y="2621"/>
                    </a:cubicBezTo>
                    <a:lnTo>
                      <a:pt x="0" y="924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0D8E8E26-94C4-8C91-196A-8ADCC8D93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1" y="398463"/>
                <a:ext cx="1335088" cy="1420813"/>
              </a:xfrm>
              <a:custGeom>
                <a:avLst/>
                <a:gdLst>
                  <a:gd name="T0" fmla="*/ 0 w 2142"/>
                  <a:gd name="T1" fmla="*/ 160 h 2276"/>
                  <a:gd name="T2" fmla="*/ 2142 w 2142"/>
                  <a:gd name="T3" fmla="*/ 165 h 2276"/>
                  <a:gd name="T4" fmla="*/ 1655 w 2142"/>
                  <a:gd name="T5" fmla="*/ 2276 h 2276"/>
                  <a:gd name="T6" fmla="*/ 477 w 2142"/>
                  <a:gd name="T7" fmla="*/ 2273 h 2276"/>
                  <a:gd name="T8" fmla="*/ 0 w 2142"/>
                  <a:gd name="T9" fmla="*/ 160 h 2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2" h="2276">
                    <a:moveTo>
                      <a:pt x="0" y="160"/>
                    </a:moveTo>
                    <a:cubicBezTo>
                      <a:pt x="705" y="0"/>
                      <a:pt x="1438" y="2"/>
                      <a:pt x="2142" y="165"/>
                    </a:cubicBezTo>
                    <a:lnTo>
                      <a:pt x="1655" y="2276"/>
                    </a:lnTo>
                    <a:cubicBezTo>
                      <a:pt x="1267" y="2186"/>
                      <a:pt x="865" y="2185"/>
                      <a:pt x="477" y="2273"/>
                    </a:cubicBez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10C9F6-01FE-2A3C-A5A5-336C66DE8926}"/>
                </a:ext>
              </a:extLst>
            </p:cNvPr>
            <p:cNvSpPr/>
            <p:nvPr/>
          </p:nvSpPr>
          <p:spPr>
            <a:xfrm>
              <a:off x="2632170" y="3519273"/>
              <a:ext cx="3875603" cy="1937801"/>
            </a:xfrm>
            <a:custGeom>
              <a:avLst/>
              <a:gdLst>
                <a:gd name="connsiteX0" fmla="*/ 2062093 w 4124186"/>
                <a:gd name="connsiteY0" fmla="*/ 0 h 2062093"/>
                <a:gd name="connsiteX1" fmla="*/ 4124186 w 4124186"/>
                <a:gd name="connsiteY1" fmla="*/ 2062093 h 2062093"/>
                <a:gd name="connsiteX2" fmla="*/ 3711660 w 4124186"/>
                <a:gd name="connsiteY2" fmla="*/ 2062093 h 2062093"/>
                <a:gd name="connsiteX3" fmla="*/ 3228905 w 4124186"/>
                <a:gd name="connsiteY3" fmla="*/ 893977 h 2062093"/>
                <a:gd name="connsiteX4" fmla="*/ 3229087 w 4124186"/>
                <a:gd name="connsiteY4" fmla="*/ 893693 h 2062093"/>
                <a:gd name="connsiteX5" fmla="*/ 2062093 w 4124186"/>
                <a:gd name="connsiteY5" fmla="*/ 410102 h 2062093"/>
                <a:gd name="connsiteX6" fmla="*/ 896253 w 4124186"/>
                <a:gd name="connsiteY6" fmla="*/ 893693 h 2062093"/>
                <a:gd name="connsiteX7" fmla="*/ 895280 w 4124186"/>
                <a:gd name="connsiteY7" fmla="*/ 893977 h 2062093"/>
                <a:gd name="connsiteX8" fmla="*/ 412525 w 4124186"/>
                <a:gd name="connsiteY8" fmla="*/ 2062093 h 2062093"/>
                <a:gd name="connsiteX9" fmla="*/ 0 w 4124186"/>
                <a:gd name="connsiteY9" fmla="*/ 2062093 h 2062093"/>
                <a:gd name="connsiteX10" fmla="*/ 2062093 w 4124186"/>
                <a:gd name="connsiteY10" fmla="*/ 0 h 206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4186" h="2062093">
                  <a:moveTo>
                    <a:pt x="2062093" y="0"/>
                  </a:moveTo>
                  <a:cubicBezTo>
                    <a:pt x="3200956" y="0"/>
                    <a:pt x="4124186" y="923230"/>
                    <a:pt x="4124186" y="2062093"/>
                  </a:cubicBezTo>
                  <a:lnTo>
                    <a:pt x="3711660" y="2062093"/>
                  </a:lnTo>
                  <a:cubicBezTo>
                    <a:pt x="3711660" y="1624050"/>
                    <a:pt x="3537868" y="1204102"/>
                    <a:pt x="3228905" y="893977"/>
                  </a:cubicBezTo>
                  <a:lnTo>
                    <a:pt x="3229087" y="893693"/>
                  </a:lnTo>
                  <a:cubicBezTo>
                    <a:pt x="2919425" y="584195"/>
                    <a:pt x="2500105" y="410102"/>
                    <a:pt x="2062093" y="410102"/>
                  </a:cubicBezTo>
                  <a:cubicBezTo>
                    <a:pt x="1624903" y="410102"/>
                    <a:pt x="1205773" y="584195"/>
                    <a:pt x="896253" y="893693"/>
                  </a:cubicBezTo>
                  <a:lnTo>
                    <a:pt x="895280" y="893977"/>
                  </a:lnTo>
                  <a:cubicBezTo>
                    <a:pt x="586317" y="1204102"/>
                    <a:pt x="412525" y="1624050"/>
                    <a:pt x="412525" y="2062093"/>
                  </a:cubicBezTo>
                  <a:lnTo>
                    <a:pt x="0" y="2062093"/>
                  </a:lnTo>
                  <a:cubicBezTo>
                    <a:pt x="0" y="923230"/>
                    <a:pt x="923230" y="0"/>
                    <a:pt x="2062093" y="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AE0B37-B5FF-8CB8-8041-8C71434C2E82}"/>
                </a:ext>
              </a:extLst>
            </p:cNvPr>
            <p:cNvSpPr/>
            <p:nvPr/>
          </p:nvSpPr>
          <p:spPr>
            <a:xfrm>
              <a:off x="194568" y="5397051"/>
              <a:ext cx="8750808" cy="1200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22" descr="Upward trend">
              <a:extLst>
                <a:ext uri="{FF2B5EF4-FFF2-40B4-BE49-F238E27FC236}">
                  <a16:creationId xmlns:a16="http://schemas.microsoft.com/office/drawing/2014/main" id="{3A9C7D9A-5DEC-5E24-CF20-CD4741C6F381}"/>
                </a:ext>
              </a:extLst>
            </p:cNvPr>
            <p:cNvGrpSpPr/>
            <p:nvPr/>
          </p:nvGrpSpPr>
          <p:grpSpPr>
            <a:xfrm>
              <a:off x="2409349" y="3689010"/>
              <a:ext cx="640847" cy="640847"/>
              <a:chOff x="-821897" y="5594108"/>
              <a:chExt cx="914400" cy="914400"/>
            </a:xfrm>
            <a:solidFill>
              <a:schemeClr val="tx1">
                <a:alpha val="60000"/>
              </a:schemeClr>
            </a:solidFill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1EB2279-C60A-23FE-9BFD-D43640B094FA}"/>
                  </a:ext>
                </a:extLst>
              </p:cNvPr>
              <p:cNvSpPr/>
              <p:nvPr/>
            </p:nvSpPr>
            <p:spPr>
              <a:xfrm>
                <a:off x="-688547" y="5727458"/>
                <a:ext cx="647700" cy="647700"/>
              </a:xfrm>
              <a:custGeom>
                <a:avLst/>
                <a:gdLst>
                  <a:gd name="connsiteX0" fmla="*/ 57150 w 647700"/>
                  <a:gd name="connsiteY0" fmla="*/ 0 h 647700"/>
                  <a:gd name="connsiteX1" fmla="*/ 0 w 647700"/>
                  <a:gd name="connsiteY1" fmla="*/ 0 h 647700"/>
                  <a:gd name="connsiteX2" fmla="*/ 0 w 647700"/>
                  <a:gd name="connsiteY2" fmla="*/ 647700 h 647700"/>
                  <a:gd name="connsiteX3" fmla="*/ 647700 w 647700"/>
                  <a:gd name="connsiteY3" fmla="*/ 647700 h 647700"/>
                  <a:gd name="connsiteX4" fmla="*/ 647700 w 647700"/>
                  <a:gd name="connsiteY4" fmla="*/ 590550 h 647700"/>
                  <a:gd name="connsiteX5" fmla="*/ 57150 w 647700"/>
                  <a:gd name="connsiteY5" fmla="*/ 59055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700" h="647700">
                    <a:moveTo>
                      <a:pt x="57150" y="0"/>
                    </a:moveTo>
                    <a:lnTo>
                      <a:pt x="0" y="0"/>
                    </a:lnTo>
                    <a:lnTo>
                      <a:pt x="0" y="647700"/>
                    </a:lnTo>
                    <a:lnTo>
                      <a:pt x="647700" y="647700"/>
                    </a:lnTo>
                    <a:lnTo>
                      <a:pt x="647700" y="590550"/>
                    </a:lnTo>
                    <a:lnTo>
                      <a:pt x="57150" y="5905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634A684-594B-CEF8-8D87-E01ABF0B5170}"/>
                  </a:ext>
                </a:extLst>
              </p:cNvPr>
              <p:cNvSpPr/>
              <p:nvPr/>
            </p:nvSpPr>
            <p:spPr>
              <a:xfrm>
                <a:off x="-594250" y="5889383"/>
                <a:ext cx="552450" cy="323850"/>
              </a:xfrm>
              <a:custGeom>
                <a:avLst/>
                <a:gdLst>
                  <a:gd name="connsiteX0" fmla="*/ 401003 w 552450"/>
                  <a:gd name="connsiteY0" fmla="*/ 0 h 323850"/>
                  <a:gd name="connsiteX1" fmla="*/ 457200 w 552450"/>
                  <a:gd name="connsiteY1" fmla="*/ 56198 h 323850"/>
                  <a:gd name="connsiteX2" fmla="*/ 381953 w 552450"/>
                  <a:gd name="connsiteY2" fmla="*/ 131445 h 323850"/>
                  <a:gd name="connsiteX3" fmla="*/ 324803 w 552450"/>
                  <a:gd name="connsiteY3" fmla="*/ 74295 h 323850"/>
                  <a:gd name="connsiteX4" fmla="*/ 229553 w 552450"/>
                  <a:gd name="connsiteY4" fmla="*/ 169545 h 323850"/>
                  <a:gd name="connsiteX5" fmla="*/ 172403 w 552450"/>
                  <a:gd name="connsiteY5" fmla="*/ 112395 h 323850"/>
                  <a:gd name="connsiteX6" fmla="*/ 0 w 552450"/>
                  <a:gd name="connsiteY6" fmla="*/ 284798 h 323850"/>
                  <a:gd name="connsiteX7" fmla="*/ 40005 w 552450"/>
                  <a:gd name="connsiteY7" fmla="*/ 324803 h 323850"/>
                  <a:gd name="connsiteX8" fmla="*/ 172403 w 552450"/>
                  <a:gd name="connsiteY8" fmla="*/ 192405 h 323850"/>
                  <a:gd name="connsiteX9" fmla="*/ 229553 w 552450"/>
                  <a:gd name="connsiteY9" fmla="*/ 249555 h 323850"/>
                  <a:gd name="connsiteX10" fmla="*/ 324803 w 552450"/>
                  <a:gd name="connsiteY10" fmla="*/ 154305 h 323850"/>
                  <a:gd name="connsiteX11" fmla="*/ 381953 w 552450"/>
                  <a:gd name="connsiteY11" fmla="*/ 211455 h 323850"/>
                  <a:gd name="connsiteX12" fmla="*/ 497205 w 552450"/>
                  <a:gd name="connsiteY12" fmla="*/ 96202 h 323850"/>
                  <a:gd name="connsiteX13" fmla="*/ 553403 w 552450"/>
                  <a:gd name="connsiteY13" fmla="*/ 152400 h 323850"/>
                  <a:gd name="connsiteX14" fmla="*/ 553403 w 552450"/>
                  <a:gd name="connsiteY14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450" h="323850">
                    <a:moveTo>
                      <a:pt x="401003" y="0"/>
                    </a:moveTo>
                    <a:lnTo>
                      <a:pt x="457200" y="56198"/>
                    </a:lnTo>
                    <a:lnTo>
                      <a:pt x="381953" y="131445"/>
                    </a:lnTo>
                    <a:lnTo>
                      <a:pt x="324803" y="74295"/>
                    </a:lnTo>
                    <a:lnTo>
                      <a:pt x="229553" y="169545"/>
                    </a:lnTo>
                    <a:lnTo>
                      <a:pt x="172403" y="112395"/>
                    </a:lnTo>
                    <a:lnTo>
                      <a:pt x="0" y="284798"/>
                    </a:lnTo>
                    <a:lnTo>
                      <a:pt x="40005" y="324803"/>
                    </a:lnTo>
                    <a:lnTo>
                      <a:pt x="172403" y="192405"/>
                    </a:lnTo>
                    <a:lnTo>
                      <a:pt x="229553" y="249555"/>
                    </a:lnTo>
                    <a:lnTo>
                      <a:pt x="324803" y="154305"/>
                    </a:lnTo>
                    <a:lnTo>
                      <a:pt x="381953" y="211455"/>
                    </a:lnTo>
                    <a:lnTo>
                      <a:pt x="497205" y="96202"/>
                    </a:lnTo>
                    <a:lnTo>
                      <a:pt x="553403" y="152400"/>
                    </a:lnTo>
                    <a:lnTo>
                      <a:pt x="55340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24" descr="Bullseye">
              <a:extLst>
                <a:ext uri="{FF2B5EF4-FFF2-40B4-BE49-F238E27FC236}">
                  <a16:creationId xmlns:a16="http://schemas.microsoft.com/office/drawing/2014/main" id="{2B56E7E1-0D23-3CCA-0C57-5C376C900CF1}"/>
                </a:ext>
              </a:extLst>
            </p:cNvPr>
            <p:cNvGrpSpPr/>
            <p:nvPr/>
          </p:nvGrpSpPr>
          <p:grpSpPr>
            <a:xfrm>
              <a:off x="3234110" y="3021838"/>
              <a:ext cx="640847" cy="640847"/>
              <a:chOff x="-1051179" y="6612256"/>
              <a:chExt cx="914400" cy="914400"/>
            </a:xfrm>
            <a:solidFill>
              <a:schemeClr val="tx1">
                <a:alpha val="60000"/>
              </a:schemeClr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8AC6918-990F-DF27-A78A-1E2C81B30D77}"/>
                  </a:ext>
                </a:extLst>
              </p:cNvPr>
              <p:cNvSpPr/>
              <p:nvPr/>
            </p:nvSpPr>
            <p:spPr>
              <a:xfrm>
                <a:off x="-704469" y="6693219"/>
                <a:ext cx="485775" cy="485775"/>
              </a:xfrm>
              <a:custGeom>
                <a:avLst/>
                <a:gdLst>
                  <a:gd name="connsiteX0" fmla="*/ 401003 w 485775"/>
                  <a:gd name="connsiteY0" fmla="*/ 85725 h 485775"/>
                  <a:gd name="connsiteX1" fmla="*/ 391478 w 485775"/>
                  <a:gd name="connsiteY1" fmla="*/ 0 h 485775"/>
                  <a:gd name="connsiteX2" fmla="*/ 286703 w 485775"/>
                  <a:gd name="connsiteY2" fmla="*/ 104775 h 485775"/>
                  <a:gd name="connsiteX3" fmla="*/ 292417 w 485775"/>
                  <a:gd name="connsiteY3" fmla="*/ 154305 h 485775"/>
                  <a:gd name="connsiteX4" fmla="*/ 140017 w 485775"/>
                  <a:gd name="connsiteY4" fmla="*/ 306705 h 485775"/>
                  <a:gd name="connsiteX5" fmla="*/ 95250 w 485775"/>
                  <a:gd name="connsiteY5" fmla="*/ 295275 h 485775"/>
                  <a:gd name="connsiteX6" fmla="*/ 0 w 485775"/>
                  <a:gd name="connsiteY6" fmla="*/ 390525 h 485775"/>
                  <a:gd name="connsiteX7" fmla="*/ 95250 w 485775"/>
                  <a:gd name="connsiteY7" fmla="*/ 485775 h 485775"/>
                  <a:gd name="connsiteX8" fmla="*/ 190500 w 485775"/>
                  <a:gd name="connsiteY8" fmla="*/ 390525 h 485775"/>
                  <a:gd name="connsiteX9" fmla="*/ 180022 w 485775"/>
                  <a:gd name="connsiteY9" fmla="*/ 346710 h 485775"/>
                  <a:gd name="connsiteX10" fmla="*/ 332423 w 485775"/>
                  <a:gd name="connsiteY10" fmla="*/ 194310 h 485775"/>
                  <a:gd name="connsiteX11" fmla="*/ 381953 w 485775"/>
                  <a:gd name="connsiteY11" fmla="*/ 200025 h 485775"/>
                  <a:gd name="connsiteX12" fmla="*/ 486728 w 485775"/>
                  <a:gd name="connsiteY12" fmla="*/ 95250 h 485775"/>
                  <a:gd name="connsiteX13" fmla="*/ 401003 w 485775"/>
                  <a:gd name="connsiteY13" fmla="*/ 85725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5775" h="485775">
                    <a:moveTo>
                      <a:pt x="401003" y="85725"/>
                    </a:moveTo>
                    <a:lnTo>
                      <a:pt x="391478" y="0"/>
                    </a:lnTo>
                    <a:lnTo>
                      <a:pt x="286703" y="104775"/>
                    </a:lnTo>
                    <a:lnTo>
                      <a:pt x="292417" y="154305"/>
                    </a:lnTo>
                    <a:lnTo>
                      <a:pt x="140017" y="306705"/>
                    </a:lnTo>
                    <a:cubicBezTo>
                      <a:pt x="126682" y="300038"/>
                      <a:pt x="111442" y="295275"/>
                      <a:pt x="95250" y="295275"/>
                    </a:cubicBezTo>
                    <a:cubicBezTo>
                      <a:pt x="42863" y="295275"/>
                      <a:pt x="0" y="338138"/>
                      <a:pt x="0" y="390525"/>
                    </a:cubicBezTo>
                    <a:cubicBezTo>
                      <a:pt x="0" y="442913"/>
                      <a:pt x="42863" y="485775"/>
                      <a:pt x="95250" y="485775"/>
                    </a:cubicBezTo>
                    <a:cubicBezTo>
                      <a:pt x="147638" y="485775"/>
                      <a:pt x="190500" y="442913"/>
                      <a:pt x="190500" y="390525"/>
                    </a:cubicBezTo>
                    <a:cubicBezTo>
                      <a:pt x="190500" y="374333"/>
                      <a:pt x="186690" y="360045"/>
                      <a:pt x="180022" y="346710"/>
                    </a:cubicBezTo>
                    <a:lnTo>
                      <a:pt x="332423" y="194310"/>
                    </a:lnTo>
                    <a:lnTo>
                      <a:pt x="381953" y="200025"/>
                    </a:lnTo>
                    <a:lnTo>
                      <a:pt x="486728" y="95250"/>
                    </a:lnTo>
                    <a:lnTo>
                      <a:pt x="401003" y="8572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D01FA95-6DA6-2D13-C2AF-2D685E29A7DC}"/>
                  </a:ext>
                </a:extLst>
              </p:cNvPr>
              <p:cNvSpPr/>
              <p:nvPr/>
            </p:nvSpPr>
            <p:spPr>
              <a:xfrm>
                <a:off x="-970217" y="6721794"/>
                <a:ext cx="723900" cy="723900"/>
              </a:xfrm>
              <a:custGeom>
                <a:avLst/>
                <a:gdLst>
                  <a:gd name="connsiteX0" fmla="*/ 674370 w 723900"/>
                  <a:gd name="connsiteY0" fmla="*/ 198120 h 723900"/>
                  <a:gd name="connsiteX1" fmla="*/ 661988 w 723900"/>
                  <a:gd name="connsiteY1" fmla="*/ 211455 h 723900"/>
                  <a:gd name="connsiteX2" fmla="*/ 643890 w 723900"/>
                  <a:gd name="connsiteY2" fmla="*/ 209550 h 723900"/>
                  <a:gd name="connsiteX3" fmla="*/ 623888 w 723900"/>
                  <a:gd name="connsiteY3" fmla="*/ 206693 h 723900"/>
                  <a:gd name="connsiteX4" fmla="*/ 666750 w 723900"/>
                  <a:gd name="connsiteY4" fmla="*/ 361950 h 723900"/>
                  <a:gd name="connsiteX5" fmla="*/ 361950 w 723900"/>
                  <a:gd name="connsiteY5" fmla="*/ 666750 h 723900"/>
                  <a:gd name="connsiteX6" fmla="*/ 57150 w 723900"/>
                  <a:gd name="connsiteY6" fmla="*/ 361950 h 723900"/>
                  <a:gd name="connsiteX7" fmla="*/ 361950 w 723900"/>
                  <a:gd name="connsiteY7" fmla="*/ 57150 h 723900"/>
                  <a:gd name="connsiteX8" fmla="*/ 517208 w 723900"/>
                  <a:gd name="connsiteY8" fmla="*/ 100013 h 723900"/>
                  <a:gd name="connsiteX9" fmla="*/ 515303 w 723900"/>
                  <a:gd name="connsiteY9" fmla="*/ 80963 h 723900"/>
                  <a:gd name="connsiteX10" fmla="*/ 512445 w 723900"/>
                  <a:gd name="connsiteY10" fmla="*/ 61913 h 723900"/>
                  <a:gd name="connsiteX11" fmla="*/ 525780 w 723900"/>
                  <a:gd name="connsiteY11" fmla="*/ 48578 h 723900"/>
                  <a:gd name="connsiteX12" fmla="*/ 532448 w 723900"/>
                  <a:gd name="connsiteY12" fmla="*/ 41910 h 723900"/>
                  <a:gd name="connsiteX13" fmla="*/ 361950 w 723900"/>
                  <a:gd name="connsiteY13" fmla="*/ 0 h 723900"/>
                  <a:gd name="connsiteX14" fmla="*/ 0 w 723900"/>
                  <a:gd name="connsiteY14" fmla="*/ 361950 h 723900"/>
                  <a:gd name="connsiteX15" fmla="*/ 361950 w 723900"/>
                  <a:gd name="connsiteY15" fmla="*/ 723900 h 723900"/>
                  <a:gd name="connsiteX16" fmla="*/ 723900 w 723900"/>
                  <a:gd name="connsiteY16" fmla="*/ 361950 h 723900"/>
                  <a:gd name="connsiteX17" fmla="*/ 681038 w 723900"/>
                  <a:gd name="connsiteY17" fmla="*/ 192405 h 723900"/>
                  <a:gd name="connsiteX18" fmla="*/ 674370 w 723900"/>
                  <a:gd name="connsiteY18" fmla="*/ 19812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23900" h="723900">
                    <a:moveTo>
                      <a:pt x="674370" y="198120"/>
                    </a:moveTo>
                    <a:lnTo>
                      <a:pt x="661988" y="211455"/>
                    </a:lnTo>
                    <a:lnTo>
                      <a:pt x="643890" y="209550"/>
                    </a:lnTo>
                    <a:lnTo>
                      <a:pt x="623888" y="206693"/>
                    </a:lnTo>
                    <a:cubicBezTo>
                      <a:pt x="650558" y="252413"/>
                      <a:pt x="666750" y="304800"/>
                      <a:pt x="666750" y="361950"/>
                    </a:cubicBezTo>
                    <a:cubicBezTo>
                      <a:pt x="666750" y="529590"/>
                      <a:pt x="529590" y="666750"/>
                      <a:pt x="361950" y="666750"/>
                    </a:cubicBezTo>
                    <a:cubicBezTo>
                      <a:pt x="194310" y="666750"/>
                      <a:pt x="57150" y="529590"/>
                      <a:pt x="57150" y="361950"/>
                    </a:cubicBezTo>
                    <a:cubicBezTo>
                      <a:pt x="57150" y="194310"/>
                      <a:pt x="194310" y="57150"/>
                      <a:pt x="361950" y="57150"/>
                    </a:cubicBezTo>
                    <a:cubicBezTo>
                      <a:pt x="418148" y="57150"/>
                      <a:pt x="471488" y="72390"/>
                      <a:pt x="517208" y="100013"/>
                    </a:cubicBezTo>
                    <a:lnTo>
                      <a:pt x="515303" y="80963"/>
                    </a:lnTo>
                    <a:lnTo>
                      <a:pt x="512445" y="61913"/>
                    </a:lnTo>
                    <a:lnTo>
                      <a:pt x="525780" y="48578"/>
                    </a:lnTo>
                    <a:lnTo>
                      <a:pt x="532448" y="41910"/>
                    </a:lnTo>
                    <a:cubicBezTo>
                      <a:pt x="481013" y="15240"/>
                      <a:pt x="423863" y="0"/>
                      <a:pt x="361950" y="0"/>
                    </a:cubicBezTo>
                    <a:cubicBezTo>
                      <a:pt x="161925" y="0"/>
                      <a:pt x="0" y="16192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561975" y="723900"/>
                      <a:pt x="723900" y="561975"/>
                      <a:pt x="723900" y="361950"/>
                    </a:cubicBezTo>
                    <a:cubicBezTo>
                      <a:pt x="723900" y="300038"/>
                      <a:pt x="708660" y="242888"/>
                      <a:pt x="681038" y="192405"/>
                    </a:cubicBezTo>
                    <a:lnTo>
                      <a:pt x="674370" y="1981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469C60B-4644-5439-1983-9C600F3F7E2E}"/>
                  </a:ext>
                </a:extLst>
              </p:cNvPr>
              <p:cNvSpPr/>
              <p:nvPr/>
            </p:nvSpPr>
            <p:spPr>
              <a:xfrm>
                <a:off x="-836867" y="6855144"/>
                <a:ext cx="457200" cy="457200"/>
              </a:xfrm>
              <a:custGeom>
                <a:avLst/>
                <a:gdLst>
                  <a:gd name="connsiteX0" fmla="*/ 387668 w 457200"/>
                  <a:gd name="connsiteY0" fmla="*/ 163830 h 457200"/>
                  <a:gd name="connsiteX1" fmla="*/ 400050 w 457200"/>
                  <a:gd name="connsiteY1" fmla="*/ 228600 h 457200"/>
                  <a:gd name="connsiteX2" fmla="*/ 228600 w 457200"/>
                  <a:gd name="connsiteY2" fmla="*/ 400050 h 457200"/>
                  <a:gd name="connsiteX3" fmla="*/ 57150 w 457200"/>
                  <a:gd name="connsiteY3" fmla="*/ 228600 h 457200"/>
                  <a:gd name="connsiteX4" fmla="*/ 228600 w 457200"/>
                  <a:gd name="connsiteY4" fmla="*/ 57150 h 457200"/>
                  <a:gd name="connsiteX5" fmla="*/ 293370 w 457200"/>
                  <a:gd name="connsiteY5" fmla="*/ 69532 h 457200"/>
                  <a:gd name="connsiteX6" fmla="*/ 336233 w 457200"/>
                  <a:gd name="connsiteY6" fmla="*/ 26670 h 457200"/>
                  <a:gd name="connsiteX7" fmla="*/ 228600 w 457200"/>
                  <a:gd name="connsiteY7" fmla="*/ 0 h 457200"/>
                  <a:gd name="connsiteX8" fmla="*/ 0 w 457200"/>
                  <a:gd name="connsiteY8" fmla="*/ 228600 h 457200"/>
                  <a:gd name="connsiteX9" fmla="*/ 228600 w 457200"/>
                  <a:gd name="connsiteY9" fmla="*/ 457200 h 457200"/>
                  <a:gd name="connsiteX10" fmla="*/ 457200 w 457200"/>
                  <a:gd name="connsiteY10" fmla="*/ 228600 h 457200"/>
                  <a:gd name="connsiteX11" fmla="*/ 430530 w 457200"/>
                  <a:gd name="connsiteY11" fmla="*/ 120968 h 457200"/>
                  <a:gd name="connsiteX12" fmla="*/ 387668 w 457200"/>
                  <a:gd name="connsiteY12" fmla="*/ 16383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7200" h="457200">
                    <a:moveTo>
                      <a:pt x="387668" y="163830"/>
                    </a:moveTo>
                    <a:cubicBezTo>
                      <a:pt x="396240" y="183833"/>
                      <a:pt x="400050" y="205740"/>
                      <a:pt x="400050" y="228600"/>
                    </a:cubicBezTo>
                    <a:cubicBezTo>
                      <a:pt x="400050" y="322898"/>
                      <a:pt x="322898" y="400050"/>
                      <a:pt x="228600" y="400050"/>
                    </a:cubicBezTo>
                    <a:cubicBezTo>
                      <a:pt x="134302" y="400050"/>
                      <a:pt x="57150" y="322898"/>
                      <a:pt x="57150" y="228600"/>
                    </a:cubicBezTo>
                    <a:cubicBezTo>
                      <a:pt x="57150" y="134302"/>
                      <a:pt x="134302" y="57150"/>
                      <a:pt x="228600" y="57150"/>
                    </a:cubicBezTo>
                    <a:cubicBezTo>
                      <a:pt x="251460" y="57150"/>
                      <a:pt x="273368" y="61913"/>
                      <a:pt x="293370" y="69532"/>
                    </a:cubicBezTo>
                    <a:lnTo>
                      <a:pt x="336233" y="26670"/>
                    </a:lnTo>
                    <a:cubicBezTo>
                      <a:pt x="303848" y="9525"/>
                      <a:pt x="267653" y="0"/>
                      <a:pt x="228600" y="0"/>
                    </a:cubicBezTo>
                    <a:cubicBezTo>
                      <a:pt x="102870" y="0"/>
                      <a:pt x="0" y="102870"/>
                      <a:pt x="0" y="228600"/>
                    </a:cubicBezTo>
                    <a:cubicBezTo>
                      <a:pt x="0" y="354330"/>
                      <a:pt x="102870" y="457200"/>
                      <a:pt x="228600" y="457200"/>
                    </a:cubicBezTo>
                    <a:cubicBezTo>
                      <a:pt x="354330" y="457200"/>
                      <a:pt x="457200" y="354330"/>
                      <a:pt x="457200" y="228600"/>
                    </a:cubicBezTo>
                    <a:cubicBezTo>
                      <a:pt x="457200" y="189548"/>
                      <a:pt x="447675" y="153352"/>
                      <a:pt x="430530" y="120968"/>
                    </a:cubicBezTo>
                    <a:lnTo>
                      <a:pt x="387668" y="1638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aphic 26" descr="Stopwatch">
              <a:extLst>
                <a:ext uri="{FF2B5EF4-FFF2-40B4-BE49-F238E27FC236}">
                  <a16:creationId xmlns:a16="http://schemas.microsoft.com/office/drawing/2014/main" id="{CBA8675B-FB49-B8C5-4714-19B68D2E1F63}"/>
                </a:ext>
              </a:extLst>
            </p:cNvPr>
            <p:cNvGrpSpPr/>
            <p:nvPr/>
          </p:nvGrpSpPr>
          <p:grpSpPr>
            <a:xfrm>
              <a:off x="5263910" y="2986089"/>
              <a:ext cx="640847" cy="640847"/>
              <a:chOff x="140168" y="5665508"/>
              <a:chExt cx="914400" cy="914400"/>
            </a:xfrm>
            <a:solidFill>
              <a:schemeClr val="tx1">
                <a:alpha val="60000"/>
              </a:schemeClr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1AE6C34-AC9E-6B11-71D8-2F28C5F4AC35}"/>
                  </a:ext>
                </a:extLst>
              </p:cNvPr>
              <p:cNvSpPr/>
              <p:nvPr/>
            </p:nvSpPr>
            <p:spPr>
              <a:xfrm>
                <a:off x="578318" y="5960783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1FFDF1B-AE7D-C748-C2B0-9AF3FF836015}"/>
                  </a:ext>
                </a:extLst>
              </p:cNvPr>
              <p:cNvSpPr/>
              <p:nvPr/>
            </p:nvSpPr>
            <p:spPr>
              <a:xfrm>
                <a:off x="578318" y="6341783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F5D5AC-4AAA-2170-4799-41B62A7FDB5A}"/>
                  </a:ext>
                </a:extLst>
              </p:cNvPr>
              <p:cNvSpPr/>
              <p:nvPr/>
            </p:nvSpPr>
            <p:spPr>
              <a:xfrm>
                <a:off x="768818" y="6141758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6254B62-5524-0F0F-0035-B6A184C9033A}"/>
                  </a:ext>
                </a:extLst>
              </p:cNvPr>
              <p:cNvSpPr/>
              <p:nvPr/>
            </p:nvSpPr>
            <p:spPr>
              <a:xfrm>
                <a:off x="387818" y="6141758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10A7354-EEFD-80E5-2B3E-111A04B94C1C}"/>
                  </a:ext>
                </a:extLst>
              </p:cNvPr>
              <p:cNvSpPr/>
              <p:nvPr/>
            </p:nvSpPr>
            <p:spPr>
              <a:xfrm>
                <a:off x="578318" y="6027458"/>
                <a:ext cx="123825" cy="238125"/>
              </a:xfrm>
              <a:custGeom>
                <a:avLst/>
                <a:gdLst>
                  <a:gd name="connsiteX0" fmla="*/ 38100 w 123825"/>
                  <a:gd name="connsiteY0" fmla="*/ 0 h 238125"/>
                  <a:gd name="connsiteX1" fmla="*/ 0 w 123825"/>
                  <a:gd name="connsiteY1" fmla="*/ 0 h 238125"/>
                  <a:gd name="connsiteX2" fmla="*/ 0 w 123825"/>
                  <a:gd name="connsiteY2" fmla="*/ 133350 h 238125"/>
                  <a:gd name="connsiteX3" fmla="*/ 5715 w 123825"/>
                  <a:gd name="connsiteY3" fmla="*/ 146685 h 238125"/>
                  <a:gd name="connsiteX4" fmla="*/ 100013 w 123825"/>
                  <a:gd name="connsiteY4" fmla="*/ 240983 h 238125"/>
                  <a:gd name="connsiteX5" fmla="*/ 126682 w 123825"/>
                  <a:gd name="connsiteY5" fmla="*/ 214313 h 238125"/>
                  <a:gd name="connsiteX6" fmla="*/ 38100 w 123825"/>
                  <a:gd name="connsiteY6" fmla="*/ 125730 h 238125"/>
                  <a:gd name="connsiteX7" fmla="*/ 38100 w 123825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238125">
                    <a:moveTo>
                      <a:pt x="38100" y="0"/>
                    </a:moveTo>
                    <a:lnTo>
                      <a:pt x="0" y="0"/>
                    </a:lnTo>
                    <a:lnTo>
                      <a:pt x="0" y="133350"/>
                    </a:lnTo>
                    <a:cubicBezTo>
                      <a:pt x="0" y="138113"/>
                      <a:pt x="1905" y="142875"/>
                      <a:pt x="5715" y="146685"/>
                    </a:cubicBezTo>
                    <a:lnTo>
                      <a:pt x="100013" y="240983"/>
                    </a:lnTo>
                    <a:lnTo>
                      <a:pt x="126682" y="214313"/>
                    </a:lnTo>
                    <a:lnTo>
                      <a:pt x="38100" y="125730"/>
                    </a:lnTo>
                    <a:lnTo>
                      <a:pt x="381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3B79920-A2CB-2602-B6D1-B251CD6ADEBB}"/>
                  </a:ext>
                </a:extLst>
              </p:cNvPr>
              <p:cNvSpPr/>
              <p:nvPr/>
            </p:nvSpPr>
            <p:spPr>
              <a:xfrm>
                <a:off x="273809" y="5751233"/>
                <a:ext cx="647700" cy="733425"/>
              </a:xfrm>
              <a:custGeom>
                <a:avLst/>
                <a:gdLst>
                  <a:gd name="connsiteX0" fmla="*/ 323559 w 647700"/>
                  <a:gd name="connsiteY0" fmla="*/ 685800 h 733425"/>
                  <a:gd name="connsiteX1" fmla="*/ 56859 w 647700"/>
                  <a:gd name="connsiteY1" fmla="*/ 419100 h 733425"/>
                  <a:gd name="connsiteX2" fmla="*/ 323559 w 647700"/>
                  <a:gd name="connsiteY2" fmla="*/ 152400 h 733425"/>
                  <a:gd name="connsiteX3" fmla="*/ 590259 w 647700"/>
                  <a:gd name="connsiteY3" fmla="*/ 419100 h 733425"/>
                  <a:gd name="connsiteX4" fmla="*/ 323559 w 647700"/>
                  <a:gd name="connsiteY4" fmla="*/ 685800 h 733425"/>
                  <a:gd name="connsiteX5" fmla="*/ 323559 w 647700"/>
                  <a:gd name="connsiteY5" fmla="*/ 685800 h 733425"/>
                  <a:gd name="connsiteX6" fmla="*/ 549301 w 647700"/>
                  <a:gd name="connsiteY6" fmla="*/ 186690 h 733425"/>
                  <a:gd name="connsiteX7" fmla="*/ 577876 w 647700"/>
                  <a:gd name="connsiteY7" fmla="*/ 158115 h 733425"/>
                  <a:gd name="connsiteX8" fmla="*/ 576924 w 647700"/>
                  <a:gd name="connsiteY8" fmla="*/ 118110 h 733425"/>
                  <a:gd name="connsiteX9" fmla="*/ 536919 w 647700"/>
                  <a:gd name="connsiteY9" fmla="*/ 117157 h 733425"/>
                  <a:gd name="connsiteX10" fmla="*/ 504534 w 647700"/>
                  <a:gd name="connsiteY10" fmla="*/ 150495 h 733425"/>
                  <a:gd name="connsiteX11" fmla="*/ 352134 w 647700"/>
                  <a:gd name="connsiteY11" fmla="*/ 97155 h 733425"/>
                  <a:gd name="connsiteX12" fmla="*/ 352134 w 647700"/>
                  <a:gd name="connsiteY12" fmla="*/ 57150 h 733425"/>
                  <a:gd name="connsiteX13" fmla="*/ 437859 w 647700"/>
                  <a:gd name="connsiteY13" fmla="*/ 57150 h 733425"/>
                  <a:gd name="connsiteX14" fmla="*/ 437859 w 647700"/>
                  <a:gd name="connsiteY14" fmla="*/ 0 h 733425"/>
                  <a:gd name="connsiteX15" fmla="*/ 209259 w 647700"/>
                  <a:gd name="connsiteY15" fmla="*/ 0 h 733425"/>
                  <a:gd name="connsiteX16" fmla="*/ 209259 w 647700"/>
                  <a:gd name="connsiteY16" fmla="*/ 57150 h 733425"/>
                  <a:gd name="connsiteX17" fmla="*/ 294984 w 647700"/>
                  <a:gd name="connsiteY17" fmla="*/ 57150 h 733425"/>
                  <a:gd name="connsiteX18" fmla="*/ 294984 w 647700"/>
                  <a:gd name="connsiteY18" fmla="*/ 96203 h 733425"/>
                  <a:gd name="connsiteX19" fmla="*/ 2566 w 647700"/>
                  <a:gd name="connsiteY19" fmla="*/ 378143 h 733425"/>
                  <a:gd name="connsiteX20" fmla="*/ 215926 w 647700"/>
                  <a:gd name="connsiteY20" fmla="*/ 723900 h 733425"/>
                  <a:gd name="connsiteX21" fmla="*/ 599784 w 647700"/>
                  <a:gd name="connsiteY21" fmla="*/ 589598 h 733425"/>
                  <a:gd name="connsiteX22" fmla="*/ 549301 w 647700"/>
                  <a:gd name="connsiteY22" fmla="*/ 186690 h 733425"/>
                  <a:gd name="connsiteX23" fmla="*/ 549301 w 647700"/>
                  <a:gd name="connsiteY23" fmla="*/ 18669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7700" h="733425">
                    <a:moveTo>
                      <a:pt x="323559" y="685800"/>
                    </a:moveTo>
                    <a:cubicBezTo>
                      <a:pt x="175921" y="685800"/>
                      <a:pt x="56859" y="566738"/>
                      <a:pt x="56859" y="419100"/>
                    </a:cubicBezTo>
                    <a:cubicBezTo>
                      <a:pt x="56859" y="271463"/>
                      <a:pt x="175921" y="152400"/>
                      <a:pt x="323559" y="152400"/>
                    </a:cubicBezTo>
                    <a:cubicBezTo>
                      <a:pt x="471196" y="152400"/>
                      <a:pt x="590259" y="271463"/>
                      <a:pt x="590259" y="419100"/>
                    </a:cubicBezTo>
                    <a:cubicBezTo>
                      <a:pt x="590259" y="566738"/>
                      <a:pt x="471196" y="685800"/>
                      <a:pt x="323559" y="685800"/>
                    </a:cubicBezTo>
                    <a:lnTo>
                      <a:pt x="323559" y="685800"/>
                    </a:lnTo>
                    <a:close/>
                    <a:moveTo>
                      <a:pt x="549301" y="186690"/>
                    </a:moveTo>
                    <a:lnTo>
                      <a:pt x="577876" y="158115"/>
                    </a:lnTo>
                    <a:cubicBezTo>
                      <a:pt x="588354" y="146685"/>
                      <a:pt x="588354" y="129540"/>
                      <a:pt x="576924" y="118110"/>
                    </a:cubicBezTo>
                    <a:cubicBezTo>
                      <a:pt x="566446" y="107632"/>
                      <a:pt x="548349" y="106680"/>
                      <a:pt x="536919" y="117157"/>
                    </a:cubicBezTo>
                    <a:lnTo>
                      <a:pt x="504534" y="150495"/>
                    </a:lnTo>
                    <a:cubicBezTo>
                      <a:pt x="458814" y="120015"/>
                      <a:pt x="406426" y="100965"/>
                      <a:pt x="352134" y="97155"/>
                    </a:cubicBezTo>
                    <a:lnTo>
                      <a:pt x="352134" y="57150"/>
                    </a:lnTo>
                    <a:lnTo>
                      <a:pt x="437859" y="57150"/>
                    </a:lnTo>
                    <a:lnTo>
                      <a:pt x="437859" y="0"/>
                    </a:lnTo>
                    <a:lnTo>
                      <a:pt x="209259" y="0"/>
                    </a:lnTo>
                    <a:lnTo>
                      <a:pt x="209259" y="57150"/>
                    </a:lnTo>
                    <a:lnTo>
                      <a:pt x="294984" y="57150"/>
                    </a:lnTo>
                    <a:lnTo>
                      <a:pt x="294984" y="96203"/>
                    </a:lnTo>
                    <a:cubicBezTo>
                      <a:pt x="143536" y="109538"/>
                      <a:pt x="21616" y="226695"/>
                      <a:pt x="2566" y="378143"/>
                    </a:cubicBezTo>
                    <a:cubicBezTo>
                      <a:pt x="-16484" y="529590"/>
                      <a:pt x="72099" y="673418"/>
                      <a:pt x="215926" y="723900"/>
                    </a:cubicBezTo>
                    <a:cubicBezTo>
                      <a:pt x="359754" y="774383"/>
                      <a:pt x="518821" y="719138"/>
                      <a:pt x="599784" y="589598"/>
                    </a:cubicBezTo>
                    <a:cubicBezTo>
                      <a:pt x="680746" y="460058"/>
                      <a:pt x="657886" y="292418"/>
                      <a:pt x="549301" y="186690"/>
                    </a:cubicBezTo>
                    <a:lnTo>
                      <a:pt x="549301" y="18669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8" descr="Gears">
              <a:extLst>
                <a:ext uri="{FF2B5EF4-FFF2-40B4-BE49-F238E27FC236}">
                  <a16:creationId xmlns:a16="http://schemas.microsoft.com/office/drawing/2014/main" id="{18111229-A26C-4623-E035-92470999E89F}"/>
                </a:ext>
              </a:extLst>
            </p:cNvPr>
            <p:cNvGrpSpPr/>
            <p:nvPr/>
          </p:nvGrpSpPr>
          <p:grpSpPr>
            <a:xfrm>
              <a:off x="4363675" y="2837071"/>
              <a:ext cx="433907" cy="520688"/>
              <a:chOff x="1098917" y="5898010"/>
              <a:chExt cx="619125" cy="742950"/>
            </a:xfrm>
            <a:solidFill>
              <a:schemeClr val="tx1">
                <a:alpha val="60000"/>
              </a:schemeClr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382D67C-FB2A-44CA-D9B3-B315D85B28AD}"/>
                  </a:ext>
                </a:extLst>
              </p:cNvPr>
              <p:cNvSpPr/>
              <p:nvPr/>
            </p:nvSpPr>
            <p:spPr>
              <a:xfrm>
                <a:off x="1314182" y="5898010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3 h 400050"/>
                  <a:gd name="connsiteX2" fmla="*/ 202883 w 400050"/>
                  <a:gd name="connsiteY2" fmla="*/ 131445 h 400050"/>
                  <a:gd name="connsiteX3" fmla="*/ 274320 w 400050"/>
                  <a:gd name="connsiteY3" fmla="*/ 202883 h 400050"/>
                  <a:gd name="connsiteX4" fmla="*/ 202883 w 400050"/>
                  <a:gd name="connsiteY4" fmla="*/ 274320 h 400050"/>
                  <a:gd name="connsiteX5" fmla="*/ 363855 w 400050"/>
                  <a:gd name="connsiteY5" fmla="*/ 158115 h 400050"/>
                  <a:gd name="connsiteX6" fmla="*/ 348615 w 400050"/>
                  <a:gd name="connsiteY6" fmla="*/ 120968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1910 w 400050"/>
                  <a:gd name="connsiteY16" fmla="*/ 76200 h 400050"/>
                  <a:gd name="connsiteX17" fmla="*/ 57150 w 400050"/>
                  <a:gd name="connsiteY17" fmla="*/ 120968 h 400050"/>
                  <a:gd name="connsiteX18" fmla="*/ 41910 w 400050"/>
                  <a:gd name="connsiteY18" fmla="*/ 158115 h 400050"/>
                  <a:gd name="connsiteX19" fmla="*/ 0 w 400050"/>
                  <a:gd name="connsiteY19" fmla="*/ 179070 h 400050"/>
                  <a:gd name="connsiteX20" fmla="*/ 0 w 400050"/>
                  <a:gd name="connsiteY20" fmla="*/ 226695 h 400050"/>
                  <a:gd name="connsiteX21" fmla="*/ 41910 w 400050"/>
                  <a:gd name="connsiteY21" fmla="*/ 247650 h 400050"/>
                  <a:gd name="connsiteX22" fmla="*/ 57150 w 400050"/>
                  <a:gd name="connsiteY22" fmla="*/ 284798 h 400050"/>
                  <a:gd name="connsiteX23" fmla="*/ 41910 w 400050"/>
                  <a:gd name="connsiteY23" fmla="*/ 329565 h 400050"/>
                  <a:gd name="connsiteX24" fmla="*/ 75248 w 400050"/>
                  <a:gd name="connsiteY24" fmla="*/ 362903 h 400050"/>
                  <a:gd name="connsiteX25" fmla="*/ 120015 w 400050"/>
                  <a:gd name="connsiteY25" fmla="*/ 347663 h 400050"/>
                  <a:gd name="connsiteX26" fmla="*/ 157163 w 400050"/>
                  <a:gd name="connsiteY26" fmla="*/ 362903 h 400050"/>
                  <a:gd name="connsiteX27" fmla="*/ 178118 w 400050"/>
                  <a:gd name="connsiteY27" fmla="*/ 404813 h 400050"/>
                  <a:gd name="connsiteX28" fmla="*/ 225743 w 400050"/>
                  <a:gd name="connsiteY28" fmla="*/ 404813 h 400050"/>
                  <a:gd name="connsiteX29" fmla="*/ 246698 w 400050"/>
                  <a:gd name="connsiteY29" fmla="*/ 362903 h 400050"/>
                  <a:gd name="connsiteX30" fmla="*/ 283845 w 400050"/>
                  <a:gd name="connsiteY30" fmla="*/ 347663 h 400050"/>
                  <a:gd name="connsiteX31" fmla="*/ 328613 w 400050"/>
                  <a:gd name="connsiteY31" fmla="*/ 362903 h 400050"/>
                  <a:gd name="connsiteX32" fmla="*/ 362903 w 400050"/>
                  <a:gd name="connsiteY32" fmla="*/ 329565 h 400050"/>
                  <a:gd name="connsiteX33" fmla="*/ 347663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B8C07D9-645E-D818-5534-CA3E4A278D1D}"/>
                  </a:ext>
                </a:extLst>
              </p:cNvPr>
              <p:cNvSpPr/>
              <p:nvPr/>
            </p:nvSpPr>
            <p:spPr>
              <a:xfrm>
                <a:off x="1098917" y="6244720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2 h 400050"/>
                  <a:gd name="connsiteX2" fmla="*/ 202883 w 400050"/>
                  <a:gd name="connsiteY2" fmla="*/ 131445 h 400050"/>
                  <a:gd name="connsiteX3" fmla="*/ 274320 w 400050"/>
                  <a:gd name="connsiteY3" fmla="*/ 202882 h 400050"/>
                  <a:gd name="connsiteX4" fmla="*/ 202883 w 400050"/>
                  <a:gd name="connsiteY4" fmla="*/ 274320 h 400050"/>
                  <a:gd name="connsiteX5" fmla="*/ 202883 w 400050"/>
                  <a:gd name="connsiteY5" fmla="*/ 274320 h 400050"/>
                  <a:gd name="connsiteX6" fmla="*/ 348615 w 400050"/>
                  <a:gd name="connsiteY6" fmla="*/ 120967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2863 w 400050"/>
                  <a:gd name="connsiteY16" fmla="*/ 75247 h 400050"/>
                  <a:gd name="connsiteX17" fmla="*/ 57150 w 400050"/>
                  <a:gd name="connsiteY17" fmla="*/ 120015 h 400050"/>
                  <a:gd name="connsiteX18" fmla="*/ 41910 w 400050"/>
                  <a:gd name="connsiteY18" fmla="*/ 157163 h 400050"/>
                  <a:gd name="connsiteX19" fmla="*/ 0 w 400050"/>
                  <a:gd name="connsiteY19" fmla="*/ 178117 h 400050"/>
                  <a:gd name="connsiteX20" fmla="*/ 0 w 400050"/>
                  <a:gd name="connsiteY20" fmla="*/ 225742 h 400050"/>
                  <a:gd name="connsiteX21" fmla="*/ 41910 w 400050"/>
                  <a:gd name="connsiteY21" fmla="*/ 246698 h 400050"/>
                  <a:gd name="connsiteX22" fmla="*/ 57150 w 400050"/>
                  <a:gd name="connsiteY22" fmla="*/ 283845 h 400050"/>
                  <a:gd name="connsiteX23" fmla="*/ 42863 w 400050"/>
                  <a:gd name="connsiteY23" fmla="*/ 328613 h 400050"/>
                  <a:gd name="connsiteX24" fmla="*/ 76200 w 400050"/>
                  <a:gd name="connsiteY24" fmla="*/ 361950 h 400050"/>
                  <a:gd name="connsiteX25" fmla="*/ 120968 w 400050"/>
                  <a:gd name="connsiteY25" fmla="*/ 347663 h 400050"/>
                  <a:gd name="connsiteX26" fmla="*/ 158115 w 400050"/>
                  <a:gd name="connsiteY26" fmla="*/ 362903 h 400050"/>
                  <a:gd name="connsiteX27" fmla="*/ 179070 w 400050"/>
                  <a:gd name="connsiteY27" fmla="*/ 404813 h 400050"/>
                  <a:gd name="connsiteX28" fmla="*/ 226695 w 400050"/>
                  <a:gd name="connsiteY28" fmla="*/ 404813 h 400050"/>
                  <a:gd name="connsiteX29" fmla="*/ 247650 w 400050"/>
                  <a:gd name="connsiteY29" fmla="*/ 362903 h 400050"/>
                  <a:gd name="connsiteX30" fmla="*/ 284798 w 400050"/>
                  <a:gd name="connsiteY30" fmla="*/ 347663 h 400050"/>
                  <a:gd name="connsiteX31" fmla="*/ 329565 w 400050"/>
                  <a:gd name="connsiteY31" fmla="*/ 362903 h 400050"/>
                  <a:gd name="connsiteX32" fmla="*/ 362903 w 400050"/>
                  <a:gd name="connsiteY32" fmla="*/ 328613 h 400050"/>
                  <a:gd name="connsiteX33" fmla="*/ 348615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  <a:gd name="connsiteX38" fmla="*/ 348615 w 400050"/>
                  <a:gd name="connsiteY38" fmla="*/ 120967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30" descr="Lightbulb">
              <a:extLst>
                <a:ext uri="{FF2B5EF4-FFF2-40B4-BE49-F238E27FC236}">
                  <a16:creationId xmlns:a16="http://schemas.microsoft.com/office/drawing/2014/main" id="{74F40E3E-BF99-A580-FF60-E8F2C4F9C997}"/>
                </a:ext>
              </a:extLst>
            </p:cNvPr>
            <p:cNvGrpSpPr/>
            <p:nvPr/>
          </p:nvGrpSpPr>
          <p:grpSpPr>
            <a:xfrm>
              <a:off x="1940478" y="4604684"/>
              <a:ext cx="640847" cy="640847"/>
              <a:chOff x="1960964" y="5849181"/>
              <a:chExt cx="914400" cy="914400"/>
            </a:xfrm>
            <a:solidFill>
              <a:schemeClr val="bg1">
                <a:alpha val="60000"/>
              </a:schemeClr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50E8A85-7D8C-0902-0B87-C25EF6B9D540}"/>
                  </a:ext>
                </a:extLst>
              </p:cNvPr>
              <p:cNvSpPr/>
              <p:nvPr/>
            </p:nvSpPr>
            <p:spPr>
              <a:xfrm>
                <a:off x="2294339" y="6458781"/>
                <a:ext cx="247650" cy="57150"/>
              </a:xfrm>
              <a:custGeom>
                <a:avLst/>
                <a:gdLst>
                  <a:gd name="connsiteX0" fmla="*/ 28575 w 247650"/>
                  <a:gd name="connsiteY0" fmla="*/ 0 h 57150"/>
                  <a:gd name="connsiteX1" fmla="*/ 219075 w 247650"/>
                  <a:gd name="connsiteY1" fmla="*/ 0 h 57150"/>
                  <a:gd name="connsiteX2" fmla="*/ 247650 w 247650"/>
                  <a:gd name="connsiteY2" fmla="*/ 28575 h 57150"/>
                  <a:gd name="connsiteX3" fmla="*/ 219075 w 247650"/>
                  <a:gd name="connsiteY3" fmla="*/ 57150 h 57150"/>
                  <a:gd name="connsiteX4" fmla="*/ 28575 w 247650"/>
                  <a:gd name="connsiteY4" fmla="*/ 57150 h 57150"/>
                  <a:gd name="connsiteX5" fmla="*/ 0 w 247650"/>
                  <a:gd name="connsiteY5" fmla="*/ 28575 h 57150"/>
                  <a:gd name="connsiteX6" fmla="*/ 28575 w 247650"/>
                  <a:gd name="connsiteY6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" h="57150">
                    <a:moveTo>
                      <a:pt x="28575" y="0"/>
                    </a:moveTo>
                    <a:lnTo>
                      <a:pt x="219075" y="0"/>
                    </a:lnTo>
                    <a:cubicBezTo>
                      <a:pt x="235268" y="0"/>
                      <a:pt x="247650" y="12383"/>
                      <a:pt x="247650" y="28575"/>
                    </a:cubicBezTo>
                    <a:cubicBezTo>
                      <a:pt x="247650" y="44767"/>
                      <a:pt x="235268" y="57150"/>
                      <a:pt x="219075" y="57150"/>
                    </a:cubicBezTo>
                    <a:lnTo>
                      <a:pt x="28575" y="57150"/>
                    </a:lnTo>
                    <a:cubicBezTo>
                      <a:pt x="12382" y="57150"/>
                      <a:pt x="0" y="44767"/>
                      <a:pt x="0" y="28575"/>
                    </a:cubicBezTo>
                    <a:cubicBezTo>
                      <a:pt x="0" y="12383"/>
                      <a:pt x="12382" y="0"/>
                      <a:pt x="2857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7D2DA04-7AC6-14F2-B49C-0B579DC6EB7F}"/>
                  </a:ext>
                </a:extLst>
              </p:cNvPr>
              <p:cNvSpPr/>
              <p:nvPr/>
            </p:nvSpPr>
            <p:spPr>
              <a:xfrm>
                <a:off x="2294339" y="6554031"/>
                <a:ext cx="247650" cy="57150"/>
              </a:xfrm>
              <a:custGeom>
                <a:avLst/>
                <a:gdLst>
                  <a:gd name="connsiteX0" fmla="*/ 28575 w 247650"/>
                  <a:gd name="connsiteY0" fmla="*/ 0 h 57150"/>
                  <a:gd name="connsiteX1" fmla="*/ 219075 w 247650"/>
                  <a:gd name="connsiteY1" fmla="*/ 0 h 57150"/>
                  <a:gd name="connsiteX2" fmla="*/ 247650 w 247650"/>
                  <a:gd name="connsiteY2" fmla="*/ 28575 h 57150"/>
                  <a:gd name="connsiteX3" fmla="*/ 219075 w 247650"/>
                  <a:gd name="connsiteY3" fmla="*/ 57150 h 57150"/>
                  <a:gd name="connsiteX4" fmla="*/ 28575 w 247650"/>
                  <a:gd name="connsiteY4" fmla="*/ 57150 h 57150"/>
                  <a:gd name="connsiteX5" fmla="*/ 0 w 247650"/>
                  <a:gd name="connsiteY5" fmla="*/ 28575 h 57150"/>
                  <a:gd name="connsiteX6" fmla="*/ 28575 w 247650"/>
                  <a:gd name="connsiteY6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" h="57150">
                    <a:moveTo>
                      <a:pt x="28575" y="0"/>
                    </a:moveTo>
                    <a:lnTo>
                      <a:pt x="219075" y="0"/>
                    </a:lnTo>
                    <a:cubicBezTo>
                      <a:pt x="235268" y="0"/>
                      <a:pt x="247650" y="12383"/>
                      <a:pt x="247650" y="28575"/>
                    </a:cubicBezTo>
                    <a:cubicBezTo>
                      <a:pt x="247650" y="44767"/>
                      <a:pt x="235268" y="57150"/>
                      <a:pt x="219075" y="57150"/>
                    </a:cubicBezTo>
                    <a:lnTo>
                      <a:pt x="28575" y="57150"/>
                    </a:lnTo>
                    <a:cubicBezTo>
                      <a:pt x="12382" y="57150"/>
                      <a:pt x="0" y="44767"/>
                      <a:pt x="0" y="28575"/>
                    </a:cubicBezTo>
                    <a:cubicBezTo>
                      <a:pt x="0" y="12383"/>
                      <a:pt x="12382" y="0"/>
                      <a:pt x="2857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BDB2BC2-7E24-D72A-864D-7E5787CC7DC0}"/>
                  </a:ext>
                </a:extLst>
              </p:cNvPr>
              <p:cNvSpPr/>
              <p:nvPr/>
            </p:nvSpPr>
            <p:spPr>
              <a:xfrm>
                <a:off x="2356252" y="6649281"/>
                <a:ext cx="123825" cy="57150"/>
              </a:xfrm>
              <a:custGeom>
                <a:avLst/>
                <a:gdLst>
                  <a:gd name="connsiteX0" fmla="*/ 0 w 123825"/>
                  <a:gd name="connsiteY0" fmla="*/ 0 h 57150"/>
                  <a:gd name="connsiteX1" fmla="*/ 61913 w 123825"/>
                  <a:gd name="connsiteY1" fmla="*/ 57150 h 57150"/>
                  <a:gd name="connsiteX2" fmla="*/ 123825 w 123825"/>
                  <a:gd name="connsiteY2" fmla="*/ 0 h 57150"/>
                  <a:gd name="connsiteX3" fmla="*/ 0 w 123825"/>
                  <a:gd name="connsiteY3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57150">
                    <a:moveTo>
                      <a:pt x="0" y="0"/>
                    </a:moveTo>
                    <a:cubicBezTo>
                      <a:pt x="2857" y="32385"/>
                      <a:pt x="29527" y="57150"/>
                      <a:pt x="61913" y="57150"/>
                    </a:cubicBezTo>
                    <a:cubicBezTo>
                      <a:pt x="94298" y="57150"/>
                      <a:pt x="120968" y="32385"/>
                      <a:pt x="1238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5BC3FA2-82F5-8A78-42DC-55C5A787802F}"/>
                  </a:ext>
                </a:extLst>
              </p:cNvPr>
              <p:cNvSpPr/>
              <p:nvPr/>
            </p:nvSpPr>
            <p:spPr>
              <a:xfrm>
                <a:off x="2170514" y="5906331"/>
                <a:ext cx="495300" cy="514350"/>
              </a:xfrm>
              <a:custGeom>
                <a:avLst/>
                <a:gdLst>
                  <a:gd name="connsiteX0" fmla="*/ 247650 w 495300"/>
                  <a:gd name="connsiteY0" fmla="*/ 0 h 514350"/>
                  <a:gd name="connsiteX1" fmla="*/ 247650 w 495300"/>
                  <a:gd name="connsiteY1" fmla="*/ 0 h 514350"/>
                  <a:gd name="connsiteX2" fmla="*/ 247650 w 495300"/>
                  <a:gd name="connsiteY2" fmla="*/ 0 h 514350"/>
                  <a:gd name="connsiteX3" fmla="*/ 0 w 495300"/>
                  <a:gd name="connsiteY3" fmla="*/ 244793 h 514350"/>
                  <a:gd name="connsiteX4" fmla="*/ 0 w 495300"/>
                  <a:gd name="connsiteY4" fmla="*/ 253365 h 514350"/>
                  <a:gd name="connsiteX5" fmla="*/ 17145 w 495300"/>
                  <a:gd name="connsiteY5" fmla="*/ 339090 h 514350"/>
                  <a:gd name="connsiteX6" fmla="*/ 60007 w 495300"/>
                  <a:gd name="connsiteY6" fmla="*/ 409575 h 514350"/>
                  <a:gd name="connsiteX7" fmla="*/ 118110 w 495300"/>
                  <a:gd name="connsiteY7" fmla="*/ 503873 h 514350"/>
                  <a:gd name="connsiteX8" fmla="*/ 135255 w 495300"/>
                  <a:gd name="connsiteY8" fmla="*/ 514350 h 514350"/>
                  <a:gd name="connsiteX9" fmla="*/ 360045 w 495300"/>
                  <a:gd name="connsiteY9" fmla="*/ 514350 h 514350"/>
                  <a:gd name="connsiteX10" fmla="*/ 377190 w 495300"/>
                  <a:gd name="connsiteY10" fmla="*/ 503873 h 514350"/>
                  <a:gd name="connsiteX11" fmla="*/ 435292 w 495300"/>
                  <a:gd name="connsiteY11" fmla="*/ 409575 h 514350"/>
                  <a:gd name="connsiteX12" fmla="*/ 478155 w 495300"/>
                  <a:gd name="connsiteY12" fmla="*/ 339090 h 514350"/>
                  <a:gd name="connsiteX13" fmla="*/ 495300 w 495300"/>
                  <a:gd name="connsiteY13" fmla="*/ 253365 h 514350"/>
                  <a:gd name="connsiteX14" fmla="*/ 495300 w 495300"/>
                  <a:gd name="connsiteY14" fmla="*/ 244793 h 514350"/>
                  <a:gd name="connsiteX15" fmla="*/ 247650 w 495300"/>
                  <a:gd name="connsiteY15" fmla="*/ 0 h 514350"/>
                  <a:gd name="connsiteX16" fmla="*/ 438150 w 495300"/>
                  <a:gd name="connsiteY16" fmla="*/ 252413 h 514350"/>
                  <a:gd name="connsiteX17" fmla="*/ 424815 w 495300"/>
                  <a:gd name="connsiteY17" fmla="*/ 319088 h 514350"/>
                  <a:gd name="connsiteX18" fmla="*/ 392430 w 495300"/>
                  <a:gd name="connsiteY18" fmla="*/ 371475 h 514350"/>
                  <a:gd name="connsiteX19" fmla="*/ 337185 w 495300"/>
                  <a:gd name="connsiteY19" fmla="*/ 457200 h 514350"/>
                  <a:gd name="connsiteX20" fmla="*/ 247650 w 495300"/>
                  <a:gd name="connsiteY20" fmla="*/ 457200 h 514350"/>
                  <a:gd name="connsiteX21" fmla="*/ 159068 w 495300"/>
                  <a:gd name="connsiteY21" fmla="*/ 457200 h 514350"/>
                  <a:gd name="connsiteX22" fmla="*/ 103823 w 495300"/>
                  <a:gd name="connsiteY22" fmla="*/ 371475 h 514350"/>
                  <a:gd name="connsiteX23" fmla="*/ 71438 w 495300"/>
                  <a:gd name="connsiteY23" fmla="*/ 319088 h 514350"/>
                  <a:gd name="connsiteX24" fmla="*/ 58103 w 495300"/>
                  <a:gd name="connsiteY24" fmla="*/ 252413 h 514350"/>
                  <a:gd name="connsiteX25" fmla="*/ 58103 w 495300"/>
                  <a:gd name="connsiteY25" fmla="*/ 244793 h 514350"/>
                  <a:gd name="connsiteX26" fmla="*/ 248602 w 495300"/>
                  <a:gd name="connsiteY26" fmla="*/ 56197 h 514350"/>
                  <a:gd name="connsiteX27" fmla="*/ 248602 w 495300"/>
                  <a:gd name="connsiteY27" fmla="*/ 56197 h 514350"/>
                  <a:gd name="connsiteX28" fmla="*/ 248602 w 495300"/>
                  <a:gd name="connsiteY28" fmla="*/ 56197 h 514350"/>
                  <a:gd name="connsiteX29" fmla="*/ 248602 w 495300"/>
                  <a:gd name="connsiteY29" fmla="*/ 56197 h 514350"/>
                  <a:gd name="connsiteX30" fmla="*/ 248602 w 495300"/>
                  <a:gd name="connsiteY30" fmla="*/ 56197 h 514350"/>
                  <a:gd name="connsiteX31" fmla="*/ 248602 w 495300"/>
                  <a:gd name="connsiteY31" fmla="*/ 56197 h 514350"/>
                  <a:gd name="connsiteX32" fmla="*/ 248602 w 495300"/>
                  <a:gd name="connsiteY32" fmla="*/ 56197 h 514350"/>
                  <a:gd name="connsiteX33" fmla="*/ 439103 w 495300"/>
                  <a:gd name="connsiteY33" fmla="*/ 244793 h 514350"/>
                  <a:gd name="connsiteX34" fmla="*/ 439103 w 495300"/>
                  <a:gd name="connsiteY34" fmla="*/ 252413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95300" h="514350">
                    <a:moveTo>
                      <a:pt x="247650" y="0"/>
                    </a:moveTo>
                    <a:cubicBezTo>
                      <a:pt x="247650" y="0"/>
                      <a:pt x="247650" y="0"/>
                      <a:pt x="247650" y="0"/>
                    </a:cubicBezTo>
                    <a:cubicBezTo>
                      <a:pt x="247650" y="0"/>
                      <a:pt x="247650" y="0"/>
                      <a:pt x="247650" y="0"/>
                    </a:cubicBezTo>
                    <a:cubicBezTo>
                      <a:pt x="112395" y="952"/>
                      <a:pt x="2857" y="109538"/>
                      <a:pt x="0" y="244793"/>
                    </a:cubicBezTo>
                    <a:lnTo>
                      <a:pt x="0" y="253365"/>
                    </a:lnTo>
                    <a:cubicBezTo>
                      <a:pt x="953" y="282893"/>
                      <a:pt x="6668" y="311468"/>
                      <a:pt x="17145" y="339090"/>
                    </a:cubicBezTo>
                    <a:cubicBezTo>
                      <a:pt x="27622" y="364808"/>
                      <a:pt x="41910" y="388620"/>
                      <a:pt x="60007" y="409575"/>
                    </a:cubicBezTo>
                    <a:cubicBezTo>
                      <a:pt x="82868" y="434340"/>
                      <a:pt x="107632" y="482918"/>
                      <a:pt x="118110" y="503873"/>
                    </a:cubicBezTo>
                    <a:cubicBezTo>
                      <a:pt x="120968" y="510540"/>
                      <a:pt x="127635" y="514350"/>
                      <a:pt x="135255" y="514350"/>
                    </a:cubicBezTo>
                    <a:lnTo>
                      <a:pt x="360045" y="514350"/>
                    </a:lnTo>
                    <a:cubicBezTo>
                      <a:pt x="367665" y="514350"/>
                      <a:pt x="374333" y="510540"/>
                      <a:pt x="377190" y="503873"/>
                    </a:cubicBezTo>
                    <a:cubicBezTo>
                      <a:pt x="387668" y="482918"/>
                      <a:pt x="412433" y="434340"/>
                      <a:pt x="435292" y="409575"/>
                    </a:cubicBezTo>
                    <a:cubicBezTo>
                      <a:pt x="453390" y="388620"/>
                      <a:pt x="468630" y="364808"/>
                      <a:pt x="478155" y="339090"/>
                    </a:cubicBezTo>
                    <a:cubicBezTo>
                      <a:pt x="488633" y="311468"/>
                      <a:pt x="494348" y="282893"/>
                      <a:pt x="495300" y="253365"/>
                    </a:cubicBezTo>
                    <a:lnTo>
                      <a:pt x="495300" y="244793"/>
                    </a:lnTo>
                    <a:cubicBezTo>
                      <a:pt x="492442" y="109538"/>
                      <a:pt x="382905" y="952"/>
                      <a:pt x="247650" y="0"/>
                    </a:cubicBezTo>
                    <a:close/>
                    <a:moveTo>
                      <a:pt x="438150" y="252413"/>
                    </a:moveTo>
                    <a:cubicBezTo>
                      <a:pt x="437198" y="275273"/>
                      <a:pt x="432435" y="298133"/>
                      <a:pt x="424815" y="319088"/>
                    </a:cubicBezTo>
                    <a:cubicBezTo>
                      <a:pt x="417195" y="338138"/>
                      <a:pt x="406717" y="356235"/>
                      <a:pt x="392430" y="371475"/>
                    </a:cubicBezTo>
                    <a:cubicBezTo>
                      <a:pt x="370523" y="398145"/>
                      <a:pt x="351473" y="426720"/>
                      <a:pt x="337185" y="457200"/>
                    </a:cubicBezTo>
                    <a:lnTo>
                      <a:pt x="247650" y="457200"/>
                    </a:lnTo>
                    <a:lnTo>
                      <a:pt x="159068" y="457200"/>
                    </a:lnTo>
                    <a:cubicBezTo>
                      <a:pt x="143827" y="426720"/>
                      <a:pt x="124777" y="398145"/>
                      <a:pt x="103823" y="371475"/>
                    </a:cubicBezTo>
                    <a:cubicBezTo>
                      <a:pt x="90488" y="356235"/>
                      <a:pt x="79057" y="338138"/>
                      <a:pt x="71438" y="319088"/>
                    </a:cubicBezTo>
                    <a:cubicBezTo>
                      <a:pt x="62865" y="298133"/>
                      <a:pt x="59055" y="275273"/>
                      <a:pt x="58103" y="252413"/>
                    </a:cubicBezTo>
                    <a:lnTo>
                      <a:pt x="58103" y="244793"/>
                    </a:lnTo>
                    <a:cubicBezTo>
                      <a:pt x="60007" y="140970"/>
                      <a:pt x="144780" y="57150"/>
                      <a:pt x="248602" y="56197"/>
                    </a:cubicBezTo>
                    <a:lnTo>
                      <a:pt x="248602" y="56197"/>
                    </a:lnTo>
                    <a:lnTo>
                      <a:pt x="248602" y="56197"/>
                    </a:lnTo>
                    <a:cubicBezTo>
                      <a:pt x="248602" y="56197"/>
                      <a:pt x="248602" y="56197"/>
                      <a:pt x="248602" y="56197"/>
                    </a:cubicBezTo>
                    <a:cubicBezTo>
                      <a:pt x="248602" y="56197"/>
                      <a:pt x="248602" y="56197"/>
                      <a:pt x="248602" y="56197"/>
                    </a:cubicBezTo>
                    <a:lnTo>
                      <a:pt x="248602" y="56197"/>
                    </a:lnTo>
                    <a:lnTo>
                      <a:pt x="248602" y="56197"/>
                    </a:lnTo>
                    <a:cubicBezTo>
                      <a:pt x="352425" y="57150"/>
                      <a:pt x="437198" y="140018"/>
                      <a:pt x="439103" y="244793"/>
                    </a:cubicBezTo>
                    <a:lnTo>
                      <a:pt x="439103" y="2524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87" descr="Research">
              <a:extLst>
                <a:ext uri="{FF2B5EF4-FFF2-40B4-BE49-F238E27FC236}">
                  <a16:creationId xmlns:a16="http://schemas.microsoft.com/office/drawing/2014/main" id="{7A2D1C25-88FB-8598-1BBD-5CCEEA94993A}"/>
                </a:ext>
              </a:extLst>
            </p:cNvPr>
            <p:cNvGrpSpPr/>
            <p:nvPr/>
          </p:nvGrpSpPr>
          <p:grpSpPr>
            <a:xfrm>
              <a:off x="6121346" y="3682202"/>
              <a:ext cx="640847" cy="640847"/>
              <a:chOff x="3196364" y="5969134"/>
              <a:chExt cx="914400" cy="914400"/>
            </a:xfrm>
            <a:solidFill>
              <a:schemeClr val="tx1">
                <a:alpha val="60000"/>
              </a:schemeClr>
            </a:solidFill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3CCFE1C-1123-3975-5405-7B51DAC2D6FD}"/>
                  </a:ext>
                </a:extLst>
              </p:cNvPr>
              <p:cNvSpPr/>
              <p:nvPr/>
            </p:nvSpPr>
            <p:spPr>
              <a:xfrm>
                <a:off x="3270654" y="6048186"/>
                <a:ext cx="752475" cy="752475"/>
              </a:xfrm>
              <a:custGeom>
                <a:avLst/>
                <a:gdLst>
                  <a:gd name="connsiteX0" fmla="*/ 616273 w 752475"/>
                  <a:gd name="connsiteY0" fmla="*/ 521975 h 752475"/>
                  <a:gd name="connsiteX1" fmla="*/ 557218 w 752475"/>
                  <a:gd name="connsiteY1" fmla="*/ 503878 h 752475"/>
                  <a:gd name="connsiteX2" fmla="*/ 514355 w 752475"/>
                  <a:gd name="connsiteY2" fmla="*/ 461968 h 752475"/>
                  <a:gd name="connsiteX3" fmla="*/ 573410 w 752475"/>
                  <a:gd name="connsiteY3" fmla="*/ 288613 h 752475"/>
                  <a:gd name="connsiteX4" fmla="*/ 287660 w 752475"/>
                  <a:gd name="connsiteY4" fmla="*/ 5 h 752475"/>
                  <a:gd name="connsiteX5" fmla="*/ 5 w 752475"/>
                  <a:gd name="connsiteY5" fmla="*/ 285755 h 752475"/>
                  <a:gd name="connsiteX6" fmla="*/ 285755 w 752475"/>
                  <a:gd name="connsiteY6" fmla="*/ 573410 h 752475"/>
                  <a:gd name="connsiteX7" fmla="*/ 461015 w 752475"/>
                  <a:gd name="connsiteY7" fmla="*/ 514355 h 752475"/>
                  <a:gd name="connsiteX8" fmla="*/ 502925 w 752475"/>
                  <a:gd name="connsiteY8" fmla="*/ 556265 h 752475"/>
                  <a:gd name="connsiteX9" fmla="*/ 521023 w 752475"/>
                  <a:gd name="connsiteY9" fmla="*/ 616273 h 752475"/>
                  <a:gd name="connsiteX10" fmla="*/ 640085 w 752475"/>
                  <a:gd name="connsiteY10" fmla="*/ 735335 h 752475"/>
                  <a:gd name="connsiteX11" fmla="*/ 734383 w 752475"/>
                  <a:gd name="connsiteY11" fmla="*/ 735335 h 752475"/>
                  <a:gd name="connsiteX12" fmla="*/ 734383 w 752475"/>
                  <a:gd name="connsiteY12" fmla="*/ 641038 h 752475"/>
                  <a:gd name="connsiteX13" fmla="*/ 616273 w 752475"/>
                  <a:gd name="connsiteY13" fmla="*/ 521975 h 752475"/>
                  <a:gd name="connsiteX14" fmla="*/ 287660 w 752475"/>
                  <a:gd name="connsiteY14" fmla="*/ 516260 h 752475"/>
                  <a:gd name="connsiteX15" fmla="*/ 59060 w 752475"/>
                  <a:gd name="connsiteY15" fmla="*/ 287660 h 752475"/>
                  <a:gd name="connsiteX16" fmla="*/ 287660 w 752475"/>
                  <a:gd name="connsiteY16" fmla="*/ 59060 h 752475"/>
                  <a:gd name="connsiteX17" fmla="*/ 516260 w 752475"/>
                  <a:gd name="connsiteY17" fmla="*/ 287660 h 752475"/>
                  <a:gd name="connsiteX18" fmla="*/ 287660 w 752475"/>
                  <a:gd name="connsiteY18" fmla="*/ 516260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2475" h="752475">
                    <a:moveTo>
                      <a:pt x="616273" y="521975"/>
                    </a:moveTo>
                    <a:cubicBezTo>
                      <a:pt x="601033" y="506735"/>
                      <a:pt x="578173" y="499115"/>
                      <a:pt x="557218" y="503878"/>
                    </a:cubicBezTo>
                    <a:lnTo>
                      <a:pt x="514355" y="461968"/>
                    </a:lnTo>
                    <a:cubicBezTo>
                      <a:pt x="552455" y="412438"/>
                      <a:pt x="573410" y="351478"/>
                      <a:pt x="573410" y="288613"/>
                    </a:cubicBezTo>
                    <a:cubicBezTo>
                      <a:pt x="574363" y="129545"/>
                      <a:pt x="445775" y="958"/>
                      <a:pt x="287660" y="5"/>
                    </a:cubicBezTo>
                    <a:cubicBezTo>
                      <a:pt x="129545" y="-947"/>
                      <a:pt x="958" y="127640"/>
                      <a:pt x="5" y="285755"/>
                    </a:cubicBezTo>
                    <a:cubicBezTo>
                      <a:pt x="-947" y="443870"/>
                      <a:pt x="127640" y="572458"/>
                      <a:pt x="285755" y="573410"/>
                    </a:cubicBezTo>
                    <a:cubicBezTo>
                      <a:pt x="348620" y="573410"/>
                      <a:pt x="410533" y="552455"/>
                      <a:pt x="461015" y="514355"/>
                    </a:cubicBezTo>
                    <a:lnTo>
                      <a:pt x="502925" y="556265"/>
                    </a:lnTo>
                    <a:cubicBezTo>
                      <a:pt x="499115" y="578173"/>
                      <a:pt x="505783" y="600080"/>
                      <a:pt x="521023" y="616273"/>
                    </a:cubicBezTo>
                    <a:lnTo>
                      <a:pt x="640085" y="735335"/>
                    </a:lnTo>
                    <a:cubicBezTo>
                      <a:pt x="665803" y="761053"/>
                      <a:pt x="708665" y="761053"/>
                      <a:pt x="734383" y="735335"/>
                    </a:cubicBezTo>
                    <a:cubicBezTo>
                      <a:pt x="760100" y="709618"/>
                      <a:pt x="760100" y="666755"/>
                      <a:pt x="734383" y="641038"/>
                    </a:cubicBezTo>
                    <a:lnTo>
                      <a:pt x="616273" y="521975"/>
                    </a:lnTo>
                    <a:close/>
                    <a:moveTo>
                      <a:pt x="287660" y="516260"/>
                    </a:moveTo>
                    <a:cubicBezTo>
                      <a:pt x="160978" y="516260"/>
                      <a:pt x="59060" y="414343"/>
                      <a:pt x="59060" y="287660"/>
                    </a:cubicBezTo>
                    <a:cubicBezTo>
                      <a:pt x="59060" y="160978"/>
                      <a:pt x="160978" y="59060"/>
                      <a:pt x="287660" y="59060"/>
                    </a:cubicBezTo>
                    <a:cubicBezTo>
                      <a:pt x="414343" y="59060"/>
                      <a:pt x="516260" y="160978"/>
                      <a:pt x="516260" y="287660"/>
                    </a:cubicBezTo>
                    <a:cubicBezTo>
                      <a:pt x="516260" y="413390"/>
                      <a:pt x="413390" y="516260"/>
                      <a:pt x="287660" y="516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2913EE7-8DE2-E5B9-525F-072283EEFFC3}"/>
                  </a:ext>
                </a:extLst>
              </p:cNvPr>
              <p:cNvSpPr/>
              <p:nvPr/>
            </p:nvSpPr>
            <p:spPr>
              <a:xfrm>
                <a:off x="3353527" y="6189749"/>
                <a:ext cx="409575" cy="295275"/>
              </a:xfrm>
              <a:custGeom>
                <a:avLst/>
                <a:gdLst>
                  <a:gd name="connsiteX0" fmla="*/ 409575 w 409575"/>
                  <a:gd name="connsiteY0" fmla="*/ 131810 h 295275"/>
                  <a:gd name="connsiteX1" fmla="*/ 355283 w 409575"/>
                  <a:gd name="connsiteY1" fmla="*/ 131810 h 295275"/>
                  <a:gd name="connsiteX2" fmla="*/ 342900 w 409575"/>
                  <a:gd name="connsiteY2" fmla="*/ 139430 h 295275"/>
                  <a:gd name="connsiteX3" fmla="*/ 306705 w 409575"/>
                  <a:gd name="connsiteY3" fmla="*/ 178483 h 295275"/>
                  <a:gd name="connsiteX4" fmla="*/ 276225 w 409575"/>
                  <a:gd name="connsiteY4" fmla="*/ 72755 h 295275"/>
                  <a:gd name="connsiteX5" fmla="*/ 255270 w 409575"/>
                  <a:gd name="connsiteY5" fmla="*/ 61325 h 295275"/>
                  <a:gd name="connsiteX6" fmla="*/ 243840 w 409575"/>
                  <a:gd name="connsiteY6" fmla="*/ 71803 h 295275"/>
                  <a:gd name="connsiteX7" fmla="*/ 186690 w 409575"/>
                  <a:gd name="connsiteY7" fmla="*/ 223250 h 295275"/>
                  <a:gd name="connsiteX8" fmla="*/ 147638 w 409575"/>
                  <a:gd name="connsiteY8" fmla="*/ 13700 h 295275"/>
                  <a:gd name="connsiteX9" fmla="*/ 128588 w 409575"/>
                  <a:gd name="connsiteY9" fmla="*/ 365 h 295275"/>
                  <a:gd name="connsiteX10" fmla="*/ 115253 w 409575"/>
                  <a:gd name="connsiteY10" fmla="*/ 11795 h 295275"/>
                  <a:gd name="connsiteX11" fmla="*/ 74295 w 409575"/>
                  <a:gd name="connsiteY11" fmla="*/ 131810 h 295275"/>
                  <a:gd name="connsiteX12" fmla="*/ 0 w 409575"/>
                  <a:gd name="connsiteY12" fmla="*/ 131810 h 295275"/>
                  <a:gd name="connsiteX13" fmla="*/ 0 w 409575"/>
                  <a:gd name="connsiteY13" fmla="*/ 169910 h 295275"/>
                  <a:gd name="connsiteX14" fmla="*/ 86678 w 409575"/>
                  <a:gd name="connsiteY14" fmla="*/ 169910 h 295275"/>
                  <a:gd name="connsiteX15" fmla="*/ 102870 w 409575"/>
                  <a:gd name="connsiteY15" fmla="*/ 155623 h 295275"/>
                  <a:gd name="connsiteX16" fmla="*/ 126682 w 409575"/>
                  <a:gd name="connsiteY16" fmla="*/ 83232 h 295275"/>
                  <a:gd name="connsiteX17" fmla="*/ 164783 w 409575"/>
                  <a:gd name="connsiteY17" fmla="*/ 288020 h 295275"/>
                  <a:gd name="connsiteX18" fmla="*/ 180023 w 409575"/>
                  <a:gd name="connsiteY18" fmla="*/ 301355 h 295275"/>
                  <a:gd name="connsiteX19" fmla="*/ 181927 w 409575"/>
                  <a:gd name="connsiteY19" fmla="*/ 301355 h 295275"/>
                  <a:gd name="connsiteX20" fmla="*/ 198120 w 409575"/>
                  <a:gd name="connsiteY20" fmla="*/ 290878 h 295275"/>
                  <a:gd name="connsiteX21" fmla="*/ 259080 w 409575"/>
                  <a:gd name="connsiteY21" fmla="*/ 130858 h 295275"/>
                  <a:gd name="connsiteX22" fmla="*/ 283845 w 409575"/>
                  <a:gd name="connsiteY22" fmla="*/ 216583 h 295275"/>
                  <a:gd name="connsiteX23" fmla="*/ 304800 w 409575"/>
                  <a:gd name="connsiteY23" fmla="*/ 228012 h 295275"/>
                  <a:gd name="connsiteX24" fmla="*/ 312420 w 409575"/>
                  <a:gd name="connsiteY24" fmla="*/ 223250 h 295275"/>
                  <a:gd name="connsiteX25" fmla="*/ 363855 w 409575"/>
                  <a:gd name="connsiteY25" fmla="*/ 169910 h 295275"/>
                  <a:gd name="connsiteX26" fmla="*/ 410528 w 409575"/>
                  <a:gd name="connsiteY26" fmla="*/ 169910 h 295275"/>
                  <a:gd name="connsiteX27" fmla="*/ 410528 w 409575"/>
                  <a:gd name="connsiteY27" fmla="*/ 13181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09575" h="295275">
                    <a:moveTo>
                      <a:pt x="409575" y="131810"/>
                    </a:moveTo>
                    <a:lnTo>
                      <a:pt x="355283" y="131810"/>
                    </a:lnTo>
                    <a:cubicBezTo>
                      <a:pt x="350520" y="132762"/>
                      <a:pt x="345758" y="135620"/>
                      <a:pt x="342900" y="139430"/>
                    </a:cubicBezTo>
                    <a:lnTo>
                      <a:pt x="306705" y="178483"/>
                    </a:lnTo>
                    <a:lnTo>
                      <a:pt x="276225" y="72755"/>
                    </a:lnTo>
                    <a:cubicBezTo>
                      <a:pt x="273368" y="64182"/>
                      <a:pt x="263843" y="58467"/>
                      <a:pt x="255270" y="61325"/>
                    </a:cubicBezTo>
                    <a:cubicBezTo>
                      <a:pt x="250508" y="63230"/>
                      <a:pt x="245745" y="66088"/>
                      <a:pt x="243840" y="71803"/>
                    </a:cubicBezTo>
                    <a:lnTo>
                      <a:pt x="186690" y="223250"/>
                    </a:lnTo>
                    <a:lnTo>
                      <a:pt x="147638" y="13700"/>
                    </a:lnTo>
                    <a:cubicBezTo>
                      <a:pt x="145733" y="4175"/>
                      <a:pt x="137160" y="-1540"/>
                      <a:pt x="128588" y="365"/>
                    </a:cubicBezTo>
                    <a:cubicBezTo>
                      <a:pt x="122873" y="1317"/>
                      <a:pt x="118110" y="6080"/>
                      <a:pt x="115253" y="11795"/>
                    </a:cubicBezTo>
                    <a:lnTo>
                      <a:pt x="74295" y="131810"/>
                    </a:lnTo>
                    <a:lnTo>
                      <a:pt x="0" y="131810"/>
                    </a:lnTo>
                    <a:lnTo>
                      <a:pt x="0" y="169910"/>
                    </a:lnTo>
                    <a:lnTo>
                      <a:pt x="86678" y="169910"/>
                    </a:lnTo>
                    <a:cubicBezTo>
                      <a:pt x="94298" y="168958"/>
                      <a:pt x="100965" y="163242"/>
                      <a:pt x="102870" y="155623"/>
                    </a:cubicBezTo>
                    <a:lnTo>
                      <a:pt x="126682" y="83232"/>
                    </a:lnTo>
                    <a:lnTo>
                      <a:pt x="164783" y="288020"/>
                    </a:lnTo>
                    <a:cubicBezTo>
                      <a:pt x="165735" y="295640"/>
                      <a:pt x="172402" y="301355"/>
                      <a:pt x="180023" y="301355"/>
                    </a:cubicBezTo>
                    <a:lnTo>
                      <a:pt x="181927" y="301355"/>
                    </a:lnTo>
                    <a:cubicBezTo>
                      <a:pt x="188595" y="301355"/>
                      <a:pt x="195263" y="297545"/>
                      <a:pt x="198120" y="290878"/>
                    </a:cubicBezTo>
                    <a:lnTo>
                      <a:pt x="259080" y="130858"/>
                    </a:lnTo>
                    <a:lnTo>
                      <a:pt x="283845" y="216583"/>
                    </a:lnTo>
                    <a:cubicBezTo>
                      <a:pt x="286703" y="225155"/>
                      <a:pt x="295275" y="230870"/>
                      <a:pt x="304800" y="228012"/>
                    </a:cubicBezTo>
                    <a:cubicBezTo>
                      <a:pt x="307658" y="227060"/>
                      <a:pt x="310515" y="225155"/>
                      <a:pt x="312420" y="223250"/>
                    </a:cubicBezTo>
                    <a:lnTo>
                      <a:pt x="363855" y="169910"/>
                    </a:lnTo>
                    <a:lnTo>
                      <a:pt x="410528" y="169910"/>
                    </a:lnTo>
                    <a:lnTo>
                      <a:pt x="410528" y="131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89" descr="Database">
              <a:extLst>
                <a:ext uri="{FF2B5EF4-FFF2-40B4-BE49-F238E27FC236}">
                  <a16:creationId xmlns:a16="http://schemas.microsoft.com/office/drawing/2014/main" id="{B1EE329C-1203-FBD5-90FF-72584F33EA40}"/>
                </a:ext>
              </a:extLst>
            </p:cNvPr>
            <p:cNvGrpSpPr/>
            <p:nvPr/>
          </p:nvGrpSpPr>
          <p:grpSpPr>
            <a:xfrm>
              <a:off x="6705282" y="4679897"/>
              <a:ext cx="373828" cy="507337"/>
              <a:chOff x="4329486" y="6027656"/>
              <a:chExt cx="533400" cy="723900"/>
            </a:xfrm>
            <a:solidFill>
              <a:schemeClr val="bg1">
                <a:alpha val="60000"/>
              </a:schemeClr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DE2184D-B5F3-6933-A9B6-5E4AC0BFDF39}"/>
                  </a:ext>
                </a:extLst>
              </p:cNvPr>
              <p:cNvSpPr/>
              <p:nvPr/>
            </p:nvSpPr>
            <p:spPr>
              <a:xfrm>
                <a:off x="4329486" y="6027656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EC59090-C631-C7D2-529D-1D32DB53B10F}"/>
                  </a:ext>
                </a:extLst>
              </p:cNvPr>
              <p:cNvSpPr/>
              <p:nvPr/>
            </p:nvSpPr>
            <p:spPr>
              <a:xfrm>
                <a:off x="4329486" y="6141956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646D081-CC90-4224-A746-DD7BF3891227}"/>
                  </a:ext>
                </a:extLst>
              </p:cNvPr>
              <p:cNvSpPr/>
              <p:nvPr/>
            </p:nvSpPr>
            <p:spPr>
              <a:xfrm>
                <a:off x="4329486" y="6332456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0B2F57D-F6EE-2BA7-9012-0B9456794375}"/>
                  </a:ext>
                </a:extLst>
              </p:cNvPr>
              <p:cNvSpPr/>
              <p:nvPr/>
            </p:nvSpPr>
            <p:spPr>
              <a:xfrm>
                <a:off x="4329486" y="6522956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A69AFD-678B-730E-A251-863C928ECF70}"/>
                </a:ext>
              </a:extLst>
            </p:cNvPr>
            <p:cNvSpPr/>
            <p:nvPr/>
          </p:nvSpPr>
          <p:spPr>
            <a:xfrm>
              <a:off x="3880025" y="4706457"/>
              <a:ext cx="1485019" cy="1259883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Data Encryption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9B095A-68A6-732C-2F24-5A1A77380CE3}"/>
                </a:ext>
              </a:extLst>
            </p:cNvPr>
            <p:cNvGrpSpPr/>
            <p:nvPr/>
          </p:nvGrpSpPr>
          <p:grpSpPr>
            <a:xfrm>
              <a:off x="7554070" y="3811826"/>
              <a:ext cx="1612020" cy="1592346"/>
              <a:chOff x="8921977" y="1219844"/>
              <a:chExt cx="3542099" cy="21231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7A885F3-F869-3A9D-F64A-0DD42F11F31F}"/>
                  </a:ext>
                </a:extLst>
              </p:cNvPr>
              <p:cNvSpPr txBox="1"/>
              <p:nvPr/>
            </p:nvSpPr>
            <p:spPr>
              <a:xfrm>
                <a:off x="8921977" y="1219844"/>
                <a:ext cx="2937088" cy="70854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IN" sz="1600" b="1" dirty="0"/>
                  <a:t>Emerging Technology Review</a:t>
                </a:r>
                <a:endParaRPr lang="en-US" sz="1600" b="1" noProof="1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E67177-E42F-1234-4438-985338F8DE30}"/>
                  </a:ext>
                </a:extLst>
              </p:cNvPr>
              <p:cNvSpPr txBox="1"/>
              <p:nvPr/>
            </p:nvSpPr>
            <p:spPr>
              <a:xfrm>
                <a:off x="8929773" y="1925884"/>
                <a:ext cx="3534303" cy="141709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en-US" sz="1400" dirty="0"/>
                  <a:t>Study advancements in quantum-safe cryptography, homomorphic encryption, and blockchain security.</a:t>
                </a:r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73F9B5-3BE2-7C75-9D36-E4B0A7A43F26}"/>
                </a:ext>
              </a:extLst>
            </p:cNvPr>
            <p:cNvGrpSpPr/>
            <p:nvPr/>
          </p:nvGrpSpPr>
          <p:grpSpPr>
            <a:xfrm>
              <a:off x="249703" y="4035570"/>
              <a:ext cx="1336678" cy="1172811"/>
              <a:chOff x="332936" y="2679220"/>
              <a:chExt cx="2937088" cy="156375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D03185-3950-CE70-1060-141D105E75DD}"/>
                  </a:ext>
                </a:extLst>
              </p:cNvPr>
              <p:cNvSpPr txBox="1"/>
              <p:nvPr/>
            </p:nvSpPr>
            <p:spPr>
              <a:xfrm>
                <a:off x="332936" y="2679220"/>
                <a:ext cx="2937088" cy="41021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endParaRPr lang="en-US" sz="1600" b="1" noProof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E6C827-DCA9-BE09-92C1-D9A193F4C9C1}"/>
                  </a:ext>
                </a:extLst>
              </p:cNvPr>
              <p:cNvSpPr txBox="1"/>
              <p:nvPr/>
            </p:nvSpPr>
            <p:spPr>
              <a:xfrm>
                <a:off x="340732" y="3086924"/>
                <a:ext cx="2929292" cy="115604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en-US" sz="1400" dirty="0"/>
                  <a:t>Gather data for AI training, validation, and system optimization</a:t>
                </a:r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91BA43-C188-232A-5962-53085062AA06}"/>
                </a:ext>
              </a:extLst>
            </p:cNvPr>
            <p:cNvGrpSpPr/>
            <p:nvPr/>
          </p:nvGrpSpPr>
          <p:grpSpPr>
            <a:xfrm>
              <a:off x="7285744" y="2331283"/>
              <a:ext cx="1740680" cy="1457163"/>
              <a:chOff x="9064456" y="1139042"/>
              <a:chExt cx="3824803" cy="194288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0EBF20-E9B3-2857-F492-C387E709EB92}"/>
                  </a:ext>
                </a:extLst>
              </p:cNvPr>
              <p:cNvSpPr txBox="1"/>
              <p:nvPr/>
            </p:nvSpPr>
            <p:spPr>
              <a:xfrm>
                <a:off x="9064456" y="1139042"/>
                <a:ext cx="3790528" cy="70854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en-IN" sz="1600" b="1" dirty="0"/>
                  <a:t>Regulatory Compliance Research</a:t>
                </a:r>
                <a:endParaRPr lang="en-US" sz="1600" b="1" noProof="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67986D-E851-68EC-3011-6896DD7D2780}"/>
                  </a:ext>
                </a:extLst>
              </p:cNvPr>
              <p:cNvSpPr txBox="1"/>
              <p:nvPr/>
            </p:nvSpPr>
            <p:spPr>
              <a:xfrm>
                <a:off x="9306882" y="1925881"/>
                <a:ext cx="3582377" cy="115604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en-US" sz="1400" dirty="0"/>
                  <a:t>Review global data protection laws (GDPR, HIPAA, PCI-DSS) and their encryption requirements</a:t>
                </a:r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CEC7CC-21B3-EE72-F990-6642D7AC0A69}"/>
                </a:ext>
              </a:extLst>
            </p:cNvPr>
            <p:cNvGrpSpPr/>
            <p:nvPr/>
          </p:nvGrpSpPr>
          <p:grpSpPr>
            <a:xfrm>
              <a:off x="486394" y="2615635"/>
              <a:ext cx="1437487" cy="1368594"/>
              <a:chOff x="111431" y="2679220"/>
              <a:chExt cx="3158595" cy="18247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602F03-089A-CD43-1AB6-FF787A8ADBFD}"/>
                  </a:ext>
                </a:extLst>
              </p:cNvPr>
              <p:cNvSpPr txBox="1"/>
              <p:nvPr/>
            </p:nvSpPr>
            <p:spPr>
              <a:xfrm>
                <a:off x="332936" y="2679220"/>
                <a:ext cx="2937088" cy="41021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en-IN" sz="1600" b="1" dirty="0"/>
                  <a:t>Case Studies</a:t>
                </a:r>
                <a:endParaRPr lang="en-US" sz="1600" b="1" noProof="1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BA27E6-75EE-98E2-9524-5AD512BB610E}"/>
                  </a:ext>
                </a:extLst>
              </p:cNvPr>
              <p:cNvSpPr txBox="1"/>
              <p:nvPr/>
            </p:nvSpPr>
            <p:spPr>
              <a:xfrm>
                <a:off x="111431" y="3086923"/>
                <a:ext cx="3158595" cy="141709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en-US" sz="1400" dirty="0"/>
                  <a:t>Analyze real-world encryption applications in industries like finance, healthcare, and cloud computing</a:t>
                </a:r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A68818-09B0-7C75-4F57-DB1DE6EBFD98}"/>
                </a:ext>
              </a:extLst>
            </p:cNvPr>
            <p:cNvGrpSpPr/>
            <p:nvPr/>
          </p:nvGrpSpPr>
          <p:grpSpPr>
            <a:xfrm>
              <a:off x="5705123" y="1425387"/>
              <a:ext cx="1588057" cy="1128546"/>
              <a:chOff x="8478897" y="1440267"/>
              <a:chExt cx="3489444" cy="150473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0A4165-C600-DBC4-C5E7-A4622AD631CE}"/>
                  </a:ext>
                </a:extLst>
              </p:cNvPr>
              <p:cNvSpPr txBox="1"/>
              <p:nvPr/>
            </p:nvSpPr>
            <p:spPr>
              <a:xfrm>
                <a:off x="9014917" y="1440267"/>
                <a:ext cx="2937088" cy="41021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IN" sz="1600" b="1" dirty="0"/>
                  <a:t>Expert Opinions</a:t>
                </a:r>
                <a:endParaRPr lang="en-US" sz="1600" b="1" noProof="1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E158E4-FFC7-730E-1308-A0C0C4024D34}"/>
                  </a:ext>
                </a:extLst>
              </p:cNvPr>
              <p:cNvSpPr txBox="1"/>
              <p:nvPr/>
            </p:nvSpPr>
            <p:spPr>
              <a:xfrm>
                <a:off x="8478897" y="1788949"/>
                <a:ext cx="3489444" cy="115604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en-US" sz="1400" dirty="0"/>
                  <a:t>Conduct interviews and surveys with cybersecurity professionals and cryptography experts.</a:t>
                </a:r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48989-FA8B-9047-386C-C2C4D9F833C7}"/>
                </a:ext>
              </a:extLst>
            </p:cNvPr>
            <p:cNvGrpSpPr/>
            <p:nvPr/>
          </p:nvGrpSpPr>
          <p:grpSpPr>
            <a:xfrm>
              <a:off x="1320836" y="1425387"/>
              <a:ext cx="1916397" cy="1038266"/>
              <a:chOff x="-940880" y="2597570"/>
              <a:chExt cx="4210906" cy="138436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790162-EF5B-76D0-308B-5974C06D3384}"/>
                  </a:ext>
                </a:extLst>
              </p:cNvPr>
              <p:cNvSpPr txBox="1"/>
              <p:nvPr/>
            </p:nvSpPr>
            <p:spPr>
              <a:xfrm>
                <a:off x="-940880" y="2597570"/>
                <a:ext cx="4210906" cy="41021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IN" sz="1600" b="1" dirty="0"/>
                  <a:t>Cybersecurity</a:t>
                </a:r>
                <a:r>
                  <a:rPr lang="en-IN" sz="1600" dirty="0"/>
                  <a:t> </a:t>
                </a:r>
                <a:r>
                  <a:rPr lang="en-IN" sz="1600" b="1" dirty="0"/>
                  <a:t>Threat</a:t>
                </a:r>
                <a:r>
                  <a:rPr lang="en-IN" sz="1600" dirty="0"/>
                  <a:t> </a:t>
                </a:r>
                <a:r>
                  <a:rPr lang="en-IN" sz="1600" b="1" dirty="0"/>
                  <a:t>Data</a:t>
                </a:r>
                <a:endParaRPr lang="en-US" sz="1600" b="1" noProof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3CF6DE-81E6-7255-9F37-C541C190EA6B}"/>
                  </a:ext>
                </a:extLst>
              </p:cNvPr>
              <p:cNvSpPr txBox="1"/>
              <p:nvPr/>
            </p:nvSpPr>
            <p:spPr>
              <a:xfrm>
                <a:off x="-188234" y="3086923"/>
                <a:ext cx="3458258" cy="89500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en-US" sz="1400" dirty="0"/>
                  <a:t>Collect statistics on encryption-related cyber threats and data breaches..</a:t>
                </a:r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9D4D72-4B21-8928-71E0-DCEFE4301AF1}"/>
                </a:ext>
              </a:extLst>
            </p:cNvPr>
            <p:cNvGrpSpPr/>
            <p:nvPr/>
          </p:nvGrpSpPr>
          <p:grpSpPr>
            <a:xfrm>
              <a:off x="3760286" y="918850"/>
              <a:ext cx="1631304" cy="1380013"/>
              <a:chOff x="8611400" y="1241910"/>
              <a:chExt cx="3584472" cy="184002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F13266-B0D6-AEA9-F8F4-417B4E3ECFE0}"/>
                  </a:ext>
                </a:extLst>
              </p:cNvPr>
              <p:cNvSpPr txBox="1"/>
              <p:nvPr/>
            </p:nvSpPr>
            <p:spPr>
              <a:xfrm>
                <a:off x="8611400" y="1241910"/>
                <a:ext cx="3584472" cy="70854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en-IN" sz="1600" b="1" dirty="0"/>
                  <a:t>Algorithm Performance Analysis</a:t>
                </a:r>
                <a:endParaRPr lang="en-US" sz="1600" b="1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2BD364-D65C-1040-CE8A-415D4D10E90E}"/>
                  </a:ext>
                </a:extLst>
              </p:cNvPr>
              <p:cNvSpPr txBox="1"/>
              <p:nvPr/>
            </p:nvSpPr>
            <p:spPr>
              <a:xfrm>
                <a:off x="8929773" y="1925882"/>
                <a:ext cx="2929292" cy="115605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en-US" sz="1400" dirty="0"/>
                  <a:t>Benchmark encryption algorithms using controlled simulations and experiments.</a:t>
                </a:r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C410201-043C-F0F0-19AD-2798F4EBC4C8}"/>
              </a:ext>
            </a:extLst>
          </p:cNvPr>
          <p:cNvSpPr txBox="1"/>
          <p:nvPr/>
        </p:nvSpPr>
        <p:spPr>
          <a:xfrm>
            <a:off x="3621206" y="421867"/>
            <a:ext cx="506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</a:rPr>
              <a:t>Data Collection Plan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C31D72-BDBE-5DDB-CAD0-62E2F5C0B0B2}"/>
              </a:ext>
            </a:extLst>
          </p:cNvPr>
          <p:cNvSpPr txBox="1"/>
          <p:nvPr/>
        </p:nvSpPr>
        <p:spPr>
          <a:xfrm>
            <a:off x="365987" y="4605816"/>
            <a:ext cx="1683212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IN" sz="1600" b="1" noProof="1"/>
              <a:t>Literature Review</a:t>
            </a:r>
            <a:endParaRPr lang="en-US" sz="1600" b="1" noProof="1"/>
          </a:p>
        </p:txBody>
      </p:sp>
    </p:spTree>
    <p:extLst>
      <p:ext uri="{BB962C8B-B14F-4D97-AF65-F5344CB8AC3E}">
        <p14:creationId xmlns:p14="http://schemas.microsoft.com/office/powerpoint/2010/main" val="88684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59B47-71F5-7889-4097-B6A0B5A1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624663DD-32F3-D836-67C0-216EAA1C68A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4A7BC4-983B-E5CC-F995-D023A29FE82E}"/>
              </a:ext>
            </a:extLst>
          </p:cNvPr>
          <p:cNvGrpSpPr/>
          <p:nvPr/>
        </p:nvGrpSpPr>
        <p:grpSpPr>
          <a:xfrm>
            <a:off x="725886" y="1318247"/>
            <a:ext cx="9864357" cy="5287825"/>
            <a:chOff x="725887" y="1318248"/>
            <a:chExt cx="7687746" cy="47477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482C7F-F554-AE00-2E53-2B87250906DE}"/>
                </a:ext>
              </a:extLst>
            </p:cNvPr>
            <p:cNvGrpSpPr/>
            <p:nvPr/>
          </p:nvGrpSpPr>
          <p:grpSpPr>
            <a:xfrm>
              <a:off x="730373" y="2016665"/>
              <a:ext cx="3945432" cy="1255616"/>
              <a:chOff x="2395432" y="2441414"/>
              <a:chExt cx="3787532" cy="1205367"/>
            </a:xfrm>
          </p:grpSpPr>
          <p:sp>
            <p:nvSpPr>
              <p:cNvPr id="26" name="Shape">
                <a:extLst>
                  <a:ext uri="{FF2B5EF4-FFF2-40B4-BE49-F238E27FC236}">
                    <a16:creationId xmlns:a16="http://schemas.microsoft.com/office/drawing/2014/main" id="{D4D3C9CA-53EF-3FAC-54F7-8F44D2DF00C6}"/>
                  </a:ext>
                </a:extLst>
              </p:cNvPr>
              <p:cNvSpPr/>
              <p:nvPr/>
            </p:nvSpPr>
            <p:spPr>
              <a:xfrm>
                <a:off x="5261207" y="2441414"/>
                <a:ext cx="921757" cy="1205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28600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en-US" sz="2800" b="1" dirty="0"/>
                  <a:t>02</a:t>
                </a:r>
                <a:endParaRPr sz="2800" b="1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6697FBA-AFEB-FC2B-E10E-D1D6523AF51A}"/>
                  </a:ext>
                </a:extLst>
              </p:cNvPr>
              <p:cNvSpPr/>
              <p:nvPr/>
            </p:nvSpPr>
            <p:spPr>
              <a:xfrm>
                <a:off x="5261208" y="2758941"/>
                <a:ext cx="921756" cy="439079"/>
              </a:xfrm>
              <a:custGeom>
                <a:avLst/>
                <a:gdLst>
                  <a:gd name="connsiteX0" fmla="*/ 492627 w 921756"/>
                  <a:gd name="connsiteY0" fmla="*/ 0 h 439079"/>
                  <a:gd name="connsiteX1" fmla="*/ 921756 w 921756"/>
                  <a:gd name="connsiteY1" fmla="*/ 285158 h 439079"/>
                  <a:gd name="connsiteX2" fmla="*/ 921755 w 921756"/>
                  <a:gd name="connsiteY2" fmla="*/ 285159 h 439079"/>
                  <a:gd name="connsiteX3" fmla="*/ 117704 w 921756"/>
                  <a:gd name="connsiteY3" fmla="*/ 439079 h 439079"/>
                  <a:gd name="connsiteX4" fmla="*/ 0 w 921756"/>
                  <a:gd name="connsiteY4" fmla="*/ 285158 h 43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756" h="439079">
                    <a:moveTo>
                      <a:pt x="492627" y="0"/>
                    </a:moveTo>
                    <a:lnTo>
                      <a:pt x="921756" y="285158"/>
                    </a:lnTo>
                    <a:lnTo>
                      <a:pt x="921755" y="285159"/>
                    </a:lnTo>
                    <a:lnTo>
                      <a:pt x="117704" y="439079"/>
                    </a:lnTo>
                    <a:lnTo>
                      <a:pt x="0" y="285158"/>
                    </a:lnTo>
                    <a:close/>
                  </a:path>
                </a:pathLst>
              </a:custGeom>
              <a:solidFill>
                <a:srgbClr val="000000">
                  <a:alpha val="30196"/>
                </a:srgbClr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8" name="Shape">
                <a:extLst>
                  <a:ext uri="{FF2B5EF4-FFF2-40B4-BE49-F238E27FC236}">
                    <a16:creationId xmlns:a16="http://schemas.microsoft.com/office/drawing/2014/main" id="{CAB505FE-A761-5D1D-4C35-79A5324CCD16}"/>
                  </a:ext>
                </a:extLst>
              </p:cNvPr>
              <p:cNvSpPr/>
              <p:nvPr/>
            </p:nvSpPr>
            <p:spPr>
              <a:xfrm>
                <a:off x="2395432" y="2441414"/>
                <a:ext cx="3783225" cy="602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9" y="0"/>
                    </a:moveTo>
                    <a:lnTo>
                      <a:pt x="21600" y="21600"/>
                    </a:lnTo>
                    <a:lnTo>
                      <a:pt x="2602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sz="28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8933C8-703B-422C-9920-061960273DE0}"/>
                </a:ext>
              </a:extLst>
            </p:cNvPr>
            <p:cNvGrpSpPr/>
            <p:nvPr/>
          </p:nvGrpSpPr>
          <p:grpSpPr>
            <a:xfrm>
              <a:off x="4468202" y="1318248"/>
              <a:ext cx="3940946" cy="1255616"/>
              <a:chOff x="5896706" y="1838728"/>
              <a:chExt cx="3783225" cy="1205367"/>
            </a:xfrm>
          </p:grpSpPr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25426185-9632-C07A-400E-743B1DB64365}"/>
                  </a:ext>
                </a:extLst>
              </p:cNvPr>
              <p:cNvSpPr/>
              <p:nvPr/>
            </p:nvSpPr>
            <p:spPr>
              <a:xfrm>
                <a:off x="5901016" y="1838728"/>
                <a:ext cx="921749" cy="1205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28600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01</a:t>
                </a:r>
                <a:endParaRPr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821DAC-4AC6-8879-1F0A-A1B5ECE42078}"/>
                  </a:ext>
                </a:extLst>
              </p:cNvPr>
              <p:cNvSpPr/>
              <p:nvPr/>
            </p:nvSpPr>
            <p:spPr>
              <a:xfrm>
                <a:off x="5901017" y="2213396"/>
                <a:ext cx="921748" cy="380931"/>
              </a:xfrm>
              <a:custGeom>
                <a:avLst/>
                <a:gdLst>
                  <a:gd name="connsiteX0" fmla="*/ 524373 w 921748"/>
                  <a:gd name="connsiteY0" fmla="*/ 0 h 380931"/>
                  <a:gd name="connsiteX1" fmla="*/ 921747 w 921748"/>
                  <a:gd name="connsiteY1" fmla="*/ 228015 h 380931"/>
                  <a:gd name="connsiteX2" fmla="*/ 921748 w 921748"/>
                  <a:gd name="connsiteY2" fmla="*/ 228016 h 380931"/>
                  <a:gd name="connsiteX3" fmla="*/ 804813 w 921748"/>
                  <a:gd name="connsiteY3" fmla="*/ 380931 h 380931"/>
                  <a:gd name="connsiteX4" fmla="*/ 0 w 921748"/>
                  <a:gd name="connsiteY4" fmla="*/ 228016 h 38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748" h="380931">
                    <a:moveTo>
                      <a:pt x="524373" y="0"/>
                    </a:moveTo>
                    <a:lnTo>
                      <a:pt x="921747" y="228015"/>
                    </a:lnTo>
                    <a:lnTo>
                      <a:pt x="921748" y="228016"/>
                    </a:lnTo>
                    <a:lnTo>
                      <a:pt x="804813" y="380931"/>
                    </a:lnTo>
                    <a:lnTo>
                      <a:pt x="0" y="228016"/>
                    </a:lnTo>
                    <a:close/>
                  </a:path>
                </a:pathLst>
              </a:custGeom>
              <a:solidFill>
                <a:srgbClr val="000000">
                  <a:alpha val="30196"/>
                </a:srgbClr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endParaRPr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Shape">
                <a:extLst>
                  <a:ext uri="{FF2B5EF4-FFF2-40B4-BE49-F238E27FC236}">
                    <a16:creationId xmlns:a16="http://schemas.microsoft.com/office/drawing/2014/main" id="{D2C6094E-3A4C-3869-E96F-4A7E8C94F44C}"/>
                  </a:ext>
                </a:extLst>
              </p:cNvPr>
              <p:cNvSpPr/>
              <p:nvPr/>
            </p:nvSpPr>
            <p:spPr>
              <a:xfrm>
                <a:off x="5896706" y="1875944"/>
                <a:ext cx="3783225" cy="523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1" y="0"/>
                    </a:moveTo>
                    <a:lnTo>
                      <a:pt x="0" y="21600"/>
                    </a:lnTo>
                    <a:lnTo>
                      <a:pt x="1899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8E2E92-FF0D-763C-F311-EA6D9186C9A0}"/>
                </a:ext>
              </a:extLst>
            </p:cNvPr>
            <p:cNvGrpSpPr/>
            <p:nvPr/>
          </p:nvGrpSpPr>
          <p:grpSpPr>
            <a:xfrm>
              <a:off x="725887" y="3413498"/>
              <a:ext cx="3945432" cy="1255616"/>
              <a:chOff x="2395432" y="2441414"/>
              <a:chExt cx="3787532" cy="1205367"/>
            </a:xfrm>
          </p:grpSpPr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ECEA9EEA-A996-9AAD-75A5-674E039F8C78}"/>
                  </a:ext>
                </a:extLst>
              </p:cNvPr>
              <p:cNvSpPr/>
              <p:nvPr/>
            </p:nvSpPr>
            <p:spPr>
              <a:xfrm>
                <a:off x="5261207" y="2441414"/>
                <a:ext cx="921757" cy="1205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28600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04</a:t>
                </a:r>
                <a:endParaRPr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2D5D099-DC37-FB21-E8F7-B53981E58EE2}"/>
                  </a:ext>
                </a:extLst>
              </p:cNvPr>
              <p:cNvSpPr/>
              <p:nvPr/>
            </p:nvSpPr>
            <p:spPr>
              <a:xfrm>
                <a:off x="5261208" y="2758941"/>
                <a:ext cx="921756" cy="439079"/>
              </a:xfrm>
              <a:custGeom>
                <a:avLst/>
                <a:gdLst>
                  <a:gd name="connsiteX0" fmla="*/ 492627 w 921756"/>
                  <a:gd name="connsiteY0" fmla="*/ 0 h 439079"/>
                  <a:gd name="connsiteX1" fmla="*/ 921756 w 921756"/>
                  <a:gd name="connsiteY1" fmla="*/ 285158 h 439079"/>
                  <a:gd name="connsiteX2" fmla="*/ 921755 w 921756"/>
                  <a:gd name="connsiteY2" fmla="*/ 285159 h 439079"/>
                  <a:gd name="connsiteX3" fmla="*/ 117704 w 921756"/>
                  <a:gd name="connsiteY3" fmla="*/ 439079 h 439079"/>
                  <a:gd name="connsiteX4" fmla="*/ 0 w 921756"/>
                  <a:gd name="connsiteY4" fmla="*/ 285158 h 43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756" h="439079">
                    <a:moveTo>
                      <a:pt x="492627" y="0"/>
                    </a:moveTo>
                    <a:lnTo>
                      <a:pt x="921756" y="285158"/>
                    </a:lnTo>
                    <a:lnTo>
                      <a:pt x="921755" y="285159"/>
                    </a:lnTo>
                    <a:lnTo>
                      <a:pt x="117704" y="439079"/>
                    </a:lnTo>
                    <a:lnTo>
                      <a:pt x="0" y="285158"/>
                    </a:lnTo>
                    <a:close/>
                  </a:path>
                </a:pathLst>
              </a:custGeom>
              <a:solidFill>
                <a:srgbClr val="000000">
                  <a:alpha val="30196"/>
                </a:srgbClr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0048609B-F0FB-E3EB-D86C-EA562421BF99}"/>
                  </a:ext>
                </a:extLst>
              </p:cNvPr>
              <p:cNvSpPr/>
              <p:nvPr/>
            </p:nvSpPr>
            <p:spPr>
              <a:xfrm>
                <a:off x="2395432" y="2441414"/>
                <a:ext cx="3783225" cy="602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9" y="0"/>
                    </a:moveTo>
                    <a:lnTo>
                      <a:pt x="21600" y="21600"/>
                    </a:lnTo>
                    <a:lnTo>
                      <a:pt x="2602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578D03-04B9-AEDE-76A0-BA019FDD6B76}"/>
                </a:ext>
              </a:extLst>
            </p:cNvPr>
            <p:cNvGrpSpPr/>
            <p:nvPr/>
          </p:nvGrpSpPr>
          <p:grpSpPr>
            <a:xfrm>
              <a:off x="4468202" y="2715081"/>
              <a:ext cx="3940946" cy="1255616"/>
              <a:chOff x="5901012" y="1838728"/>
              <a:chExt cx="3783225" cy="1205367"/>
            </a:xfrm>
          </p:grpSpPr>
          <p:sp>
            <p:nvSpPr>
              <p:cNvPr id="17" name="Shape">
                <a:extLst>
                  <a:ext uri="{FF2B5EF4-FFF2-40B4-BE49-F238E27FC236}">
                    <a16:creationId xmlns:a16="http://schemas.microsoft.com/office/drawing/2014/main" id="{EE985038-19CC-9BCE-38F7-9FA6EF676B5E}"/>
                  </a:ext>
                </a:extLst>
              </p:cNvPr>
              <p:cNvSpPr/>
              <p:nvPr/>
            </p:nvSpPr>
            <p:spPr>
              <a:xfrm>
                <a:off x="5901016" y="1838728"/>
                <a:ext cx="921749" cy="1205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28600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03</a:t>
                </a:r>
                <a:endParaRPr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4828E03-91C7-F420-38D4-8C9FA4ECE8D8}"/>
                  </a:ext>
                </a:extLst>
              </p:cNvPr>
              <p:cNvSpPr/>
              <p:nvPr/>
            </p:nvSpPr>
            <p:spPr>
              <a:xfrm>
                <a:off x="5901017" y="2213396"/>
                <a:ext cx="921748" cy="380931"/>
              </a:xfrm>
              <a:custGeom>
                <a:avLst/>
                <a:gdLst>
                  <a:gd name="connsiteX0" fmla="*/ 524373 w 921748"/>
                  <a:gd name="connsiteY0" fmla="*/ 0 h 380931"/>
                  <a:gd name="connsiteX1" fmla="*/ 921747 w 921748"/>
                  <a:gd name="connsiteY1" fmla="*/ 228015 h 380931"/>
                  <a:gd name="connsiteX2" fmla="*/ 921748 w 921748"/>
                  <a:gd name="connsiteY2" fmla="*/ 228016 h 380931"/>
                  <a:gd name="connsiteX3" fmla="*/ 804813 w 921748"/>
                  <a:gd name="connsiteY3" fmla="*/ 380931 h 380931"/>
                  <a:gd name="connsiteX4" fmla="*/ 0 w 921748"/>
                  <a:gd name="connsiteY4" fmla="*/ 228016 h 38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748" h="380931">
                    <a:moveTo>
                      <a:pt x="524373" y="0"/>
                    </a:moveTo>
                    <a:lnTo>
                      <a:pt x="921747" y="228015"/>
                    </a:lnTo>
                    <a:lnTo>
                      <a:pt x="921748" y="228016"/>
                    </a:lnTo>
                    <a:lnTo>
                      <a:pt x="804813" y="380931"/>
                    </a:lnTo>
                    <a:lnTo>
                      <a:pt x="0" y="228016"/>
                    </a:lnTo>
                    <a:close/>
                  </a:path>
                </a:pathLst>
              </a:custGeom>
              <a:solidFill>
                <a:srgbClr val="000000">
                  <a:alpha val="30196"/>
                </a:srgbClr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endParaRPr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Shape">
                <a:extLst>
                  <a:ext uri="{FF2B5EF4-FFF2-40B4-BE49-F238E27FC236}">
                    <a16:creationId xmlns:a16="http://schemas.microsoft.com/office/drawing/2014/main" id="{EE6864A2-2711-C089-D91E-8515A438BB15}"/>
                  </a:ext>
                </a:extLst>
              </p:cNvPr>
              <p:cNvSpPr/>
              <p:nvPr/>
            </p:nvSpPr>
            <p:spPr>
              <a:xfrm>
                <a:off x="5901012" y="1838728"/>
                <a:ext cx="3783225" cy="602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1" y="0"/>
                    </a:moveTo>
                    <a:lnTo>
                      <a:pt x="0" y="21600"/>
                    </a:lnTo>
                    <a:lnTo>
                      <a:pt x="1899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35EDA0-93BC-3400-EC6E-20A5F0D4527D}"/>
                </a:ext>
              </a:extLst>
            </p:cNvPr>
            <p:cNvGrpSpPr/>
            <p:nvPr/>
          </p:nvGrpSpPr>
          <p:grpSpPr>
            <a:xfrm>
              <a:off x="4472687" y="4111914"/>
              <a:ext cx="3940946" cy="1255616"/>
              <a:chOff x="5901012" y="1838728"/>
              <a:chExt cx="3783225" cy="1205367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AD0DC59B-1197-0235-EEAD-C80CA048D8F9}"/>
                  </a:ext>
                </a:extLst>
              </p:cNvPr>
              <p:cNvSpPr/>
              <p:nvPr/>
            </p:nvSpPr>
            <p:spPr>
              <a:xfrm>
                <a:off x="5901016" y="1838728"/>
                <a:ext cx="921749" cy="1205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28600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05</a:t>
                </a:r>
                <a:endParaRPr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1AE3E1A-90B1-0A12-1E00-3E42105B2D59}"/>
                  </a:ext>
                </a:extLst>
              </p:cNvPr>
              <p:cNvSpPr/>
              <p:nvPr/>
            </p:nvSpPr>
            <p:spPr>
              <a:xfrm>
                <a:off x="5901017" y="2213396"/>
                <a:ext cx="921748" cy="380931"/>
              </a:xfrm>
              <a:custGeom>
                <a:avLst/>
                <a:gdLst>
                  <a:gd name="connsiteX0" fmla="*/ 524373 w 921748"/>
                  <a:gd name="connsiteY0" fmla="*/ 0 h 380931"/>
                  <a:gd name="connsiteX1" fmla="*/ 921747 w 921748"/>
                  <a:gd name="connsiteY1" fmla="*/ 228015 h 380931"/>
                  <a:gd name="connsiteX2" fmla="*/ 921748 w 921748"/>
                  <a:gd name="connsiteY2" fmla="*/ 228016 h 380931"/>
                  <a:gd name="connsiteX3" fmla="*/ 804813 w 921748"/>
                  <a:gd name="connsiteY3" fmla="*/ 380931 h 380931"/>
                  <a:gd name="connsiteX4" fmla="*/ 0 w 921748"/>
                  <a:gd name="connsiteY4" fmla="*/ 228016 h 38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748" h="380931">
                    <a:moveTo>
                      <a:pt x="524373" y="0"/>
                    </a:moveTo>
                    <a:lnTo>
                      <a:pt x="921747" y="228015"/>
                    </a:lnTo>
                    <a:lnTo>
                      <a:pt x="921748" y="228016"/>
                    </a:lnTo>
                    <a:lnTo>
                      <a:pt x="804813" y="380931"/>
                    </a:lnTo>
                    <a:lnTo>
                      <a:pt x="0" y="228016"/>
                    </a:lnTo>
                    <a:close/>
                  </a:path>
                </a:pathLst>
              </a:custGeom>
              <a:solidFill>
                <a:srgbClr val="000000">
                  <a:alpha val="30196"/>
                </a:srgbClr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endParaRPr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4A467816-F89C-BBD6-3E27-F3C74FBB14A5}"/>
                  </a:ext>
                </a:extLst>
              </p:cNvPr>
              <p:cNvSpPr/>
              <p:nvPr/>
            </p:nvSpPr>
            <p:spPr>
              <a:xfrm>
                <a:off x="5901012" y="1838728"/>
                <a:ext cx="3783225" cy="602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1" y="0"/>
                    </a:moveTo>
                    <a:lnTo>
                      <a:pt x="0" y="21600"/>
                    </a:lnTo>
                    <a:lnTo>
                      <a:pt x="1899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25210F-7832-D377-D0C4-28B732EC4447}"/>
                </a:ext>
              </a:extLst>
            </p:cNvPr>
            <p:cNvGrpSpPr/>
            <p:nvPr/>
          </p:nvGrpSpPr>
          <p:grpSpPr>
            <a:xfrm>
              <a:off x="725887" y="4810332"/>
              <a:ext cx="3945432" cy="1255616"/>
              <a:chOff x="2395432" y="2441414"/>
              <a:chExt cx="3787532" cy="1205367"/>
            </a:xfrm>
          </p:grpSpPr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C2D63B32-29A3-F152-EDAB-614B26A814BF}"/>
                  </a:ext>
                </a:extLst>
              </p:cNvPr>
              <p:cNvSpPr/>
              <p:nvPr/>
            </p:nvSpPr>
            <p:spPr>
              <a:xfrm>
                <a:off x="5261207" y="2441414"/>
                <a:ext cx="921757" cy="1205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28600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en-US" sz="2800" b="1" dirty="0"/>
                  <a:t>06</a:t>
                </a:r>
                <a:endParaRPr sz="2800" b="1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225F681-9D5B-EC1C-6A53-8076DA0923F1}"/>
                  </a:ext>
                </a:extLst>
              </p:cNvPr>
              <p:cNvSpPr/>
              <p:nvPr/>
            </p:nvSpPr>
            <p:spPr>
              <a:xfrm>
                <a:off x="5261208" y="2758941"/>
                <a:ext cx="921756" cy="439079"/>
              </a:xfrm>
              <a:custGeom>
                <a:avLst/>
                <a:gdLst>
                  <a:gd name="connsiteX0" fmla="*/ 492627 w 921756"/>
                  <a:gd name="connsiteY0" fmla="*/ 0 h 439079"/>
                  <a:gd name="connsiteX1" fmla="*/ 921756 w 921756"/>
                  <a:gd name="connsiteY1" fmla="*/ 285158 h 439079"/>
                  <a:gd name="connsiteX2" fmla="*/ 921755 w 921756"/>
                  <a:gd name="connsiteY2" fmla="*/ 285159 h 439079"/>
                  <a:gd name="connsiteX3" fmla="*/ 117704 w 921756"/>
                  <a:gd name="connsiteY3" fmla="*/ 439079 h 439079"/>
                  <a:gd name="connsiteX4" fmla="*/ 0 w 921756"/>
                  <a:gd name="connsiteY4" fmla="*/ 285158 h 43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756" h="439079">
                    <a:moveTo>
                      <a:pt x="492627" y="0"/>
                    </a:moveTo>
                    <a:lnTo>
                      <a:pt x="921756" y="285158"/>
                    </a:lnTo>
                    <a:lnTo>
                      <a:pt x="921755" y="285159"/>
                    </a:lnTo>
                    <a:lnTo>
                      <a:pt x="117704" y="439079"/>
                    </a:lnTo>
                    <a:lnTo>
                      <a:pt x="0" y="285158"/>
                    </a:lnTo>
                    <a:close/>
                  </a:path>
                </a:pathLst>
              </a:custGeom>
              <a:solidFill>
                <a:srgbClr val="000000">
                  <a:alpha val="30196"/>
                </a:srgbClr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13" name="Shape">
                <a:extLst>
                  <a:ext uri="{FF2B5EF4-FFF2-40B4-BE49-F238E27FC236}">
                    <a16:creationId xmlns:a16="http://schemas.microsoft.com/office/drawing/2014/main" id="{9E4C27E9-91EE-490F-1DB0-1AE014D760DA}"/>
                  </a:ext>
                </a:extLst>
              </p:cNvPr>
              <p:cNvSpPr/>
              <p:nvPr/>
            </p:nvSpPr>
            <p:spPr>
              <a:xfrm>
                <a:off x="2395432" y="2441414"/>
                <a:ext cx="3783225" cy="602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9" y="0"/>
                    </a:moveTo>
                    <a:lnTo>
                      <a:pt x="21600" y="21600"/>
                    </a:lnTo>
                    <a:lnTo>
                      <a:pt x="2602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4F69309-6817-2589-B21A-0B6ABC2C324C}"/>
              </a:ext>
            </a:extLst>
          </p:cNvPr>
          <p:cNvSpPr txBox="1"/>
          <p:nvPr/>
        </p:nvSpPr>
        <p:spPr>
          <a:xfrm>
            <a:off x="5915607" y="1428434"/>
            <a:ext cx="5008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Assessing encryption algorithm effectiveness.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873B5-9813-B103-F2FF-E7732CD18ECD}"/>
              </a:ext>
            </a:extLst>
          </p:cNvPr>
          <p:cNvSpPr txBox="1"/>
          <p:nvPr/>
        </p:nvSpPr>
        <p:spPr>
          <a:xfrm>
            <a:off x="1207035" y="2242302"/>
            <a:ext cx="432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Ensuring smooth integration into systems.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DEB1DE-7C52-3ECF-2F61-2CF0D20D6B22}"/>
              </a:ext>
            </a:extLst>
          </p:cNvPr>
          <p:cNvSpPr txBox="1"/>
          <p:nvPr/>
        </p:nvSpPr>
        <p:spPr>
          <a:xfrm>
            <a:off x="5991291" y="2974094"/>
            <a:ext cx="48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Evaluating cost-effectiveness of encryption.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815BF7-3CE5-C51F-B3BF-063E4D4FE89F}"/>
              </a:ext>
            </a:extLst>
          </p:cNvPr>
          <p:cNvSpPr txBox="1"/>
          <p:nvPr/>
        </p:nvSpPr>
        <p:spPr>
          <a:xfrm>
            <a:off x="1142531" y="3778650"/>
            <a:ext cx="441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Compliance with data protection regulations.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08DC9B-4F6A-6DE5-E07A-A03DDFB1BAEA}"/>
              </a:ext>
            </a:extLst>
          </p:cNvPr>
          <p:cNvSpPr txBox="1"/>
          <p:nvPr/>
        </p:nvSpPr>
        <p:spPr>
          <a:xfrm>
            <a:off x="5915607" y="4566837"/>
            <a:ext cx="439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Adapting encryption for growing data needs.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29E232-6C3C-9F3F-0EA1-21FCDB570F1B}"/>
              </a:ext>
            </a:extLst>
          </p:cNvPr>
          <p:cNvSpPr txBox="1"/>
          <p:nvPr/>
        </p:nvSpPr>
        <p:spPr>
          <a:xfrm>
            <a:off x="1190107" y="535016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Protecting against evolving cyber threats.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8BB0A8-A74A-54F9-34B5-359341CEF9B7}"/>
              </a:ext>
            </a:extLst>
          </p:cNvPr>
          <p:cNvSpPr txBox="1"/>
          <p:nvPr/>
        </p:nvSpPr>
        <p:spPr>
          <a:xfrm>
            <a:off x="3133725" y="456639"/>
            <a:ext cx="3861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FEASIBILITY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59199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55C9B-2AD0-74F1-24FE-65B1F2F2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6626259A-7504-A0A2-FF0E-18A1C70591C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D31A71-D935-F9A7-1C82-E21C5C38AE75}"/>
              </a:ext>
            </a:extLst>
          </p:cNvPr>
          <p:cNvGrpSpPr/>
          <p:nvPr/>
        </p:nvGrpSpPr>
        <p:grpSpPr>
          <a:xfrm>
            <a:off x="354563" y="1341623"/>
            <a:ext cx="10790631" cy="5075310"/>
            <a:chOff x="-217027" y="988868"/>
            <a:chExt cx="8956781" cy="50753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59DE68-5DB6-36FD-E59A-11E877689B24}"/>
                </a:ext>
              </a:extLst>
            </p:cNvPr>
            <p:cNvGrpSpPr/>
            <p:nvPr/>
          </p:nvGrpSpPr>
          <p:grpSpPr>
            <a:xfrm>
              <a:off x="2560897" y="988868"/>
              <a:ext cx="4253262" cy="5014727"/>
              <a:chOff x="4087718" y="3009900"/>
              <a:chExt cx="2494694" cy="2941321"/>
            </a:xfrm>
          </p:grpSpPr>
          <p:sp>
            <p:nvSpPr>
              <p:cNvPr id="26" name="Shape">
                <a:extLst>
                  <a:ext uri="{FF2B5EF4-FFF2-40B4-BE49-F238E27FC236}">
                    <a16:creationId xmlns:a16="http://schemas.microsoft.com/office/drawing/2014/main" id="{17B7A1E3-38B1-AEE9-2AD6-77ED1025CF16}"/>
                  </a:ext>
                </a:extLst>
              </p:cNvPr>
              <p:cNvSpPr/>
              <p:nvPr/>
            </p:nvSpPr>
            <p:spPr>
              <a:xfrm>
                <a:off x="4089400" y="3009900"/>
                <a:ext cx="2493012" cy="2941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39" y="0"/>
                    </a:moveTo>
                    <a:lnTo>
                      <a:pt x="21600" y="1296"/>
                    </a:lnTo>
                    <a:lnTo>
                      <a:pt x="21600" y="2388"/>
                    </a:lnTo>
                    <a:lnTo>
                      <a:pt x="16670" y="4346"/>
                    </a:lnTo>
                    <a:cubicBezTo>
                      <a:pt x="16670" y="4346"/>
                      <a:pt x="10123" y="5661"/>
                      <a:pt x="7967" y="10539"/>
                    </a:cubicBezTo>
                    <a:lnTo>
                      <a:pt x="8363" y="11602"/>
                    </a:lnTo>
                    <a:lnTo>
                      <a:pt x="8429" y="12609"/>
                    </a:lnTo>
                    <a:lnTo>
                      <a:pt x="10112" y="13617"/>
                    </a:lnTo>
                    <a:lnTo>
                      <a:pt x="10112" y="14540"/>
                    </a:lnTo>
                    <a:lnTo>
                      <a:pt x="12731" y="14932"/>
                    </a:lnTo>
                    <a:lnTo>
                      <a:pt x="12731" y="20817"/>
                    </a:lnTo>
                    <a:lnTo>
                      <a:pt x="12731" y="21600"/>
                    </a:lnTo>
                    <a:lnTo>
                      <a:pt x="5887" y="20173"/>
                    </a:lnTo>
                    <a:lnTo>
                      <a:pt x="1419" y="15995"/>
                    </a:lnTo>
                    <a:lnTo>
                      <a:pt x="1254" y="15099"/>
                    </a:lnTo>
                    <a:lnTo>
                      <a:pt x="957" y="14232"/>
                    </a:lnTo>
                    <a:lnTo>
                      <a:pt x="297" y="10418"/>
                    </a:lnTo>
                    <a:lnTo>
                      <a:pt x="0" y="9550"/>
                    </a:lnTo>
                    <a:lnTo>
                      <a:pt x="2377" y="6547"/>
                    </a:lnTo>
                    <a:lnTo>
                      <a:pt x="2146" y="5568"/>
                    </a:lnTo>
                    <a:lnTo>
                      <a:pt x="6184" y="3665"/>
                    </a:lnTo>
                    <a:lnTo>
                      <a:pt x="6151" y="2630"/>
                    </a:lnTo>
                    <a:lnTo>
                      <a:pt x="11015" y="1903"/>
                    </a:lnTo>
                    <a:lnTo>
                      <a:pt x="11114" y="923"/>
                    </a:lnTo>
                    <a:lnTo>
                      <a:pt x="15680" y="1063"/>
                    </a:lnTo>
                    <a:lnTo>
                      <a:pt x="16439" y="0"/>
                    </a:lnTo>
                    <a:close/>
                  </a:path>
                </a:pathLst>
              </a:custGeom>
              <a:solidFill>
                <a:srgbClr val="475A5A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7" name="Shape">
                <a:extLst>
                  <a:ext uri="{FF2B5EF4-FFF2-40B4-BE49-F238E27FC236}">
                    <a16:creationId xmlns:a16="http://schemas.microsoft.com/office/drawing/2014/main" id="{12E779ED-78EC-CDD5-6141-B22A362F42B5}"/>
                  </a:ext>
                </a:extLst>
              </p:cNvPr>
              <p:cNvSpPr/>
              <p:nvPr/>
            </p:nvSpPr>
            <p:spPr>
              <a:xfrm>
                <a:off x="5762436" y="3009900"/>
                <a:ext cx="817881" cy="443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522" y="7117"/>
                    </a:moveTo>
                    <a:lnTo>
                      <a:pt x="0" y="17330"/>
                    </a:lnTo>
                    <a:lnTo>
                      <a:pt x="6876" y="21600"/>
                    </a:lnTo>
                    <a:lnTo>
                      <a:pt x="21600" y="8603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8" name="Shape">
                <a:extLst>
                  <a:ext uri="{FF2B5EF4-FFF2-40B4-BE49-F238E27FC236}">
                    <a16:creationId xmlns:a16="http://schemas.microsoft.com/office/drawing/2014/main" id="{460E278C-F352-9AB4-50FC-39B4F8065577}"/>
                  </a:ext>
                </a:extLst>
              </p:cNvPr>
              <p:cNvSpPr/>
              <p:nvPr/>
            </p:nvSpPr>
            <p:spPr>
              <a:xfrm>
                <a:off x="5372100" y="3136899"/>
                <a:ext cx="525781" cy="373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383" y="21600"/>
                    </a:moveTo>
                    <a:lnTo>
                      <a:pt x="0" y="0"/>
                    </a:lnTo>
                    <a:lnTo>
                      <a:pt x="21600" y="1102"/>
                    </a:lnTo>
                    <a:lnTo>
                      <a:pt x="16122" y="13224"/>
                    </a:lnTo>
                    <a:lnTo>
                      <a:pt x="16122" y="2160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9" name="Shape">
                <a:extLst>
                  <a:ext uri="{FF2B5EF4-FFF2-40B4-BE49-F238E27FC236}">
                    <a16:creationId xmlns:a16="http://schemas.microsoft.com/office/drawing/2014/main" id="{73A10A19-145D-F620-8E75-7B2C104C71A8}"/>
                  </a:ext>
                </a:extLst>
              </p:cNvPr>
              <p:cNvSpPr/>
              <p:nvPr/>
            </p:nvSpPr>
            <p:spPr>
              <a:xfrm>
                <a:off x="4798917" y="3268945"/>
                <a:ext cx="664211" cy="435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912"/>
                    </a:moveTo>
                    <a:lnTo>
                      <a:pt x="13629" y="21600"/>
                    </a:lnTo>
                    <a:lnTo>
                      <a:pt x="21600" y="18955"/>
                    </a:lnTo>
                    <a:lnTo>
                      <a:pt x="18255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0" name="Shape">
                <a:extLst>
                  <a:ext uri="{FF2B5EF4-FFF2-40B4-BE49-F238E27FC236}">
                    <a16:creationId xmlns:a16="http://schemas.microsoft.com/office/drawing/2014/main" id="{FD313BE2-DDED-18E1-3084-CFE10B2FAF6F}"/>
                  </a:ext>
                </a:extLst>
              </p:cNvPr>
              <p:cNvSpPr/>
              <p:nvPr/>
            </p:nvSpPr>
            <p:spPr>
              <a:xfrm>
                <a:off x="4335746" y="3506881"/>
                <a:ext cx="877570" cy="469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968"/>
                    </a:moveTo>
                    <a:lnTo>
                      <a:pt x="17192" y="21600"/>
                    </a:lnTo>
                    <a:lnTo>
                      <a:pt x="21600" y="15470"/>
                    </a:lnTo>
                    <a:lnTo>
                      <a:pt x="114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B33FE7DC-EB2A-D3BD-F565-E224BFC5F193}"/>
                  </a:ext>
                </a:extLst>
              </p:cNvPr>
              <p:cNvSpPr/>
              <p:nvPr/>
            </p:nvSpPr>
            <p:spPr>
              <a:xfrm>
                <a:off x="4087718" y="3900582"/>
                <a:ext cx="962661" cy="4089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9719" y="19990"/>
                    </a:lnTo>
                    <a:lnTo>
                      <a:pt x="21600" y="10465"/>
                    </a:lnTo>
                    <a:lnTo>
                      <a:pt x="6184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4ED1A92D-F5D1-BF3B-658F-DF58B26EE14B}"/>
                  </a:ext>
                </a:extLst>
              </p:cNvPr>
              <p:cNvSpPr/>
              <p:nvPr/>
            </p:nvSpPr>
            <p:spPr>
              <a:xfrm>
                <a:off x="4121561" y="4393341"/>
                <a:ext cx="932182" cy="546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6" y="21600"/>
                    </a:moveTo>
                    <a:lnTo>
                      <a:pt x="21600" y="7384"/>
                    </a:lnTo>
                    <a:lnTo>
                      <a:pt x="20099" y="0"/>
                    </a:lnTo>
                    <a:lnTo>
                      <a:pt x="0" y="1055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3" name="Shape">
                <a:extLst>
                  <a:ext uri="{FF2B5EF4-FFF2-40B4-BE49-F238E27FC236}">
                    <a16:creationId xmlns:a16="http://schemas.microsoft.com/office/drawing/2014/main" id="{84FB01FF-B6FA-70C9-819C-E871FC197FD9}"/>
                  </a:ext>
                </a:extLst>
              </p:cNvPr>
              <p:cNvSpPr/>
              <p:nvPr/>
            </p:nvSpPr>
            <p:spPr>
              <a:xfrm>
                <a:off x="4234145" y="4727764"/>
                <a:ext cx="1022351" cy="801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140"/>
                    </a:moveTo>
                    <a:lnTo>
                      <a:pt x="17495" y="0"/>
                    </a:lnTo>
                    <a:lnTo>
                      <a:pt x="21600" y="3697"/>
                    </a:lnTo>
                    <a:lnTo>
                      <a:pt x="10787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969E5ED8-1CDF-6A67-8F8B-ACF3A7E8979D}"/>
                  </a:ext>
                </a:extLst>
              </p:cNvPr>
              <p:cNvSpPr/>
              <p:nvPr/>
            </p:nvSpPr>
            <p:spPr>
              <a:xfrm>
                <a:off x="4775199" y="4991099"/>
                <a:ext cx="783591" cy="855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61"/>
                    </a:moveTo>
                    <a:lnTo>
                      <a:pt x="13268" y="0"/>
                    </a:lnTo>
                    <a:lnTo>
                      <a:pt x="21600" y="1346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A8EF6F83-0D29-0937-0299-B34D84A3BFE9}"/>
                  </a:ext>
                </a:extLst>
              </p:cNvPr>
              <p:cNvSpPr/>
              <p:nvPr/>
            </p:nvSpPr>
            <p:spPr>
              <a:xfrm>
                <a:off x="4775199" y="4127499"/>
                <a:ext cx="77471" cy="92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652"/>
                    </a:moveTo>
                    <a:cubicBezTo>
                      <a:pt x="21600" y="17753"/>
                      <a:pt x="18059" y="21600"/>
                      <a:pt x="10623" y="21600"/>
                    </a:cubicBezTo>
                    <a:cubicBezTo>
                      <a:pt x="3895" y="21600"/>
                      <a:pt x="0" y="18049"/>
                      <a:pt x="0" y="10652"/>
                    </a:cubicBezTo>
                    <a:cubicBezTo>
                      <a:pt x="0" y="3551"/>
                      <a:pt x="3541" y="0"/>
                      <a:pt x="10623" y="0"/>
                    </a:cubicBezTo>
                    <a:cubicBezTo>
                      <a:pt x="17705" y="0"/>
                      <a:pt x="21600" y="3255"/>
                      <a:pt x="21600" y="10652"/>
                    </a:cubicBezTo>
                    <a:close/>
                    <a:moveTo>
                      <a:pt x="9207" y="10948"/>
                    </a:moveTo>
                    <a:cubicBezTo>
                      <a:pt x="9207" y="15978"/>
                      <a:pt x="9561" y="17162"/>
                      <a:pt x="10977" y="17162"/>
                    </a:cubicBezTo>
                    <a:cubicBezTo>
                      <a:pt x="12393" y="17162"/>
                      <a:pt x="12748" y="15978"/>
                      <a:pt x="12748" y="10948"/>
                    </a:cubicBezTo>
                    <a:cubicBezTo>
                      <a:pt x="12748" y="5918"/>
                      <a:pt x="12748" y="4438"/>
                      <a:pt x="10977" y="4438"/>
                    </a:cubicBezTo>
                    <a:cubicBezTo>
                      <a:pt x="9561" y="4438"/>
                      <a:pt x="9207" y="5918"/>
                      <a:pt x="9207" y="1094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id="{42C9D08E-821F-7611-8A58-0B15536FB996}"/>
                  </a:ext>
                </a:extLst>
              </p:cNvPr>
              <p:cNvSpPr/>
              <p:nvPr/>
            </p:nvSpPr>
            <p:spPr>
              <a:xfrm>
                <a:off x="4864099" y="4127499"/>
                <a:ext cx="77471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23" y="21600"/>
                    </a:moveTo>
                    <a:lnTo>
                      <a:pt x="10623" y="17280"/>
                    </a:lnTo>
                    <a:lnTo>
                      <a:pt x="0" y="17280"/>
                    </a:lnTo>
                    <a:lnTo>
                      <a:pt x="0" y="12343"/>
                    </a:lnTo>
                    <a:lnTo>
                      <a:pt x="7082" y="0"/>
                    </a:lnTo>
                    <a:lnTo>
                      <a:pt x="19121" y="0"/>
                    </a:lnTo>
                    <a:lnTo>
                      <a:pt x="19121" y="12034"/>
                    </a:lnTo>
                    <a:lnTo>
                      <a:pt x="21600" y="12034"/>
                    </a:lnTo>
                    <a:lnTo>
                      <a:pt x="20892" y="17280"/>
                    </a:lnTo>
                    <a:lnTo>
                      <a:pt x="19121" y="17280"/>
                    </a:lnTo>
                    <a:lnTo>
                      <a:pt x="19121" y="21600"/>
                    </a:lnTo>
                    <a:lnTo>
                      <a:pt x="10623" y="21600"/>
                    </a:lnTo>
                    <a:close/>
                    <a:moveTo>
                      <a:pt x="10623" y="10800"/>
                    </a:moveTo>
                    <a:cubicBezTo>
                      <a:pt x="10623" y="9257"/>
                      <a:pt x="10623" y="6789"/>
                      <a:pt x="10977" y="5246"/>
                    </a:cubicBezTo>
                    <a:cubicBezTo>
                      <a:pt x="10269" y="6789"/>
                      <a:pt x="8852" y="10183"/>
                      <a:pt x="7790" y="12034"/>
                    </a:cubicBezTo>
                    <a:lnTo>
                      <a:pt x="10623" y="12034"/>
                    </a:lnTo>
                    <a:lnTo>
                      <a:pt x="10623" y="108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7" name="Shape">
                <a:extLst>
                  <a:ext uri="{FF2B5EF4-FFF2-40B4-BE49-F238E27FC236}">
                    <a16:creationId xmlns:a16="http://schemas.microsoft.com/office/drawing/2014/main" id="{765F20DE-9FA3-8A3F-A431-C9E44D440234}"/>
                  </a:ext>
                </a:extLst>
              </p:cNvPr>
              <p:cNvSpPr/>
              <p:nvPr/>
            </p:nvSpPr>
            <p:spPr>
              <a:xfrm>
                <a:off x="4775199" y="4483099"/>
                <a:ext cx="77471" cy="92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652"/>
                    </a:moveTo>
                    <a:cubicBezTo>
                      <a:pt x="21600" y="17753"/>
                      <a:pt x="18059" y="21600"/>
                      <a:pt x="10623" y="21600"/>
                    </a:cubicBezTo>
                    <a:cubicBezTo>
                      <a:pt x="3895" y="21600"/>
                      <a:pt x="0" y="18049"/>
                      <a:pt x="0" y="10652"/>
                    </a:cubicBezTo>
                    <a:cubicBezTo>
                      <a:pt x="0" y="3551"/>
                      <a:pt x="3541" y="0"/>
                      <a:pt x="10623" y="0"/>
                    </a:cubicBezTo>
                    <a:cubicBezTo>
                      <a:pt x="17705" y="0"/>
                      <a:pt x="21600" y="3255"/>
                      <a:pt x="21600" y="10652"/>
                    </a:cubicBezTo>
                    <a:close/>
                    <a:moveTo>
                      <a:pt x="9207" y="10948"/>
                    </a:moveTo>
                    <a:cubicBezTo>
                      <a:pt x="9207" y="15978"/>
                      <a:pt x="9561" y="17162"/>
                      <a:pt x="10977" y="17162"/>
                    </a:cubicBezTo>
                    <a:cubicBezTo>
                      <a:pt x="12393" y="17162"/>
                      <a:pt x="12748" y="15978"/>
                      <a:pt x="12748" y="10948"/>
                    </a:cubicBezTo>
                    <a:cubicBezTo>
                      <a:pt x="12748" y="5918"/>
                      <a:pt x="12748" y="4438"/>
                      <a:pt x="10977" y="4438"/>
                    </a:cubicBezTo>
                    <a:cubicBezTo>
                      <a:pt x="9561" y="4438"/>
                      <a:pt x="9207" y="5918"/>
                      <a:pt x="9207" y="1094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C9C972D8-E9AA-D261-CE1E-F66CC2FEF319}"/>
                  </a:ext>
                </a:extLst>
              </p:cNvPr>
              <p:cNvSpPr/>
              <p:nvPr/>
            </p:nvSpPr>
            <p:spPr>
              <a:xfrm>
                <a:off x="4851400" y="4483099"/>
                <a:ext cx="76200" cy="92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0" y="6214"/>
                    </a:moveTo>
                    <a:cubicBezTo>
                      <a:pt x="720" y="3847"/>
                      <a:pt x="2160" y="0"/>
                      <a:pt x="10800" y="0"/>
                    </a:cubicBezTo>
                    <a:cubicBezTo>
                      <a:pt x="16560" y="0"/>
                      <a:pt x="20880" y="1775"/>
                      <a:pt x="20880" y="5918"/>
                    </a:cubicBezTo>
                    <a:cubicBezTo>
                      <a:pt x="20880" y="8285"/>
                      <a:pt x="18720" y="9764"/>
                      <a:pt x="16920" y="10060"/>
                    </a:cubicBezTo>
                    <a:lnTo>
                      <a:pt x="16920" y="10060"/>
                    </a:lnTo>
                    <a:cubicBezTo>
                      <a:pt x="18720" y="10356"/>
                      <a:pt x="21600" y="11540"/>
                      <a:pt x="21600" y="15090"/>
                    </a:cubicBezTo>
                    <a:cubicBezTo>
                      <a:pt x="21600" y="18641"/>
                      <a:pt x="19080" y="21600"/>
                      <a:pt x="10800" y="21600"/>
                    </a:cubicBezTo>
                    <a:cubicBezTo>
                      <a:pt x="2160" y="21600"/>
                      <a:pt x="360" y="17753"/>
                      <a:pt x="0" y="15090"/>
                    </a:cubicBezTo>
                    <a:lnTo>
                      <a:pt x="9000" y="15090"/>
                    </a:lnTo>
                    <a:cubicBezTo>
                      <a:pt x="9000" y="16570"/>
                      <a:pt x="9360" y="17458"/>
                      <a:pt x="10440" y="17458"/>
                    </a:cubicBezTo>
                    <a:cubicBezTo>
                      <a:pt x="11520" y="17458"/>
                      <a:pt x="11880" y="16570"/>
                      <a:pt x="11880" y="15090"/>
                    </a:cubicBezTo>
                    <a:cubicBezTo>
                      <a:pt x="11880" y="13315"/>
                      <a:pt x="11520" y="12723"/>
                      <a:pt x="9360" y="12723"/>
                    </a:cubicBezTo>
                    <a:lnTo>
                      <a:pt x="7200" y="12723"/>
                    </a:lnTo>
                    <a:lnTo>
                      <a:pt x="7200" y="8285"/>
                    </a:lnTo>
                    <a:lnTo>
                      <a:pt x="9360" y="8285"/>
                    </a:lnTo>
                    <a:cubicBezTo>
                      <a:pt x="11160" y="8285"/>
                      <a:pt x="11880" y="7693"/>
                      <a:pt x="11880" y="6214"/>
                    </a:cubicBezTo>
                    <a:cubicBezTo>
                      <a:pt x="11880" y="5030"/>
                      <a:pt x="11520" y="4438"/>
                      <a:pt x="10800" y="4438"/>
                    </a:cubicBezTo>
                    <a:cubicBezTo>
                      <a:pt x="9720" y="4438"/>
                      <a:pt x="9360" y="5030"/>
                      <a:pt x="9360" y="6510"/>
                    </a:cubicBezTo>
                    <a:lnTo>
                      <a:pt x="360" y="651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9" name="Shape">
                <a:extLst>
                  <a:ext uri="{FF2B5EF4-FFF2-40B4-BE49-F238E27FC236}">
                    <a16:creationId xmlns:a16="http://schemas.microsoft.com/office/drawing/2014/main" id="{47CAFAD0-C708-5F3F-759D-92377BE333B7}"/>
                  </a:ext>
                </a:extLst>
              </p:cNvPr>
              <p:cNvSpPr/>
              <p:nvPr/>
            </p:nvSpPr>
            <p:spPr>
              <a:xfrm>
                <a:off x="4965699" y="4851399"/>
                <a:ext cx="77471" cy="92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652"/>
                    </a:moveTo>
                    <a:cubicBezTo>
                      <a:pt x="21600" y="17753"/>
                      <a:pt x="18059" y="21600"/>
                      <a:pt x="10623" y="21600"/>
                    </a:cubicBezTo>
                    <a:cubicBezTo>
                      <a:pt x="3895" y="21600"/>
                      <a:pt x="0" y="18049"/>
                      <a:pt x="0" y="10652"/>
                    </a:cubicBezTo>
                    <a:cubicBezTo>
                      <a:pt x="0" y="3551"/>
                      <a:pt x="3541" y="0"/>
                      <a:pt x="10623" y="0"/>
                    </a:cubicBezTo>
                    <a:cubicBezTo>
                      <a:pt x="17705" y="0"/>
                      <a:pt x="21600" y="3255"/>
                      <a:pt x="21600" y="10652"/>
                    </a:cubicBezTo>
                    <a:close/>
                    <a:moveTo>
                      <a:pt x="9207" y="10948"/>
                    </a:moveTo>
                    <a:cubicBezTo>
                      <a:pt x="9207" y="15978"/>
                      <a:pt x="9561" y="17162"/>
                      <a:pt x="10977" y="17162"/>
                    </a:cubicBezTo>
                    <a:cubicBezTo>
                      <a:pt x="12393" y="17162"/>
                      <a:pt x="12748" y="15978"/>
                      <a:pt x="12748" y="10948"/>
                    </a:cubicBezTo>
                    <a:cubicBezTo>
                      <a:pt x="12748" y="5918"/>
                      <a:pt x="12748" y="4438"/>
                      <a:pt x="10977" y="4438"/>
                    </a:cubicBezTo>
                    <a:cubicBezTo>
                      <a:pt x="9207" y="4438"/>
                      <a:pt x="9207" y="5622"/>
                      <a:pt x="9207" y="10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D6F67070-EA7F-0848-7C1A-A7B6B7C3F12D}"/>
                  </a:ext>
                </a:extLst>
              </p:cNvPr>
              <p:cNvSpPr/>
              <p:nvPr/>
            </p:nvSpPr>
            <p:spPr>
              <a:xfrm>
                <a:off x="5054600" y="4851400"/>
                <a:ext cx="72390" cy="90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9" y="21600"/>
                    </a:moveTo>
                    <a:lnTo>
                      <a:pt x="379" y="21296"/>
                    </a:lnTo>
                    <a:cubicBezTo>
                      <a:pt x="379" y="15515"/>
                      <a:pt x="3789" y="12777"/>
                      <a:pt x="6821" y="10952"/>
                    </a:cubicBezTo>
                    <a:cubicBezTo>
                      <a:pt x="9853" y="8823"/>
                      <a:pt x="11368" y="7910"/>
                      <a:pt x="11368" y="6389"/>
                    </a:cubicBezTo>
                    <a:cubicBezTo>
                      <a:pt x="11368" y="5476"/>
                      <a:pt x="11368" y="4563"/>
                      <a:pt x="10232" y="4563"/>
                    </a:cubicBezTo>
                    <a:cubicBezTo>
                      <a:pt x="9095" y="4563"/>
                      <a:pt x="8716" y="5476"/>
                      <a:pt x="8716" y="7910"/>
                    </a:cubicBezTo>
                    <a:lnTo>
                      <a:pt x="0" y="7910"/>
                    </a:lnTo>
                    <a:cubicBezTo>
                      <a:pt x="0" y="5476"/>
                      <a:pt x="758" y="0"/>
                      <a:pt x="10990" y="0"/>
                    </a:cubicBezTo>
                    <a:cubicBezTo>
                      <a:pt x="17811" y="0"/>
                      <a:pt x="21221" y="2738"/>
                      <a:pt x="21221" y="6693"/>
                    </a:cubicBezTo>
                    <a:cubicBezTo>
                      <a:pt x="21221" y="9431"/>
                      <a:pt x="20084" y="10952"/>
                      <a:pt x="15537" y="13386"/>
                    </a:cubicBezTo>
                    <a:cubicBezTo>
                      <a:pt x="13263" y="14603"/>
                      <a:pt x="12126" y="15515"/>
                      <a:pt x="11747" y="16124"/>
                    </a:cubicBezTo>
                    <a:lnTo>
                      <a:pt x="21600" y="16124"/>
                    </a:lnTo>
                    <a:lnTo>
                      <a:pt x="20463" y="21600"/>
                    </a:lnTo>
                    <a:lnTo>
                      <a:pt x="379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1CD53AE7-65C6-6905-94F5-87ED0A09FE27}"/>
                  </a:ext>
                </a:extLst>
              </p:cNvPr>
              <p:cNvSpPr/>
              <p:nvPr/>
            </p:nvSpPr>
            <p:spPr>
              <a:xfrm>
                <a:off x="5295899" y="5079999"/>
                <a:ext cx="77471" cy="92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652"/>
                    </a:moveTo>
                    <a:cubicBezTo>
                      <a:pt x="21600" y="17753"/>
                      <a:pt x="18059" y="21600"/>
                      <a:pt x="10623" y="21600"/>
                    </a:cubicBezTo>
                    <a:cubicBezTo>
                      <a:pt x="3895" y="21600"/>
                      <a:pt x="0" y="18049"/>
                      <a:pt x="0" y="10652"/>
                    </a:cubicBezTo>
                    <a:cubicBezTo>
                      <a:pt x="0" y="3551"/>
                      <a:pt x="3541" y="0"/>
                      <a:pt x="10623" y="0"/>
                    </a:cubicBezTo>
                    <a:cubicBezTo>
                      <a:pt x="17705" y="0"/>
                      <a:pt x="21600" y="3255"/>
                      <a:pt x="21600" y="10652"/>
                    </a:cubicBezTo>
                    <a:close/>
                    <a:moveTo>
                      <a:pt x="9207" y="10948"/>
                    </a:moveTo>
                    <a:cubicBezTo>
                      <a:pt x="9207" y="15978"/>
                      <a:pt x="9561" y="17162"/>
                      <a:pt x="10977" y="17162"/>
                    </a:cubicBezTo>
                    <a:cubicBezTo>
                      <a:pt x="12393" y="17162"/>
                      <a:pt x="12748" y="15978"/>
                      <a:pt x="12748" y="10948"/>
                    </a:cubicBezTo>
                    <a:cubicBezTo>
                      <a:pt x="12748" y="5918"/>
                      <a:pt x="12748" y="4438"/>
                      <a:pt x="10977" y="4438"/>
                    </a:cubicBezTo>
                    <a:cubicBezTo>
                      <a:pt x="9207" y="4438"/>
                      <a:pt x="9207" y="5622"/>
                      <a:pt x="9207" y="10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C4FE7042-8187-E7AF-41E3-B621D30F99D0}"/>
                  </a:ext>
                </a:extLst>
              </p:cNvPr>
              <p:cNvSpPr/>
              <p:nvPr/>
            </p:nvSpPr>
            <p:spPr>
              <a:xfrm>
                <a:off x="5384799" y="5079999"/>
                <a:ext cx="40642" cy="88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25" y="21600"/>
                    </a:moveTo>
                    <a:lnTo>
                      <a:pt x="4725" y="6789"/>
                    </a:lnTo>
                    <a:cubicBezTo>
                      <a:pt x="2700" y="6789"/>
                      <a:pt x="675" y="6480"/>
                      <a:pt x="0" y="6480"/>
                    </a:cubicBezTo>
                    <a:lnTo>
                      <a:pt x="0" y="1851"/>
                    </a:lnTo>
                    <a:cubicBezTo>
                      <a:pt x="4050" y="1851"/>
                      <a:pt x="7425" y="926"/>
                      <a:pt x="8775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lnTo>
                      <a:pt x="4725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id="{08690B5D-44B4-D844-EACE-51D6AB23A3E9}"/>
                  </a:ext>
                </a:extLst>
              </p:cNvPr>
              <p:cNvSpPr/>
              <p:nvPr/>
            </p:nvSpPr>
            <p:spPr>
              <a:xfrm>
                <a:off x="5892799" y="3276599"/>
                <a:ext cx="77471" cy="92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652"/>
                    </a:moveTo>
                    <a:cubicBezTo>
                      <a:pt x="21600" y="17753"/>
                      <a:pt x="18059" y="21600"/>
                      <a:pt x="10623" y="21600"/>
                    </a:cubicBezTo>
                    <a:cubicBezTo>
                      <a:pt x="3895" y="21600"/>
                      <a:pt x="0" y="18049"/>
                      <a:pt x="0" y="10652"/>
                    </a:cubicBezTo>
                    <a:cubicBezTo>
                      <a:pt x="0" y="3551"/>
                      <a:pt x="3541" y="0"/>
                      <a:pt x="10623" y="0"/>
                    </a:cubicBezTo>
                    <a:cubicBezTo>
                      <a:pt x="17705" y="0"/>
                      <a:pt x="21600" y="3551"/>
                      <a:pt x="21600" y="10652"/>
                    </a:cubicBezTo>
                    <a:close/>
                    <a:moveTo>
                      <a:pt x="9207" y="10948"/>
                    </a:moveTo>
                    <a:cubicBezTo>
                      <a:pt x="9207" y="15978"/>
                      <a:pt x="9561" y="17162"/>
                      <a:pt x="10977" y="17162"/>
                    </a:cubicBezTo>
                    <a:cubicBezTo>
                      <a:pt x="12393" y="17162"/>
                      <a:pt x="12748" y="15978"/>
                      <a:pt x="12748" y="10948"/>
                    </a:cubicBezTo>
                    <a:cubicBezTo>
                      <a:pt x="12748" y="5918"/>
                      <a:pt x="12748" y="4438"/>
                      <a:pt x="10977" y="4438"/>
                    </a:cubicBezTo>
                    <a:cubicBezTo>
                      <a:pt x="9561" y="4734"/>
                      <a:pt x="9207" y="5918"/>
                      <a:pt x="9207" y="10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id="{AC4D8944-0155-6304-AAA5-987E815615E9}"/>
                  </a:ext>
                </a:extLst>
              </p:cNvPr>
              <p:cNvSpPr/>
              <p:nvPr/>
            </p:nvSpPr>
            <p:spPr>
              <a:xfrm>
                <a:off x="5981699" y="3276599"/>
                <a:ext cx="77470" cy="92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5" extrusionOk="0">
                    <a:moveTo>
                      <a:pt x="0" y="14886"/>
                    </a:moveTo>
                    <a:cubicBezTo>
                      <a:pt x="0" y="12843"/>
                      <a:pt x="1416" y="11092"/>
                      <a:pt x="3895" y="10216"/>
                    </a:cubicBezTo>
                    <a:cubicBezTo>
                      <a:pt x="1416" y="9341"/>
                      <a:pt x="708" y="7589"/>
                      <a:pt x="708" y="5838"/>
                    </a:cubicBezTo>
                    <a:cubicBezTo>
                      <a:pt x="708" y="3503"/>
                      <a:pt x="2479" y="0"/>
                      <a:pt x="10623" y="0"/>
                    </a:cubicBezTo>
                    <a:cubicBezTo>
                      <a:pt x="18413" y="0"/>
                      <a:pt x="20892" y="2919"/>
                      <a:pt x="20892" y="5838"/>
                    </a:cubicBezTo>
                    <a:cubicBezTo>
                      <a:pt x="20892" y="7881"/>
                      <a:pt x="19830" y="9049"/>
                      <a:pt x="17705" y="9924"/>
                    </a:cubicBezTo>
                    <a:cubicBezTo>
                      <a:pt x="20184" y="10800"/>
                      <a:pt x="21600" y="12551"/>
                      <a:pt x="21600" y="14886"/>
                    </a:cubicBezTo>
                    <a:cubicBezTo>
                      <a:pt x="21600" y="17805"/>
                      <a:pt x="19829" y="21308"/>
                      <a:pt x="10269" y="21308"/>
                    </a:cubicBezTo>
                    <a:cubicBezTo>
                      <a:pt x="2479" y="21600"/>
                      <a:pt x="0" y="18097"/>
                      <a:pt x="0" y="14886"/>
                    </a:cubicBezTo>
                    <a:close/>
                    <a:moveTo>
                      <a:pt x="9207" y="6130"/>
                    </a:moveTo>
                    <a:cubicBezTo>
                      <a:pt x="9207" y="7589"/>
                      <a:pt x="9561" y="8173"/>
                      <a:pt x="10623" y="8173"/>
                    </a:cubicBezTo>
                    <a:cubicBezTo>
                      <a:pt x="11685" y="8173"/>
                      <a:pt x="12040" y="7589"/>
                      <a:pt x="12040" y="6130"/>
                    </a:cubicBezTo>
                    <a:cubicBezTo>
                      <a:pt x="12040" y="4670"/>
                      <a:pt x="11686" y="4086"/>
                      <a:pt x="10623" y="4086"/>
                    </a:cubicBezTo>
                    <a:cubicBezTo>
                      <a:pt x="9915" y="4086"/>
                      <a:pt x="9207" y="4670"/>
                      <a:pt x="9207" y="6130"/>
                    </a:cubicBezTo>
                    <a:close/>
                    <a:moveTo>
                      <a:pt x="12394" y="15178"/>
                    </a:moveTo>
                    <a:cubicBezTo>
                      <a:pt x="12394" y="13427"/>
                      <a:pt x="12040" y="12551"/>
                      <a:pt x="10977" y="12551"/>
                    </a:cubicBezTo>
                    <a:cubicBezTo>
                      <a:pt x="9915" y="12551"/>
                      <a:pt x="9561" y="13427"/>
                      <a:pt x="9561" y="15178"/>
                    </a:cubicBezTo>
                    <a:cubicBezTo>
                      <a:pt x="9561" y="16930"/>
                      <a:pt x="10269" y="17514"/>
                      <a:pt x="10977" y="17514"/>
                    </a:cubicBezTo>
                    <a:cubicBezTo>
                      <a:pt x="11685" y="17514"/>
                      <a:pt x="12394" y="16930"/>
                      <a:pt x="12394" y="151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id="{E83F72C7-4735-E643-AAAE-9DB561B51FDF}"/>
                  </a:ext>
                </a:extLst>
              </p:cNvPr>
              <p:cNvSpPr/>
              <p:nvPr/>
            </p:nvSpPr>
            <p:spPr>
              <a:xfrm>
                <a:off x="5524499" y="3365499"/>
                <a:ext cx="77471" cy="92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652"/>
                    </a:moveTo>
                    <a:cubicBezTo>
                      <a:pt x="21600" y="17753"/>
                      <a:pt x="18059" y="21600"/>
                      <a:pt x="10623" y="21600"/>
                    </a:cubicBezTo>
                    <a:cubicBezTo>
                      <a:pt x="3895" y="21600"/>
                      <a:pt x="0" y="18049"/>
                      <a:pt x="0" y="10652"/>
                    </a:cubicBezTo>
                    <a:cubicBezTo>
                      <a:pt x="0" y="3551"/>
                      <a:pt x="3541" y="0"/>
                      <a:pt x="10623" y="0"/>
                    </a:cubicBezTo>
                    <a:cubicBezTo>
                      <a:pt x="17705" y="0"/>
                      <a:pt x="21600" y="3551"/>
                      <a:pt x="21600" y="10652"/>
                    </a:cubicBezTo>
                    <a:close/>
                    <a:moveTo>
                      <a:pt x="9207" y="10948"/>
                    </a:moveTo>
                    <a:cubicBezTo>
                      <a:pt x="9207" y="15978"/>
                      <a:pt x="9561" y="17162"/>
                      <a:pt x="10977" y="17162"/>
                    </a:cubicBezTo>
                    <a:cubicBezTo>
                      <a:pt x="12393" y="17162"/>
                      <a:pt x="12748" y="15978"/>
                      <a:pt x="12748" y="10948"/>
                    </a:cubicBezTo>
                    <a:cubicBezTo>
                      <a:pt x="12748" y="5918"/>
                      <a:pt x="12748" y="4438"/>
                      <a:pt x="10977" y="4438"/>
                    </a:cubicBezTo>
                    <a:cubicBezTo>
                      <a:pt x="9207" y="4438"/>
                      <a:pt x="9207" y="5918"/>
                      <a:pt x="9207" y="1094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id="{513E971C-5AAC-6BFB-670E-7A08CCEEB73A}"/>
                  </a:ext>
                </a:extLst>
              </p:cNvPr>
              <p:cNvSpPr/>
              <p:nvPr/>
            </p:nvSpPr>
            <p:spPr>
              <a:xfrm>
                <a:off x="5613400" y="3365499"/>
                <a:ext cx="69850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4937"/>
                    </a:lnTo>
                    <a:cubicBezTo>
                      <a:pt x="18065" y="8949"/>
                      <a:pt x="14138" y="15429"/>
                      <a:pt x="12960" y="21600"/>
                    </a:cubicBezTo>
                    <a:lnTo>
                      <a:pt x="1964" y="21600"/>
                    </a:lnTo>
                    <a:cubicBezTo>
                      <a:pt x="3535" y="15120"/>
                      <a:pt x="8247" y="8331"/>
                      <a:pt x="11782" y="5554"/>
                    </a:cubicBezTo>
                    <a:lnTo>
                      <a:pt x="0" y="5554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id="{CDED7C26-57CC-0FE4-B59D-95049E2C7A1C}"/>
                  </a:ext>
                </a:extLst>
              </p:cNvPr>
              <p:cNvSpPr/>
              <p:nvPr/>
            </p:nvSpPr>
            <p:spPr>
              <a:xfrm>
                <a:off x="5206999" y="3517899"/>
                <a:ext cx="77471" cy="92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652"/>
                    </a:moveTo>
                    <a:cubicBezTo>
                      <a:pt x="21600" y="17753"/>
                      <a:pt x="18059" y="21600"/>
                      <a:pt x="10623" y="21600"/>
                    </a:cubicBezTo>
                    <a:cubicBezTo>
                      <a:pt x="3895" y="21600"/>
                      <a:pt x="0" y="18049"/>
                      <a:pt x="0" y="10652"/>
                    </a:cubicBezTo>
                    <a:cubicBezTo>
                      <a:pt x="0" y="3551"/>
                      <a:pt x="3541" y="0"/>
                      <a:pt x="10623" y="0"/>
                    </a:cubicBezTo>
                    <a:cubicBezTo>
                      <a:pt x="17705" y="0"/>
                      <a:pt x="21600" y="3551"/>
                      <a:pt x="21600" y="10652"/>
                    </a:cubicBezTo>
                    <a:close/>
                    <a:moveTo>
                      <a:pt x="9207" y="10948"/>
                    </a:moveTo>
                    <a:cubicBezTo>
                      <a:pt x="9207" y="15978"/>
                      <a:pt x="9561" y="17162"/>
                      <a:pt x="10977" y="17162"/>
                    </a:cubicBezTo>
                    <a:cubicBezTo>
                      <a:pt x="12393" y="17162"/>
                      <a:pt x="12748" y="15978"/>
                      <a:pt x="12748" y="10948"/>
                    </a:cubicBezTo>
                    <a:cubicBezTo>
                      <a:pt x="12748" y="5918"/>
                      <a:pt x="12748" y="4438"/>
                      <a:pt x="10977" y="4438"/>
                    </a:cubicBezTo>
                    <a:cubicBezTo>
                      <a:pt x="9207" y="4438"/>
                      <a:pt x="9207" y="5918"/>
                      <a:pt x="9207" y="10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151CC1D3-0C01-49E2-EC45-C8DD3262DC5C}"/>
                  </a:ext>
                </a:extLst>
              </p:cNvPr>
              <p:cNvSpPr/>
              <p:nvPr/>
            </p:nvSpPr>
            <p:spPr>
              <a:xfrm>
                <a:off x="5295900" y="3517900"/>
                <a:ext cx="76200" cy="93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600" y="6130"/>
                    </a:moveTo>
                    <a:cubicBezTo>
                      <a:pt x="12600" y="5546"/>
                      <a:pt x="12240" y="4670"/>
                      <a:pt x="11160" y="4670"/>
                    </a:cubicBezTo>
                    <a:cubicBezTo>
                      <a:pt x="10080" y="4670"/>
                      <a:pt x="9360" y="5838"/>
                      <a:pt x="9360" y="8465"/>
                    </a:cubicBezTo>
                    <a:cubicBezTo>
                      <a:pt x="10800" y="7881"/>
                      <a:pt x="12240" y="7297"/>
                      <a:pt x="14040" y="7297"/>
                    </a:cubicBezTo>
                    <a:cubicBezTo>
                      <a:pt x="18720" y="7297"/>
                      <a:pt x="21600" y="9924"/>
                      <a:pt x="21600" y="13719"/>
                    </a:cubicBezTo>
                    <a:cubicBezTo>
                      <a:pt x="21600" y="18097"/>
                      <a:pt x="18360" y="21600"/>
                      <a:pt x="10800" y="21600"/>
                    </a:cubicBezTo>
                    <a:cubicBezTo>
                      <a:pt x="2520" y="21600"/>
                      <a:pt x="0" y="17514"/>
                      <a:pt x="0" y="11092"/>
                    </a:cubicBezTo>
                    <a:cubicBezTo>
                      <a:pt x="0" y="3211"/>
                      <a:pt x="4320" y="0"/>
                      <a:pt x="11160" y="0"/>
                    </a:cubicBezTo>
                    <a:cubicBezTo>
                      <a:pt x="19440" y="0"/>
                      <a:pt x="20880" y="3795"/>
                      <a:pt x="20880" y="5838"/>
                    </a:cubicBezTo>
                    <a:lnTo>
                      <a:pt x="12600" y="5838"/>
                    </a:lnTo>
                    <a:close/>
                    <a:moveTo>
                      <a:pt x="12600" y="14303"/>
                    </a:moveTo>
                    <a:cubicBezTo>
                      <a:pt x="12600" y="12551"/>
                      <a:pt x="12240" y="11676"/>
                      <a:pt x="11160" y="11676"/>
                    </a:cubicBezTo>
                    <a:cubicBezTo>
                      <a:pt x="10080" y="11676"/>
                      <a:pt x="9720" y="11968"/>
                      <a:pt x="9720" y="14303"/>
                    </a:cubicBezTo>
                    <a:cubicBezTo>
                      <a:pt x="9720" y="16346"/>
                      <a:pt x="10080" y="17222"/>
                      <a:pt x="11160" y="17222"/>
                    </a:cubicBezTo>
                    <a:cubicBezTo>
                      <a:pt x="12240" y="17222"/>
                      <a:pt x="12600" y="16638"/>
                      <a:pt x="12600" y="143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9" name="Shape">
                <a:extLst>
                  <a:ext uri="{FF2B5EF4-FFF2-40B4-BE49-F238E27FC236}">
                    <a16:creationId xmlns:a16="http://schemas.microsoft.com/office/drawing/2014/main" id="{6F70F4C2-E3A5-1491-46D1-184D34899852}"/>
                  </a:ext>
                </a:extLst>
              </p:cNvPr>
              <p:cNvSpPr/>
              <p:nvPr/>
            </p:nvSpPr>
            <p:spPr>
              <a:xfrm>
                <a:off x="4940299" y="3809999"/>
                <a:ext cx="77471" cy="92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652"/>
                    </a:moveTo>
                    <a:cubicBezTo>
                      <a:pt x="21600" y="17753"/>
                      <a:pt x="18059" y="21600"/>
                      <a:pt x="10623" y="21600"/>
                    </a:cubicBezTo>
                    <a:cubicBezTo>
                      <a:pt x="3895" y="21600"/>
                      <a:pt x="0" y="18049"/>
                      <a:pt x="0" y="10652"/>
                    </a:cubicBezTo>
                    <a:cubicBezTo>
                      <a:pt x="0" y="3551"/>
                      <a:pt x="3541" y="0"/>
                      <a:pt x="10623" y="0"/>
                    </a:cubicBezTo>
                    <a:cubicBezTo>
                      <a:pt x="17705" y="0"/>
                      <a:pt x="21600" y="3255"/>
                      <a:pt x="21600" y="10652"/>
                    </a:cubicBezTo>
                    <a:close/>
                    <a:moveTo>
                      <a:pt x="9207" y="10948"/>
                    </a:moveTo>
                    <a:cubicBezTo>
                      <a:pt x="9207" y="15978"/>
                      <a:pt x="9561" y="17162"/>
                      <a:pt x="10977" y="17162"/>
                    </a:cubicBezTo>
                    <a:cubicBezTo>
                      <a:pt x="12393" y="17162"/>
                      <a:pt x="12748" y="15978"/>
                      <a:pt x="12748" y="10948"/>
                    </a:cubicBezTo>
                    <a:cubicBezTo>
                      <a:pt x="12748" y="5918"/>
                      <a:pt x="12748" y="4438"/>
                      <a:pt x="10977" y="4438"/>
                    </a:cubicBezTo>
                    <a:cubicBezTo>
                      <a:pt x="9207" y="4438"/>
                      <a:pt x="9207" y="5622"/>
                      <a:pt x="9207" y="1094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1B789278-7797-47D3-E45D-F6C625A93C7C}"/>
                  </a:ext>
                </a:extLst>
              </p:cNvPr>
              <p:cNvSpPr/>
              <p:nvPr/>
            </p:nvSpPr>
            <p:spPr>
              <a:xfrm>
                <a:off x="5029200" y="3810000"/>
                <a:ext cx="74931" cy="90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9" y="5172"/>
                    </a:moveTo>
                    <a:lnTo>
                      <a:pt x="9153" y="5172"/>
                    </a:lnTo>
                    <a:lnTo>
                      <a:pt x="8786" y="7606"/>
                    </a:lnTo>
                    <a:cubicBezTo>
                      <a:pt x="9519" y="6997"/>
                      <a:pt x="10983" y="6693"/>
                      <a:pt x="13546" y="6693"/>
                    </a:cubicBezTo>
                    <a:cubicBezTo>
                      <a:pt x="18671" y="6693"/>
                      <a:pt x="21600" y="9431"/>
                      <a:pt x="21600" y="13690"/>
                    </a:cubicBezTo>
                    <a:cubicBezTo>
                      <a:pt x="21600" y="19470"/>
                      <a:pt x="16841" y="21600"/>
                      <a:pt x="10617" y="21600"/>
                    </a:cubicBezTo>
                    <a:cubicBezTo>
                      <a:pt x="2929" y="21600"/>
                      <a:pt x="366" y="18558"/>
                      <a:pt x="0" y="14907"/>
                    </a:cubicBezTo>
                    <a:lnTo>
                      <a:pt x="9153" y="14907"/>
                    </a:lnTo>
                    <a:cubicBezTo>
                      <a:pt x="9153" y="16428"/>
                      <a:pt x="9519" y="17037"/>
                      <a:pt x="10617" y="17037"/>
                    </a:cubicBezTo>
                    <a:cubicBezTo>
                      <a:pt x="11715" y="17037"/>
                      <a:pt x="12081" y="16124"/>
                      <a:pt x="12081" y="13994"/>
                    </a:cubicBezTo>
                    <a:cubicBezTo>
                      <a:pt x="12081" y="11865"/>
                      <a:pt x="11715" y="11256"/>
                      <a:pt x="10617" y="11256"/>
                    </a:cubicBezTo>
                    <a:cubicBezTo>
                      <a:pt x="9885" y="11256"/>
                      <a:pt x="9153" y="11561"/>
                      <a:pt x="8786" y="12777"/>
                    </a:cubicBezTo>
                    <a:lnTo>
                      <a:pt x="366" y="12473"/>
                    </a:lnTo>
                    <a:cubicBezTo>
                      <a:pt x="732" y="10039"/>
                      <a:pt x="2197" y="3346"/>
                      <a:pt x="2563" y="0"/>
                    </a:cubicBezTo>
                    <a:lnTo>
                      <a:pt x="21600" y="0"/>
                    </a:lnTo>
                    <a:lnTo>
                      <a:pt x="19769" y="517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3D7F43-0363-D403-6187-18260255A910}"/>
                </a:ext>
              </a:extLst>
            </p:cNvPr>
            <p:cNvSpPr txBox="1"/>
            <p:nvPr/>
          </p:nvSpPr>
          <p:spPr>
            <a:xfrm>
              <a:off x="5120365" y="3918489"/>
              <a:ext cx="3246129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b="1" dirty="0"/>
                <a:t>Blockchain Security</a:t>
              </a:r>
              <a:r>
                <a:rPr lang="en-US" sz="1600" dirty="0"/>
                <a:t> – Using decentralized encryption for data integrity.</a:t>
              </a:r>
              <a:endPara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C303-DF64-589D-B8B8-E78A91B7E8A1}"/>
                </a:ext>
              </a:extLst>
            </p:cNvPr>
            <p:cNvSpPr txBox="1"/>
            <p:nvPr/>
          </p:nvSpPr>
          <p:spPr>
            <a:xfrm>
              <a:off x="5349406" y="5122242"/>
              <a:ext cx="3079071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IN" sz="1600" b="1" dirty="0"/>
                <a:t>Quantum-Safe Encryption</a:t>
              </a:r>
              <a:r>
                <a:rPr lang="en-IN" sz="1600" dirty="0"/>
                <a:t> – Implementing cryptography resistant to quantum attacks</a:t>
              </a:r>
              <a:endPara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1D4F7B-62CA-6DA8-645F-2F06C4D5652F}"/>
                </a:ext>
              </a:extLst>
            </p:cNvPr>
            <p:cNvSpPr txBox="1"/>
            <p:nvPr/>
          </p:nvSpPr>
          <p:spPr>
            <a:xfrm>
              <a:off x="-217027" y="4053383"/>
              <a:ext cx="2585429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600" b="1" dirty="0"/>
                <a:t>AI-Driven Encryption</a:t>
              </a:r>
              <a:r>
                <a:rPr lang="en-US" sz="1600" dirty="0"/>
                <a:t> – Enhancing security with adaptive AI-based cryptographic models.</a:t>
              </a:r>
              <a:endPara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0D4113-4101-33B6-0EB9-D6CEF68EFA79}"/>
                </a:ext>
              </a:extLst>
            </p:cNvPr>
            <p:cNvSpPr txBox="1"/>
            <p:nvPr/>
          </p:nvSpPr>
          <p:spPr>
            <a:xfrm>
              <a:off x="-147321" y="5233181"/>
              <a:ext cx="2834477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600" b="1" dirty="0"/>
                <a:t>Homomorphic Encryption</a:t>
              </a:r>
              <a:r>
                <a:rPr lang="en-US" sz="1600" dirty="0"/>
                <a:t> – Enabling computation on encrypted data without decryption..</a:t>
              </a:r>
              <a:endPara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1C4619-AB1E-AF13-D605-A3856E51A78E}"/>
                </a:ext>
              </a:extLst>
            </p:cNvPr>
            <p:cNvGrpSpPr/>
            <p:nvPr/>
          </p:nvGrpSpPr>
          <p:grpSpPr>
            <a:xfrm>
              <a:off x="-147321" y="2309076"/>
              <a:ext cx="2534554" cy="1198447"/>
              <a:chOff x="-109381" y="2596988"/>
              <a:chExt cx="3379405" cy="159793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6AB8C6-4B77-6B91-D95C-9ABFF6A7BC03}"/>
                  </a:ext>
                </a:extLst>
              </p:cNvPr>
              <p:cNvSpPr txBox="1"/>
              <p:nvPr/>
            </p:nvSpPr>
            <p:spPr>
              <a:xfrm>
                <a:off x="332936" y="2596988"/>
                <a:ext cx="2937088" cy="49244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endParaRPr lang="en-US" b="1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E6ABA3-44A6-B572-2164-1FB6EBF6FB22}"/>
                  </a:ext>
                </a:extLst>
              </p:cNvPr>
              <p:cNvSpPr txBox="1"/>
              <p:nvPr/>
            </p:nvSpPr>
            <p:spPr>
              <a:xfrm>
                <a:off x="-109381" y="3086922"/>
                <a:ext cx="3379405" cy="110799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r>
                  <a:rPr lang="en-US" sz="1600" b="1" dirty="0"/>
                  <a:t>Zero-Trust Architecture</a:t>
                </a:r>
                <a:r>
                  <a:rPr lang="en-US" sz="1600" dirty="0"/>
                  <a:t> – Applying encryption in a zero-trust security framework.</a:t>
                </a:r>
                <a:endPara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8FFC53-40D0-7F09-3B5D-224989D7F778}"/>
                </a:ext>
              </a:extLst>
            </p:cNvPr>
            <p:cNvSpPr txBox="1"/>
            <p:nvPr/>
          </p:nvSpPr>
          <p:spPr>
            <a:xfrm>
              <a:off x="5902481" y="1999732"/>
              <a:ext cx="283727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600" b="1" dirty="0"/>
                <a:t>Post-Quantum Cryptography</a:t>
              </a:r>
              <a:r>
                <a:rPr lang="en-US" sz="1600" dirty="0"/>
                <a:t> – Exploring lattice-based and hash-based encryption techniques.</a:t>
              </a:r>
              <a:endPara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4647AD-99BF-8C8C-D105-CCD35088C86C}"/>
                </a:ext>
              </a:extLst>
            </p:cNvPr>
            <p:cNvGrpSpPr/>
            <p:nvPr/>
          </p:nvGrpSpPr>
          <p:grpSpPr>
            <a:xfrm>
              <a:off x="-147321" y="1203714"/>
              <a:ext cx="3128165" cy="1198447"/>
              <a:chOff x="-900861" y="2596988"/>
              <a:chExt cx="4170886" cy="15979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9D07AA-50FE-BE9E-17E9-64FB9F9C9A1E}"/>
                  </a:ext>
                </a:extLst>
              </p:cNvPr>
              <p:cNvSpPr txBox="1"/>
              <p:nvPr/>
            </p:nvSpPr>
            <p:spPr>
              <a:xfrm>
                <a:off x="332936" y="2596988"/>
                <a:ext cx="2937088" cy="49244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endParaRPr lang="en-US" b="1" noProof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40CBB7-14A9-9B48-DCA1-0CAFE7451BF1}"/>
                  </a:ext>
                </a:extLst>
              </p:cNvPr>
              <p:cNvSpPr txBox="1"/>
              <p:nvPr/>
            </p:nvSpPr>
            <p:spPr>
              <a:xfrm>
                <a:off x="-900861" y="3086922"/>
                <a:ext cx="4170886" cy="110799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r>
                  <a:rPr lang="en-US" sz="1600" b="1" dirty="0"/>
                  <a:t>Multi-Factor Encryption</a:t>
                </a:r>
                <a:r>
                  <a:rPr lang="en-US" sz="1600" dirty="0"/>
                  <a:t> – Combining multiple cryptographic methods for enhanced security.</a:t>
                </a:r>
                <a:endPara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46FA139-C2B3-5158-664A-D09A9B14B3FA}"/>
                </a:ext>
              </a:extLst>
            </p:cNvPr>
            <p:cNvSpPr/>
            <p:nvPr/>
          </p:nvSpPr>
          <p:spPr>
            <a:xfrm>
              <a:off x="490185" y="4931661"/>
              <a:ext cx="373259" cy="301523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/>
                <a:t>02</a:t>
              </a:r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A215849-C20F-17A6-51C8-D5573148694F}"/>
                </a:ext>
              </a:extLst>
            </p:cNvPr>
            <p:cNvSpPr/>
            <p:nvPr/>
          </p:nvSpPr>
          <p:spPr>
            <a:xfrm>
              <a:off x="6951197" y="4733618"/>
              <a:ext cx="373259" cy="301523"/>
            </a:xfrm>
            <a:prstGeom prst="trapezoi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/>
                <a:t>01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FDEC4033-25CF-4800-4007-A1DFF83C8B98}"/>
                </a:ext>
              </a:extLst>
            </p:cNvPr>
            <p:cNvSpPr/>
            <p:nvPr/>
          </p:nvSpPr>
          <p:spPr>
            <a:xfrm>
              <a:off x="490185" y="3730835"/>
              <a:ext cx="373259" cy="301523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00477212-5E8D-94A1-D096-1F74BBA030B9}"/>
                </a:ext>
              </a:extLst>
            </p:cNvPr>
            <p:cNvSpPr/>
            <p:nvPr/>
          </p:nvSpPr>
          <p:spPr>
            <a:xfrm>
              <a:off x="6944076" y="3595546"/>
              <a:ext cx="373259" cy="301523"/>
            </a:xfrm>
            <a:prstGeom prst="trapezoi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0D6B1BF6-0E4D-FB60-6D05-EE945F5571A6}"/>
                </a:ext>
              </a:extLst>
            </p:cNvPr>
            <p:cNvSpPr/>
            <p:nvPr/>
          </p:nvSpPr>
          <p:spPr>
            <a:xfrm>
              <a:off x="490185" y="2387397"/>
              <a:ext cx="373259" cy="301523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/>
                <a:t>06</a:t>
              </a: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B87874A-1375-5741-9415-6A592CCAE9AA}"/>
                </a:ext>
              </a:extLst>
            </p:cNvPr>
            <p:cNvSpPr/>
            <p:nvPr/>
          </p:nvSpPr>
          <p:spPr>
            <a:xfrm>
              <a:off x="6944077" y="2730959"/>
              <a:ext cx="373259" cy="301523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85B64BBF-EC7E-802E-431C-24BD82594270}"/>
                </a:ext>
              </a:extLst>
            </p:cNvPr>
            <p:cNvSpPr/>
            <p:nvPr/>
          </p:nvSpPr>
          <p:spPr>
            <a:xfrm>
              <a:off x="490185" y="1281474"/>
              <a:ext cx="373259" cy="301523"/>
            </a:xfrm>
            <a:prstGeom prst="trapezoid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bg1"/>
                  </a:solidFill>
                </a:rPr>
                <a:t>08</a:t>
              </a: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0C943970-4744-3FC8-B43D-BAFAB4F06771}"/>
                </a:ext>
              </a:extLst>
            </p:cNvPr>
            <p:cNvSpPr/>
            <p:nvPr/>
          </p:nvSpPr>
          <p:spPr>
            <a:xfrm>
              <a:off x="6951197" y="1685421"/>
              <a:ext cx="373259" cy="301523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07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441B002-D517-BA7D-7E1E-EC38786DC9F4}"/>
              </a:ext>
            </a:extLst>
          </p:cNvPr>
          <p:cNvSpPr txBox="1"/>
          <p:nvPr/>
        </p:nvSpPr>
        <p:spPr>
          <a:xfrm>
            <a:off x="3882406" y="525336"/>
            <a:ext cx="419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INNOVATIVE ELEMENTS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CC61B5-53B2-C93D-BCFC-51BE47A29228}"/>
              </a:ext>
            </a:extLst>
          </p:cNvPr>
          <p:cNvSpPr txBox="1"/>
          <p:nvPr/>
        </p:nvSpPr>
        <p:spPr>
          <a:xfrm>
            <a:off x="6742360" y="3438674"/>
            <a:ext cx="433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Cryptography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efficient encryption for IoT and mobile devices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333321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8401</TotalTime>
  <Words>822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Casper</vt:lpstr>
      <vt:lpstr>Casper Bold</vt:lpstr>
      <vt:lpstr>Roboto</vt:lpstr>
      <vt:lpstr>Segoe UI</vt:lpstr>
      <vt:lpstr>Times New Roman</vt:lpstr>
      <vt:lpstr>YAFdJs2qTWQ 0</vt:lpstr>
      <vt:lpstr>1_Office Theme</vt:lpstr>
      <vt:lpstr>Contents Slide Master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Nageswara reddy Kasu</cp:lastModifiedBy>
  <cp:revision>182</cp:revision>
  <cp:lastPrinted>2019-07-10T09:38:27Z</cp:lastPrinted>
  <dcterms:created xsi:type="dcterms:W3CDTF">2019-01-09T10:33:58Z</dcterms:created>
  <dcterms:modified xsi:type="dcterms:W3CDTF">2025-03-20T07:24:49Z</dcterms:modified>
</cp:coreProperties>
</file>