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24"/>
  </p:notesMasterIdLst>
  <p:sldIdLst>
    <p:sldId id="257" r:id="rId2"/>
    <p:sldId id="259" r:id="rId3"/>
    <p:sldId id="287" r:id="rId4"/>
    <p:sldId id="286" r:id="rId5"/>
    <p:sldId id="317" r:id="rId6"/>
    <p:sldId id="260" r:id="rId7"/>
    <p:sldId id="288" r:id="rId8"/>
    <p:sldId id="299" r:id="rId9"/>
    <p:sldId id="300" r:id="rId10"/>
    <p:sldId id="301" r:id="rId11"/>
    <p:sldId id="267" r:id="rId12"/>
    <p:sldId id="311" r:id="rId13"/>
    <p:sldId id="312" r:id="rId14"/>
    <p:sldId id="302" r:id="rId15"/>
    <p:sldId id="270" r:id="rId16"/>
    <p:sldId id="309" r:id="rId17"/>
    <p:sldId id="314" r:id="rId18"/>
    <p:sldId id="315" r:id="rId19"/>
    <p:sldId id="290" r:id="rId20"/>
    <p:sldId id="316" r:id="rId21"/>
    <p:sldId id="297" r:id="rId22"/>
    <p:sldId id="25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55" autoAdjust="0"/>
  </p:normalViewPr>
  <p:slideViewPr>
    <p:cSldViewPr snapToGrid="0">
      <p:cViewPr>
        <p:scale>
          <a:sx n="50" d="100"/>
          <a:sy n="50" d="100"/>
        </p:scale>
        <p:origin x="12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10E0E-9B19-4F7E-A45C-B066918FD317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2402-F75A-45A9-B9AC-91C4764C31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09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42402-F75A-45A9-B9AC-91C4764C314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91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5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3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62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6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9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3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736193-EDE3-4BB5-AE5F-E6E5472AB8B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0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634-DD87-4BA5-461A-2A65EEE2F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782172"/>
          </a:xfrm>
        </p:spPr>
        <p:txBody>
          <a:bodyPr>
            <a:normAutofit/>
          </a:bodyPr>
          <a:lstStyle/>
          <a:p>
            <a:r>
              <a:rPr lang="en-AU" sz="3600" b="1" dirty="0"/>
              <a:t>Smart Food Waste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CA4F6-6E72-380E-07FE-61CA26B55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1715944"/>
            <a:ext cx="10058400" cy="1143000"/>
          </a:xfrm>
        </p:spPr>
        <p:txBody>
          <a:bodyPr>
            <a:normAutofit/>
          </a:bodyPr>
          <a:lstStyle/>
          <a:p>
            <a:r>
              <a:rPr lang="en-AU" sz="1600" dirty="0"/>
              <a:t>Kasun Eranda Wijethilake</a:t>
            </a:r>
          </a:p>
          <a:p>
            <a:r>
              <a:rPr lang="en-AU" sz="1600" dirty="0"/>
              <a:t>10/11/2024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B4850-8C20-315D-52EA-9280CBB07296}"/>
              </a:ext>
            </a:extLst>
          </p:cNvPr>
          <p:cNvSpPr/>
          <p:nvPr/>
        </p:nvSpPr>
        <p:spPr>
          <a:xfrm>
            <a:off x="1097280" y="4032985"/>
            <a:ext cx="1790299" cy="3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C6A98E-51DE-DF96-682D-1CB18CA14D6F}"/>
              </a:ext>
            </a:extLst>
          </p:cNvPr>
          <p:cNvSpPr/>
          <p:nvPr/>
        </p:nvSpPr>
        <p:spPr>
          <a:xfrm>
            <a:off x="1992429" y="3606800"/>
            <a:ext cx="6396121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 descr="A child eating food and a bowl of noodles&#10;&#10;Description automatically generated">
            <a:extLst>
              <a:ext uri="{FF2B5EF4-FFF2-40B4-BE49-F238E27FC236}">
                <a16:creationId xmlns:a16="http://schemas.microsoft.com/office/drawing/2014/main" id="{4680B233-2571-8F8A-0B52-A4FF706E8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2309305"/>
            <a:ext cx="5783580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1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A7B7C-7BD0-8B61-204A-2AC07D935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BA3A-5982-0D15-32ED-2F324FAB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1" dirty="0"/>
              <a:t>Data Cleaning and Preprocessing </a:t>
            </a:r>
            <a:r>
              <a:rPr lang="en-AU" sz="3600" b="1" dirty="0" err="1"/>
              <a:t>cont</a:t>
            </a:r>
            <a:r>
              <a:rPr lang="en-AU" sz="3600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B316-9016-5CB4-DB3A-5D97B8BC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034" y="1890347"/>
            <a:ext cx="10564289" cy="4239503"/>
          </a:xfrm>
        </p:spPr>
        <p:txBody>
          <a:bodyPr>
            <a:normAutofit/>
          </a:bodyPr>
          <a:lstStyle/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sz="2200" dirty="0"/>
              <a:t>Final data is shown as below,</a:t>
            </a:r>
          </a:p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endParaRPr lang="en-AU" sz="2200" dirty="0"/>
          </a:p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endParaRPr lang="en-AU" sz="2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4DDC63-4CAB-238F-C199-C72709E1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2" y="2590312"/>
            <a:ext cx="8409203" cy="3692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37CB92-6622-CF55-5DC9-E051D14D0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0" y="2539512"/>
            <a:ext cx="1699955" cy="360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7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17F9-2320-9C33-7EF2-4BDAAC6C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55383" cy="1450757"/>
          </a:xfrm>
        </p:spPr>
        <p:txBody>
          <a:bodyPr/>
          <a:lstStyle/>
          <a:p>
            <a:r>
              <a:rPr lang="en-AU" sz="3600" b="1" dirty="0"/>
              <a:t>Exploratory Data 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056273-21C0-4C0F-BF60-28F2A4A2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034" y="1890347"/>
            <a:ext cx="10564289" cy="1691053"/>
          </a:xfrm>
        </p:spPr>
        <p:txBody>
          <a:bodyPr>
            <a:normAutofit/>
          </a:bodyPr>
          <a:lstStyle/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sz="2200" dirty="0"/>
              <a:t>Average Waste Amount Vs Family Size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86152C-94DD-C0C7-2403-0D5F89ED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492375"/>
            <a:ext cx="5912998" cy="37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2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4CA5A-F869-258B-ECF8-258FB8E86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C30E-EC6E-C784-8525-F4B7F8D4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55383" cy="1450757"/>
          </a:xfrm>
        </p:spPr>
        <p:txBody>
          <a:bodyPr/>
          <a:lstStyle/>
          <a:p>
            <a:r>
              <a:rPr lang="en-AU" sz="3600" b="1" dirty="0"/>
              <a:t>Exploratory Data 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1810A3-F9E9-A5AF-D0F8-5007D1157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034" y="1890347"/>
            <a:ext cx="10564289" cy="1691053"/>
          </a:xfrm>
        </p:spPr>
        <p:txBody>
          <a:bodyPr>
            <a:normAutofit/>
          </a:bodyPr>
          <a:lstStyle/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sz="2200" dirty="0"/>
              <a:t>Average Waste Amount Vs Dietary Preferences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1AA7E-753B-AAFB-5EA9-7856C839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541587"/>
            <a:ext cx="5846763" cy="368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0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9479F-F0F5-02D8-D782-7F3A3A4EB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C56E-02A2-E0FB-6AC0-F86743B0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55383" cy="1450757"/>
          </a:xfrm>
        </p:spPr>
        <p:txBody>
          <a:bodyPr/>
          <a:lstStyle/>
          <a:p>
            <a:r>
              <a:rPr lang="en-AU" sz="3600" b="1" dirty="0"/>
              <a:t>Exploratory Data 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1B180F-0AA0-236E-FDBA-9363F9CD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034" y="1890347"/>
            <a:ext cx="10564289" cy="1691053"/>
          </a:xfrm>
        </p:spPr>
        <p:txBody>
          <a:bodyPr>
            <a:normAutofit/>
          </a:bodyPr>
          <a:lstStyle/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sz="2200" dirty="0"/>
              <a:t>Average Waste Amount Vs Food Item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4CB75-5E89-6904-EB46-EA250DFFA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35" y="2576513"/>
            <a:ext cx="5716426" cy="36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4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38EB-FE5B-11B9-2F6D-89792506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4684-A345-F153-6DEB-276E00B6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55383" cy="1450757"/>
          </a:xfrm>
        </p:spPr>
        <p:txBody>
          <a:bodyPr/>
          <a:lstStyle/>
          <a:p>
            <a:r>
              <a:rPr lang="en-AU" sz="3600" b="1" dirty="0"/>
              <a:t>Exploratory Data Analysis </a:t>
            </a:r>
            <a:r>
              <a:rPr lang="en-AU" sz="3600" b="1" dirty="0" err="1"/>
              <a:t>cont</a:t>
            </a:r>
            <a:r>
              <a:rPr lang="en-AU" sz="3600" b="1" dirty="0"/>
              <a:t>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DBC4AC-9AF7-0774-97E2-9B7F35B04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04647"/>
            <a:ext cx="10564289" cy="1691053"/>
          </a:xfrm>
        </p:spPr>
        <p:txBody>
          <a:bodyPr>
            <a:normAutofit fontScale="92500" lnSpcReduction="20000"/>
          </a:bodyPr>
          <a:lstStyle/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sz="2200" dirty="0"/>
              <a:t>Correlation of Average Waste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AU" sz="2200" dirty="0"/>
              <a:t>      Amount Vs Dietary Preferences,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AU" sz="2200" dirty="0"/>
              <a:t>      Family Size and Food Item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753F4B-6642-9B23-E549-95D1FA1B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9" y="2004647"/>
            <a:ext cx="5390637" cy="4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0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17F9-2320-9C33-7EF2-4BDAAC6C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55383" cy="1450757"/>
          </a:xfrm>
        </p:spPr>
        <p:txBody>
          <a:bodyPr/>
          <a:lstStyle/>
          <a:p>
            <a:r>
              <a:rPr lang="en-AU" sz="3600" b="1" dirty="0"/>
              <a:t>Predictive Modelling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962AC0-4616-B31D-5D4E-7EB61564D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43007"/>
              </p:ext>
            </p:extLst>
          </p:nvPr>
        </p:nvGraphicFramePr>
        <p:xfrm>
          <a:off x="5194300" y="3271520"/>
          <a:ext cx="640594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87842587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60342575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39108530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676748590"/>
                    </a:ext>
                  </a:extLst>
                </a:gridCol>
                <a:gridCol w="1033843">
                  <a:extLst>
                    <a:ext uri="{9D8B030D-6E8A-4147-A177-3AD203B41FA5}">
                      <a16:colId xmlns:a16="http://schemas.microsoft.com/office/drawing/2014/main" val="1565048620"/>
                    </a:ext>
                  </a:extLst>
                </a:gridCol>
              </a:tblGrid>
              <a:tr h="330577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Neural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265768"/>
                  </a:ext>
                </a:extLst>
              </a:tr>
              <a:tr h="261707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en-A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Mean Squared Error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289476"/>
                  </a:ext>
                </a:extLst>
              </a:tr>
              <a:tr h="261707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en-A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R-squared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0.992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0.998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1705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1CFB26-C11C-8FF1-6CEF-8E65366B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034" y="2057400"/>
            <a:ext cx="10564289" cy="1549400"/>
          </a:xfrm>
        </p:spPr>
        <p:txBody>
          <a:bodyPr>
            <a:noAutofit/>
          </a:bodyPr>
          <a:lstStyle/>
          <a:p>
            <a:pPr marL="357188" indent="-357188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200" dirty="0"/>
              <a:t>Developed ML Models,</a:t>
            </a:r>
          </a:p>
          <a:p>
            <a:pPr marL="649796" lvl="1" indent="-357188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dirty="0"/>
              <a:t>Logistic Regression</a:t>
            </a:r>
          </a:p>
          <a:p>
            <a:pPr marL="649796" lvl="1" indent="-357188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dirty="0"/>
              <a:t>Random Forest</a:t>
            </a:r>
          </a:p>
          <a:p>
            <a:pPr marL="649796" lvl="1" indent="-357188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dirty="0"/>
              <a:t>Gradient Boosting</a:t>
            </a:r>
          </a:p>
          <a:p>
            <a:pPr marL="649796" lvl="1" indent="-357188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dirty="0"/>
              <a:t>Neural Network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E0D63A-9388-F0E5-B5FD-11EF1772865F}"/>
              </a:ext>
            </a:extLst>
          </p:cNvPr>
          <p:cNvSpPr txBox="1">
            <a:spLocks/>
          </p:cNvSpPr>
          <p:nvPr/>
        </p:nvSpPr>
        <p:spPr>
          <a:xfrm>
            <a:off x="5194300" y="2219960"/>
            <a:ext cx="5753100" cy="1549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AU" sz="2200" dirty="0"/>
              <a:t>Comparison of ML models based on metrics</a:t>
            </a:r>
          </a:p>
        </p:txBody>
      </p:sp>
    </p:spTree>
    <p:extLst>
      <p:ext uri="{BB962C8B-B14F-4D97-AF65-F5344CB8AC3E}">
        <p14:creationId xmlns:p14="http://schemas.microsoft.com/office/powerpoint/2010/main" val="4084783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919DE-92E9-6B44-EDAE-51B128577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8835-ACD6-74EE-23DC-B16B0AD2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55383" cy="1450757"/>
          </a:xfrm>
        </p:spPr>
        <p:txBody>
          <a:bodyPr/>
          <a:lstStyle/>
          <a:p>
            <a:r>
              <a:rPr lang="en-AU" sz="3600" b="1" dirty="0"/>
              <a:t>Predictive Modelling </a:t>
            </a:r>
            <a:r>
              <a:rPr lang="en-AU" sz="3600" b="1" dirty="0" err="1"/>
              <a:t>cont</a:t>
            </a:r>
            <a:r>
              <a:rPr lang="en-AU" sz="3600" b="1" dirty="0"/>
              <a:t>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260ADE-0882-A9DA-417E-62076EE4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034" y="1841500"/>
            <a:ext cx="10564289" cy="1549400"/>
          </a:xfrm>
        </p:spPr>
        <p:txBody>
          <a:bodyPr>
            <a:noAutofit/>
          </a:bodyPr>
          <a:lstStyle/>
          <a:p>
            <a:pPr marL="357188" indent="-357188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200" dirty="0"/>
              <a:t>Selecting the best performing model,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4EA9FF-F2BB-7B98-8D00-83F25A11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34" y="2616200"/>
            <a:ext cx="8249525" cy="35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51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0B392-0F73-AB3A-ADD7-01BF29948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16A6-CC9B-E39A-FCC5-87EB117C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55383" cy="1450757"/>
          </a:xfrm>
        </p:spPr>
        <p:txBody>
          <a:bodyPr/>
          <a:lstStyle/>
          <a:p>
            <a:r>
              <a:rPr lang="en-AU" sz="3600" b="1" dirty="0"/>
              <a:t>Recommendation System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6D21B2-46F9-B384-41BA-E5EDF4C48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034" y="1841500"/>
            <a:ext cx="10564289" cy="1549400"/>
          </a:xfrm>
        </p:spPr>
        <p:txBody>
          <a:bodyPr>
            <a:noAutofit/>
          </a:bodyPr>
          <a:lstStyle/>
          <a:p>
            <a:pPr marL="357188" indent="-357188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200" dirty="0"/>
              <a:t>Recommendation System was developed based on below recommendations,</a:t>
            </a:r>
          </a:p>
          <a:p>
            <a:pPr marL="649796" lvl="1" indent="-357188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D10048-596D-1D12-CC8A-1912F0CDA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66638"/>
              </p:ext>
            </p:extLst>
          </p:nvPr>
        </p:nvGraphicFramePr>
        <p:xfrm>
          <a:off x="1153034" y="2551569"/>
          <a:ext cx="100356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866">
                  <a:extLst>
                    <a:ext uri="{9D8B030D-6E8A-4147-A177-3AD203B41FA5}">
                      <a16:colId xmlns:a16="http://schemas.microsoft.com/office/drawing/2014/main" val="878425872"/>
                    </a:ext>
                  </a:extLst>
                </a:gridCol>
                <a:gridCol w="8051800">
                  <a:extLst>
                    <a:ext uri="{9D8B030D-6E8A-4147-A177-3AD203B41FA5}">
                      <a16:colId xmlns:a16="http://schemas.microsoft.com/office/drawing/2014/main" val="2603425751"/>
                    </a:ext>
                  </a:extLst>
                </a:gridCol>
              </a:tblGrid>
              <a:tr h="195957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Dietary Preference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Recommendation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265768"/>
                  </a:ext>
                </a:extLst>
              </a:tr>
              <a:tr h="261707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en-AU" sz="1600" dirty="0"/>
                        <a:t>Omnivore</a:t>
                      </a:r>
                      <a:endParaRPr lang="en-AU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Incorporate leftover ingredients into new recipes to reduce waste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289476"/>
                  </a:ext>
                </a:extLst>
              </a:tr>
              <a:tr h="261707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en-AU" sz="1600" dirty="0"/>
                        <a:t>Pescatarian</a:t>
                      </a:r>
                      <a:endParaRPr lang="en-AU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 meals around fresh seafood and consume it early to avoid spoilage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17059"/>
                  </a:ext>
                </a:extLst>
              </a:tr>
              <a:tr h="261707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en-AU" sz="1600" dirty="0"/>
                        <a:t>Vegan</a:t>
                      </a:r>
                      <a:endParaRPr lang="en-AU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 on plant-based proteins and avoid buying perishable produce in bulk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498217"/>
                  </a:ext>
                </a:extLst>
              </a:tr>
              <a:tr h="261707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en-AU" sz="1600" dirty="0"/>
                        <a:t>Vegetarian</a:t>
                      </a:r>
                      <a:endParaRPr lang="en-AU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meal prep to ensure plant-based foods are consumed before expiration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8435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376C00-42CB-56C9-3290-F2BF38E15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446009"/>
              </p:ext>
            </p:extLst>
          </p:nvPr>
        </p:nvGraphicFramePr>
        <p:xfrm>
          <a:off x="1153034" y="4589780"/>
          <a:ext cx="100356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866">
                  <a:extLst>
                    <a:ext uri="{9D8B030D-6E8A-4147-A177-3AD203B41FA5}">
                      <a16:colId xmlns:a16="http://schemas.microsoft.com/office/drawing/2014/main" val="878425872"/>
                    </a:ext>
                  </a:extLst>
                </a:gridCol>
                <a:gridCol w="8051800">
                  <a:extLst>
                    <a:ext uri="{9D8B030D-6E8A-4147-A177-3AD203B41FA5}">
                      <a16:colId xmlns:a16="http://schemas.microsoft.com/office/drawing/2014/main" val="2603425751"/>
                    </a:ext>
                  </a:extLst>
                </a:gridCol>
              </a:tblGrid>
              <a:tr h="3305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Recommendation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265768"/>
                  </a:ext>
                </a:extLst>
              </a:tr>
              <a:tr h="261707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en-AU" sz="1600" dirty="0"/>
                        <a:t>Frozen</a:t>
                      </a:r>
                      <a:endParaRPr lang="en-AU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 frozen items with dates and defrost only what you need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289476"/>
                  </a:ext>
                </a:extLst>
              </a:tr>
              <a:tr h="261707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en-AU" sz="1600" dirty="0"/>
                        <a:t>Pantry</a:t>
                      </a:r>
                      <a:endParaRPr lang="en-AU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 items like grains and canned goods organized by expiration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17059"/>
                  </a:ext>
                </a:extLst>
              </a:tr>
              <a:tr h="261707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en-AU" sz="1600" dirty="0"/>
                        <a:t>Refrigerated</a:t>
                      </a:r>
                      <a:endParaRPr lang="en-AU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leafy greens in sealed containers and avoid overpacking the fridge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498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994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CA9D5-2813-88DF-50D3-FDECB58F9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BA67-0A33-69C9-C5CB-88303B84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55383" cy="1450757"/>
          </a:xfrm>
        </p:spPr>
        <p:txBody>
          <a:bodyPr/>
          <a:lstStyle/>
          <a:p>
            <a:r>
              <a:rPr lang="en-AU" sz="3600" b="1" dirty="0"/>
              <a:t>Recommendation System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81E211-4A34-19BA-8599-77A544D0B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034" y="1841500"/>
            <a:ext cx="10564289" cy="1549400"/>
          </a:xfrm>
        </p:spPr>
        <p:txBody>
          <a:bodyPr>
            <a:noAutofit/>
          </a:bodyPr>
          <a:lstStyle/>
          <a:p>
            <a:pPr marL="357188" indent="-357188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200" dirty="0"/>
              <a:t>Recommendation System was developed based on below recommendations,</a:t>
            </a:r>
          </a:p>
          <a:p>
            <a:pPr marL="649796" lvl="1" indent="-357188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A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6EC5DF-1EA4-00E4-046A-3DCBBDE6E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16211"/>
              </p:ext>
            </p:extLst>
          </p:nvPr>
        </p:nvGraphicFramePr>
        <p:xfrm>
          <a:off x="1153034" y="2608580"/>
          <a:ext cx="10035666" cy="228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966">
                  <a:extLst>
                    <a:ext uri="{9D8B030D-6E8A-4147-A177-3AD203B41FA5}">
                      <a16:colId xmlns:a16="http://schemas.microsoft.com/office/drawing/2014/main" val="878425872"/>
                    </a:ext>
                  </a:extLst>
                </a:gridCol>
                <a:gridCol w="7632700">
                  <a:extLst>
                    <a:ext uri="{9D8B030D-6E8A-4147-A177-3AD203B41FA5}">
                      <a16:colId xmlns:a16="http://schemas.microsoft.com/office/drawing/2014/main" val="2603425751"/>
                    </a:ext>
                  </a:extLst>
                </a:gridCol>
              </a:tblGrid>
              <a:tr h="577245">
                <a:tc>
                  <a:txBody>
                    <a:bodyPr/>
                    <a:lstStyle/>
                    <a:p>
                      <a:pPr algn="ctr"/>
                      <a:r>
                        <a:rPr lang="en-A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Conditions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Recommendation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265768"/>
                  </a:ext>
                </a:extLst>
              </a:tr>
              <a:tr h="875889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Purchase_Amount</a:t>
                      </a:r>
                      <a:r>
                        <a:rPr lang="en-A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&gt; 1.2 X </a:t>
                      </a:r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Consumption_Amount</a:t>
                      </a:r>
                      <a:endParaRPr lang="en-A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the quantity of items purchased to match consumption levels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289476"/>
                  </a:ext>
                </a:extLst>
              </a:tr>
              <a:tr h="827786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Waste_Amount</a:t>
                      </a:r>
                      <a:r>
                        <a:rPr lang="en-A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 &gt; 2  (Normalized Value)</a:t>
                      </a:r>
                      <a:endParaRPr lang="en-A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weekly waste and adjust shopping lists accordingly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17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436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17F9-2320-9C33-7EF2-4BDAAC6C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55383" cy="1450757"/>
          </a:xfrm>
        </p:spPr>
        <p:txBody>
          <a:bodyPr/>
          <a:lstStyle/>
          <a:p>
            <a:r>
              <a:rPr lang="en-AU" sz="3600" b="1" dirty="0"/>
              <a:t>Model Deployment via </a:t>
            </a:r>
            <a:r>
              <a:rPr lang="en-AU" sz="3600" b="1" dirty="0" err="1"/>
              <a:t>Streamlit</a:t>
            </a:r>
            <a:endParaRPr lang="en-AU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529A-CF95-5296-E7BD-B1E180DD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034" y="1841500"/>
            <a:ext cx="10564289" cy="1549400"/>
          </a:xfrm>
        </p:spPr>
        <p:txBody>
          <a:bodyPr>
            <a:noAutofit/>
          </a:bodyPr>
          <a:lstStyle/>
          <a:p>
            <a:pPr marL="357188" indent="-357188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200"/>
              <a:t>Web App was developed using the Random Forest Model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52E3EC-8B12-EFF2-868E-F770A5A8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34" y="2445465"/>
            <a:ext cx="7001886" cy="38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2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17F9-2320-9C33-7EF2-4BDAAC6C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400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16CE-A8EB-1E9E-7BBC-3AAF1489E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23790"/>
            <a:ext cx="10564289" cy="4239503"/>
          </a:xfrm>
        </p:spPr>
        <p:txBody>
          <a:bodyPr>
            <a:normAutofit/>
          </a:bodyPr>
          <a:lstStyle/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b="1" dirty="0"/>
              <a:t>Business Objective: </a:t>
            </a:r>
            <a:r>
              <a:rPr lang="en-AU" dirty="0"/>
              <a:t>Monitor and Manage Food Consumption and Wastage Effectively via Machine Learning Models</a:t>
            </a:r>
          </a:p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b="1" dirty="0"/>
              <a:t>Problem Statement:</a:t>
            </a:r>
          </a:p>
          <a:p>
            <a:pPr marL="749808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AU" dirty="0"/>
              <a:t>What are the common food waste patterns among different demographics?</a:t>
            </a:r>
          </a:p>
          <a:p>
            <a:pPr marL="749808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AU" dirty="0"/>
              <a:t>How can we predict food waste based on purchasing and consumption </a:t>
            </a:r>
            <a:r>
              <a:rPr lang="en-AU" dirty="0" err="1"/>
              <a:t>behaviors</a:t>
            </a:r>
            <a:r>
              <a:rPr lang="en-AU" dirty="0"/>
              <a:t>?</a:t>
            </a:r>
          </a:p>
          <a:p>
            <a:pPr marL="749808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AU" dirty="0"/>
              <a:t>What actionable recommendations can be provided to users to help them reduce their food waste effectively?</a:t>
            </a:r>
          </a:p>
        </p:txBody>
      </p:sp>
    </p:spTree>
    <p:extLst>
      <p:ext uri="{BB962C8B-B14F-4D97-AF65-F5344CB8AC3E}">
        <p14:creationId xmlns:p14="http://schemas.microsoft.com/office/powerpoint/2010/main" val="120356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F544-A1FC-0323-E33B-0FA7506B7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DA2B-BF31-63A7-FBAE-D9C97695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55383" cy="1450757"/>
          </a:xfrm>
        </p:spPr>
        <p:txBody>
          <a:bodyPr/>
          <a:lstStyle/>
          <a:p>
            <a:r>
              <a:rPr lang="en-AU" sz="3600" b="1" dirty="0"/>
              <a:t>Model Deployment via </a:t>
            </a:r>
            <a:r>
              <a:rPr lang="en-AU" sz="3600" b="1" dirty="0" err="1"/>
              <a:t>Streamlit</a:t>
            </a:r>
            <a:endParaRPr lang="en-AU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4CC0-4C7D-B842-A6AB-F073631F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034" y="1841500"/>
            <a:ext cx="10564289" cy="1549400"/>
          </a:xfrm>
        </p:spPr>
        <p:txBody>
          <a:bodyPr>
            <a:noAutofit/>
          </a:bodyPr>
          <a:lstStyle/>
          <a:p>
            <a:pPr marL="357188" indent="-357188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200"/>
              <a:t>Web App was developed using the Random Forest Model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B0687-9304-BC14-BCEB-698B4949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34" y="2616200"/>
            <a:ext cx="704203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1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17F9-2320-9C33-7EF2-4BDAAC6C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16CE-A8EB-1E9E-7BBC-3AAF1489E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23790"/>
            <a:ext cx="10564289" cy="4239503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sz="1800" dirty="0"/>
              <a:t>Average Food Wastage is higher when the family size is 1 and 5 and it is low when it is 4</a:t>
            </a:r>
          </a:p>
          <a:p>
            <a:pPr marL="357188" indent="-357188"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sz="1800" dirty="0"/>
              <a:t>Highest Average Food Wastage is recorded when the dietary preference is Vegetarian and lowest when it is Omnivore</a:t>
            </a:r>
          </a:p>
          <a:p>
            <a:pPr marL="357188" indent="-357188"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sz="1800" dirty="0"/>
              <a:t>Average Food Wastage is higher for Food Items Grains and Snacks and it is lowest for Vegetables</a:t>
            </a:r>
          </a:p>
          <a:p>
            <a:pPr marL="357188" indent="-357188"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sz="1800" dirty="0"/>
              <a:t>Best performing model for the prediction out of Linear Regression, Random Forest, Gradient Boosting and Neural Network is the Linear Regression and then the Neural Network</a:t>
            </a:r>
          </a:p>
          <a:p>
            <a:pPr marL="357188" indent="-357188"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sz="1800" dirty="0"/>
              <a:t>Recommender system can be used to control the food wastage properly</a:t>
            </a:r>
          </a:p>
        </p:txBody>
      </p:sp>
    </p:spTree>
    <p:extLst>
      <p:ext uri="{BB962C8B-B14F-4D97-AF65-F5344CB8AC3E}">
        <p14:creationId xmlns:p14="http://schemas.microsoft.com/office/powerpoint/2010/main" val="2051008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C26F7-C05B-9E6F-729C-CF67B852EC17}"/>
              </a:ext>
            </a:extLst>
          </p:cNvPr>
          <p:cNvSpPr/>
          <p:nvPr/>
        </p:nvSpPr>
        <p:spPr>
          <a:xfrm>
            <a:off x="5176519" y="2967335"/>
            <a:ext cx="18389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420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17F9-2320-9C33-7EF2-4BDAAC6C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400" b="1" dirty="0"/>
              <a:t>Analytical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16CE-A8EB-1E9E-7BBC-3AAF1489E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4047"/>
            <a:ext cx="10564289" cy="4239503"/>
          </a:xfrm>
        </p:spPr>
        <p:txBody>
          <a:bodyPr>
            <a:normAutofit fontScale="92500"/>
          </a:bodyPr>
          <a:lstStyle/>
          <a:p>
            <a:pPr marL="357188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3051175" algn="l"/>
                <a:tab pos="3224213" algn="l"/>
              </a:tabLst>
            </a:pPr>
            <a:r>
              <a:rPr lang="en-AU" sz="2200" dirty="0"/>
              <a:t>Methodology	:	Descriptive and Inferential Analysis</a:t>
            </a:r>
          </a:p>
          <a:p>
            <a:pPr marL="0" indent="0">
              <a:lnSpc>
                <a:spcPct val="120000"/>
              </a:lnSpc>
              <a:buNone/>
              <a:tabLst>
                <a:tab pos="3051175" algn="l"/>
                <a:tab pos="3224213" algn="l"/>
              </a:tabLst>
            </a:pPr>
            <a:r>
              <a:rPr lang="en-AU" sz="2200" dirty="0"/>
              <a:t>		Machine Learning</a:t>
            </a:r>
            <a:endParaRPr lang="en-AU" sz="1600" dirty="0"/>
          </a:p>
          <a:p>
            <a:pPr marL="357188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3051175" algn="l"/>
                <a:tab pos="3224213" algn="l"/>
              </a:tabLst>
            </a:pPr>
            <a:r>
              <a:rPr lang="en-AU" sz="2200" dirty="0"/>
              <a:t>Tools	: 	Python, </a:t>
            </a:r>
            <a:r>
              <a:rPr lang="en-AU" sz="2200" dirty="0" err="1"/>
              <a:t>Streamlit</a:t>
            </a:r>
            <a:r>
              <a:rPr lang="en-AU" sz="2200" dirty="0"/>
              <a:t>, PyCharm and </a:t>
            </a:r>
            <a:r>
              <a:rPr lang="en-AU" sz="2200" dirty="0" err="1"/>
              <a:t>Jupyter</a:t>
            </a:r>
            <a:endParaRPr lang="en-AU" sz="2200" dirty="0"/>
          </a:p>
          <a:p>
            <a:pPr marL="357188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3051175" algn="l"/>
                <a:tab pos="3224213" algn="l"/>
              </a:tabLst>
            </a:pPr>
            <a:r>
              <a:rPr lang="en-AU" sz="2200" dirty="0"/>
              <a:t>Process	: 	Data Preprocessing</a:t>
            </a:r>
          </a:p>
          <a:p>
            <a:pPr marL="0" indent="0">
              <a:lnSpc>
                <a:spcPct val="120000"/>
              </a:lnSpc>
              <a:buNone/>
              <a:tabLst>
                <a:tab pos="3051175" algn="l"/>
                <a:tab pos="3224213" algn="l"/>
              </a:tabLst>
            </a:pPr>
            <a:r>
              <a:rPr lang="en-AU" sz="2200" dirty="0"/>
              <a:t>		Exploratory Data Analysis</a:t>
            </a:r>
          </a:p>
          <a:p>
            <a:pPr marL="0" indent="0">
              <a:lnSpc>
                <a:spcPct val="120000"/>
              </a:lnSpc>
              <a:buNone/>
              <a:tabLst>
                <a:tab pos="3051175" algn="l"/>
                <a:tab pos="3224213" algn="l"/>
              </a:tabLst>
            </a:pPr>
            <a:r>
              <a:rPr lang="en-AU" sz="2200" dirty="0"/>
              <a:t>		Predictive Modelling</a:t>
            </a:r>
          </a:p>
          <a:p>
            <a:pPr marL="0" indent="0">
              <a:lnSpc>
                <a:spcPct val="120000"/>
              </a:lnSpc>
              <a:buNone/>
              <a:tabLst>
                <a:tab pos="3051175" algn="l"/>
                <a:tab pos="3224213" algn="l"/>
              </a:tabLst>
            </a:pPr>
            <a:r>
              <a:rPr lang="en-AU" sz="2200" dirty="0"/>
              <a:t>		Recommendation System</a:t>
            </a:r>
          </a:p>
          <a:p>
            <a:pPr marL="0" indent="0">
              <a:lnSpc>
                <a:spcPct val="120000"/>
              </a:lnSpc>
              <a:buNone/>
              <a:tabLst>
                <a:tab pos="3051175" algn="l"/>
                <a:tab pos="3224213" algn="l"/>
              </a:tabLst>
            </a:pPr>
            <a:r>
              <a:rPr lang="en-AU" sz="1600" dirty="0"/>
              <a:t>		</a:t>
            </a:r>
            <a:r>
              <a:rPr lang="en-AU" sz="22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70387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17F9-2320-9C33-7EF2-4BDAAC6C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1" dirty="0"/>
              <a:t>Overview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16CE-A8EB-1E9E-7BBC-3AAF1489E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23790"/>
            <a:ext cx="10564289" cy="4239503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3051175" algn="l"/>
                <a:tab pos="3224213" algn="l"/>
              </a:tabLst>
            </a:pPr>
            <a:r>
              <a:rPr lang="en-AU" sz="2200" dirty="0"/>
              <a:t>The dataset provides details of food consumption and wastage of set of households, including:	</a:t>
            </a:r>
          </a:p>
          <a:p>
            <a:pPr marL="649796" lvl="1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3051175" algn="l"/>
                <a:tab pos="3224213" algn="l"/>
              </a:tabLst>
            </a:pPr>
            <a:r>
              <a:rPr lang="en-AU" sz="1500" dirty="0" err="1"/>
              <a:t>Household_ID</a:t>
            </a:r>
            <a:endParaRPr lang="en-AU" sz="1500" dirty="0"/>
          </a:p>
          <a:p>
            <a:pPr marL="649796" lvl="1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3051175" algn="l"/>
                <a:tab pos="3224213" algn="l"/>
              </a:tabLst>
            </a:pPr>
            <a:r>
              <a:rPr lang="en-AU" sz="1500" dirty="0" err="1"/>
              <a:t>Dietary_Preferences</a:t>
            </a:r>
            <a:endParaRPr lang="en-AU" sz="1500" dirty="0"/>
          </a:p>
          <a:p>
            <a:pPr marL="649796" lvl="1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3051175" algn="l"/>
                <a:tab pos="3224213" algn="l"/>
              </a:tabLst>
            </a:pPr>
            <a:r>
              <a:rPr lang="en-AU" sz="1500" dirty="0" err="1"/>
              <a:t>Family_Size</a:t>
            </a:r>
            <a:endParaRPr lang="en-AU" sz="1500" dirty="0"/>
          </a:p>
          <a:p>
            <a:pPr marL="649796" lvl="1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3051175" algn="l"/>
                <a:tab pos="3224213" algn="l"/>
              </a:tabLst>
            </a:pPr>
            <a:r>
              <a:rPr lang="en-AU" sz="1500" dirty="0" err="1"/>
              <a:t>Food_Item</a:t>
            </a:r>
            <a:endParaRPr lang="en-AU" sz="1500" dirty="0"/>
          </a:p>
          <a:p>
            <a:pPr marL="649796" lvl="1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3051175" algn="l"/>
                <a:tab pos="3224213" algn="l"/>
              </a:tabLst>
            </a:pPr>
            <a:r>
              <a:rPr lang="en-AU" sz="1500" dirty="0" err="1"/>
              <a:t>Purchase_Amount</a:t>
            </a:r>
            <a:endParaRPr lang="en-AU" sz="1500" dirty="0"/>
          </a:p>
          <a:p>
            <a:pPr marL="649796" lvl="1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3051175" algn="l"/>
                <a:tab pos="3224213" algn="l"/>
              </a:tabLst>
            </a:pPr>
            <a:r>
              <a:rPr lang="en-AU" sz="1500" dirty="0" err="1"/>
              <a:t>Consumption_Amount</a:t>
            </a:r>
            <a:endParaRPr lang="en-AU" sz="1500" dirty="0"/>
          </a:p>
          <a:p>
            <a:pPr marL="649796" lvl="1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3051175" algn="l"/>
                <a:tab pos="3224213" algn="l"/>
              </a:tabLst>
            </a:pPr>
            <a:r>
              <a:rPr lang="en-AU" sz="1500" dirty="0" err="1"/>
              <a:t>Waste_Amount</a:t>
            </a:r>
            <a:endParaRPr lang="en-AU" sz="1500" dirty="0"/>
          </a:p>
          <a:p>
            <a:pPr marL="649796" lvl="1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3051175" algn="l"/>
                <a:tab pos="3224213" algn="l"/>
              </a:tabLst>
            </a:pPr>
            <a:r>
              <a:rPr lang="en-AU" sz="1500" dirty="0" err="1"/>
              <a:t>Waste_Type</a:t>
            </a:r>
            <a:endParaRPr lang="en-AU" sz="1500" dirty="0"/>
          </a:p>
          <a:p>
            <a:pPr marL="649796" lvl="1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3051175" algn="l"/>
                <a:tab pos="3224213" algn="l"/>
              </a:tabLst>
            </a:pPr>
            <a:r>
              <a:rPr lang="en-AU" sz="1500" dirty="0" err="1"/>
              <a:t>Storage_Method</a:t>
            </a:r>
            <a:endParaRPr lang="en-AU" sz="1500" dirty="0"/>
          </a:p>
          <a:p>
            <a:pPr marL="649796" lvl="1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3051175" algn="l"/>
                <a:tab pos="3224213" algn="l"/>
              </a:tabLst>
            </a:pPr>
            <a:r>
              <a:rPr lang="en-AU" sz="1500" dirty="0" err="1"/>
              <a:t>Disposal_Method</a:t>
            </a:r>
            <a:endParaRPr lang="en-AU" sz="1500" dirty="0"/>
          </a:p>
          <a:p>
            <a:pPr marL="649796" lvl="1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3051175" algn="l"/>
                <a:tab pos="3224213" algn="l"/>
              </a:tabLst>
            </a:pPr>
            <a:r>
              <a:rPr lang="en-AU" sz="1500" dirty="0"/>
              <a:t>Timestamp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0FF24-40C8-4BB3-650E-17D715EA4C3A}"/>
              </a:ext>
            </a:extLst>
          </p:cNvPr>
          <p:cNvSpPr txBox="1">
            <a:spLocks/>
          </p:cNvSpPr>
          <p:nvPr/>
        </p:nvSpPr>
        <p:spPr>
          <a:xfrm>
            <a:off x="7442200" y="5604932"/>
            <a:ext cx="4075256" cy="5583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9796" lvl="1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2695575" algn="l"/>
                <a:tab pos="2781300" algn="l"/>
                <a:tab pos="3224213" algn="l"/>
              </a:tabLst>
            </a:pPr>
            <a:r>
              <a:rPr lang="en-AU" dirty="0">
                <a:solidFill>
                  <a:srgbClr val="C00000"/>
                </a:solidFill>
              </a:rPr>
              <a:t>No of records	: 1,000</a:t>
            </a:r>
          </a:p>
          <a:p>
            <a:pPr marL="357188" indent="-357188">
              <a:lnSpc>
                <a:spcPct val="120000"/>
              </a:lnSpc>
              <a:buFont typeface="Wingdings" panose="05000000000000000000" pitchFamily="2" charset="2"/>
              <a:buChar char="q"/>
              <a:tabLst>
                <a:tab pos="2695575" algn="l"/>
                <a:tab pos="2781300" algn="l"/>
                <a:tab pos="3224213" algn="l"/>
              </a:tabLst>
            </a:pPr>
            <a:endParaRPr lang="en-AU" sz="1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6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3416F-0540-3CEC-FA94-1B2A9C187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F385-EF85-D1E5-E2DF-B0D8CFE9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1" dirty="0"/>
              <a:t>Description of the Dataset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F5AE123-7191-3D86-AC24-BEF9C9FF0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79587"/>
              </p:ext>
            </p:extLst>
          </p:nvPr>
        </p:nvGraphicFramePr>
        <p:xfrm>
          <a:off x="1097280" y="2089586"/>
          <a:ext cx="10058400" cy="357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820">
                  <a:extLst>
                    <a:ext uri="{9D8B030D-6E8A-4147-A177-3AD203B41FA5}">
                      <a16:colId xmlns:a16="http://schemas.microsoft.com/office/drawing/2014/main" val="353585636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82366207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1622016377"/>
                    </a:ext>
                  </a:extLst>
                </a:gridCol>
                <a:gridCol w="2380751">
                  <a:extLst>
                    <a:ext uri="{9D8B030D-6E8A-4147-A177-3AD203B41FA5}">
                      <a16:colId xmlns:a16="http://schemas.microsoft.com/office/drawing/2014/main" val="1432828443"/>
                    </a:ext>
                  </a:extLst>
                </a:gridCol>
                <a:gridCol w="1739129">
                  <a:extLst>
                    <a:ext uri="{9D8B030D-6E8A-4147-A177-3AD203B41FA5}">
                      <a16:colId xmlns:a16="http://schemas.microsoft.com/office/drawing/2014/main" val="823855400"/>
                    </a:ext>
                  </a:extLst>
                </a:gridCol>
              </a:tblGrid>
              <a:tr h="39717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dirty="0" err="1"/>
                        <a:t>Family_Size</a:t>
                      </a:r>
                      <a:endParaRPr lang="en-AU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dirty="0" err="1"/>
                        <a:t>Purchase_Amount</a:t>
                      </a:r>
                      <a:endParaRPr lang="en-AU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dirty="0" err="1"/>
                        <a:t>Consumption_Amount</a:t>
                      </a:r>
                      <a:endParaRPr lang="en-AU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dirty="0" err="1"/>
                        <a:t>Waste_Amount</a:t>
                      </a:r>
                      <a:endParaRPr lang="en-AU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7355290"/>
                  </a:ext>
                </a:extLst>
              </a:tr>
              <a:tr h="397179">
                <a:tc>
                  <a:txBody>
                    <a:bodyPr/>
                    <a:lstStyle/>
                    <a:p>
                      <a:pPr marL="88900" indent="0" algn="ctr" fontAlgn="b"/>
                      <a:r>
                        <a:rPr lang="en-AU" sz="1800" dirty="0"/>
                        <a:t>Count</a:t>
                      </a:r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25567025"/>
                  </a:ext>
                </a:extLst>
              </a:tr>
              <a:tr h="397179">
                <a:tc>
                  <a:txBody>
                    <a:bodyPr/>
                    <a:lstStyle/>
                    <a:p>
                      <a:pPr marL="88900" indent="0"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1535510"/>
                  </a:ext>
                </a:extLst>
              </a:tr>
              <a:tr h="397179">
                <a:tc>
                  <a:txBody>
                    <a:bodyPr/>
                    <a:lstStyle/>
                    <a:p>
                      <a:pPr marL="8890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Deviation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40891417"/>
                  </a:ext>
                </a:extLst>
              </a:tr>
              <a:tr h="397179">
                <a:tc>
                  <a:txBody>
                    <a:bodyPr/>
                    <a:lstStyle/>
                    <a:p>
                      <a:pPr marL="8890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70986760"/>
                  </a:ext>
                </a:extLst>
              </a:tr>
              <a:tr h="397179">
                <a:tc>
                  <a:txBody>
                    <a:bodyPr/>
                    <a:lstStyle/>
                    <a:p>
                      <a:pPr marL="8890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9967106"/>
                  </a:ext>
                </a:extLst>
              </a:tr>
              <a:tr h="397179">
                <a:tc>
                  <a:txBody>
                    <a:bodyPr/>
                    <a:lstStyle/>
                    <a:p>
                      <a:pPr marL="8890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0207289"/>
                  </a:ext>
                </a:extLst>
              </a:tr>
              <a:tr h="397179">
                <a:tc>
                  <a:txBody>
                    <a:bodyPr/>
                    <a:lstStyle/>
                    <a:p>
                      <a:pPr marL="8890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7.30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6828957"/>
                  </a:ext>
                </a:extLst>
              </a:tr>
              <a:tr h="397179">
                <a:tc>
                  <a:txBody>
                    <a:bodyPr/>
                    <a:lstStyle/>
                    <a:p>
                      <a:pPr marL="8890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18.68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55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45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17F9-2320-9C33-7EF2-4BDAAC6C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1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16CE-A8EB-1E9E-7BBC-3AAF1489E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034" y="1890347"/>
            <a:ext cx="10861166" cy="4239503"/>
          </a:xfrm>
        </p:spPr>
        <p:txBody>
          <a:bodyPr>
            <a:normAutofit/>
          </a:bodyPr>
          <a:lstStyle/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dirty="0"/>
              <a:t>Data Types	: Data type of “Timestamp” is configured as object and it was converted to datetime64</a:t>
            </a:r>
          </a:p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endParaRPr lang="en-AU" dirty="0"/>
          </a:p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endParaRPr lang="en-AU" dirty="0"/>
          </a:p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endParaRPr lang="en-A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DC0453-264E-C959-0D9B-A0AA779BD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52318"/>
              </p:ext>
            </p:extLst>
          </p:nvPr>
        </p:nvGraphicFramePr>
        <p:xfrm>
          <a:off x="1506089" y="2495986"/>
          <a:ext cx="3688478" cy="3633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95">
                  <a:extLst>
                    <a:ext uri="{9D8B030D-6E8A-4147-A177-3AD203B41FA5}">
                      <a16:colId xmlns:a16="http://schemas.microsoft.com/office/drawing/2014/main" val="3535856363"/>
                    </a:ext>
                  </a:extLst>
                </a:gridCol>
                <a:gridCol w="1325083">
                  <a:extLst>
                    <a:ext uri="{9D8B030D-6E8A-4147-A177-3AD203B41FA5}">
                      <a16:colId xmlns:a16="http://schemas.microsoft.com/office/drawing/2014/main" val="3582366207"/>
                    </a:ext>
                  </a:extLst>
                </a:gridCol>
              </a:tblGrid>
              <a:tr h="30282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Attribute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Data Type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7355290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en-AU" sz="1400" dirty="0" err="1"/>
                        <a:t>Household_ID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dirty="0"/>
                        <a:t>object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5567025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en-AU" sz="1400" dirty="0" err="1"/>
                        <a:t>Dietary_Preferences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dirty="0"/>
                        <a:t>object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1535510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/>
                        <a:t>Family_Size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dirty="0"/>
                        <a:t>int64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0891417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/>
                        <a:t>Food_Item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dirty="0"/>
                        <a:t>object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0986760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/>
                        <a:t>Purchase_Amount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dirty="0"/>
                        <a:t>float64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9967106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/>
                        <a:t>Consumption_Amount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dirty="0"/>
                        <a:t>float64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0207289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/>
                        <a:t>Waste_Amount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dirty="0"/>
                        <a:t>float64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6828957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/>
                        <a:t>Waste_Type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dirty="0"/>
                        <a:t>object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52356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/>
                        <a:t>Storage_Method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dirty="0"/>
                        <a:t>Object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3206452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/>
                        <a:t>Disposal_Method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dirty="0"/>
                        <a:t>object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0955640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Timestamp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dirty="0"/>
                        <a:t>datetime64[ns]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843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86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17F9-2320-9C33-7EF2-4BDAAC6C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1" dirty="0"/>
              <a:t>Data Cleaning and Preprocessing </a:t>
            </a:r>
            <a:r>
              <a:rPr lang="en-AU" sz="3600" b="1" dirty="0" err="1"/>
              <a:t>cont</a:t>
            </a:r>
            <a:r>
              <a:rPr lang="en-AU" sz="3600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16CE-A8EB-1E9E-7BBC-3AAF1489E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034" y="1890347"/>
            <a:ext cx="10564289" cy="4239503"/>
          </a:xfrm>
        </p:spPr>
        <p:txBody>
          <a:bodyPr>
            <a:normAutofit/>
          </a:bodyPr>
          <a:lstStyle/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sz="2200" dirty="0"/>
              <a:t>Missing Types	:	There were no missing values</a:t>
            </a:r>
          </a:p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endParaRPr lang="en-AU" sz="2200" dirty="0"/>
          </a:p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endParaRPr lang="en-AU" sz="2200" dirty="0"/>
          </a:p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endParaRPr lang="en-AU" sz="2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0CF520-7413-3D71-34F2-F3C215CFC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08"/>
              </p:ext>
            </p:extLst>
          </p:nvPr>
        </p:nvGraphicFramePr>
        <p:xfrm>
          <a:off x="1506088" y="2495986"/>
          <a:ext cx="4589911" cy="3633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312">
                  <a:extLst>
                    <a:ext uri="{9D8B030D-6E8A-4147-A177-3AD203B41FA5}">
                      <a16:colId xmlns:a16="http://schemas.microsoft.com/office/drawing/2014/main" val="3535856363"/>
                    </a:ext>
                  </a:extLst>
                </a:gridCol>
                <a:gridCol w="2260599">
                  <a:extLst>
                    <a:ext uri="{9D8B030D-6E8A-4147-A177-3AD203B41FA5}">
                      <a16:colId xmlns:a16="http://schemas.microsoft.com/office/drawing/2014/main" val="3582366207"/>
                    </a:ext>
                  </a:extLst>
                </a:gridCol>
              </a:tblGrid>
              <a:tr h="302822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Attribute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Number of Missing Values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7355290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en-AU" sz="1400" dirty="0" err="1"/>
                        <a:t>Household_ID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5567025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en-AU" sz="1400" dirty="0" err="1"/>
                        <a:t>Dietary_Preferences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1535510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/>
                        <a:t>Family_Size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0891417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/>
                        <a:t>Food_Item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0986760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/>
                        <a:t>Purchase_Amount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9967106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/>
                        <a:t>Consumption_Amount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0207289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/>
                        <a:t>Waste_Amount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6828957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/>
                        <a:t>Waste_Type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52356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/>
                        <a:t>Storage_Method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3206452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/>
                        <a:t>Disposal_Method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0955640"/>
                  </a:ext>
                </a:extLst>
              </a:tr>
              <a:tr h="302822">
                <a:tc>
                  <a:txBody>
                    <a:bodyPr/>
                    <a:lstStyle/>
                    <a:p>
                      <a:pPr marL="889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Timestamp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843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68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4F917-B238-CFA4-3FA1-62A6FD246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353B-6547-4697-7160-70F16D30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1" dirty="0"/>
              <a:t>Data Cleaning and Preprocessing </a:t>
            </a:r>
            <a:r>
              <a:rPr lang="en-AU" sz="3600" b="1" dirty="0" err="1"/>
              <a:t>cont</a:t>
            </a:r>
            <a:r>
              <a:rPr lang="en-AU" sz="3600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6084-D6B1-AB15-51E4-98CFDA95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034" y="1890347"/>
            <a:ext cx="10564289" cy="4239503"/>
          </a:xfrm>
        </p:spPr>
        <p:txBody>
          <a:bodyPr>
            <a:normAutofit/>
          </a:bodyPr>
          <a:lstStyle/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  <a:tabLst>
                <a:tab pos="2603500" algn="l"/>
              </a:tabLst>
            </a:pPr>
            <a:r>
              <a:rPr lang="en-AU" sz="1800" dirty="0"/>
              <a:t>Label Encoding is done on below fields,</a:t>
            </a:r>
          </a:p>
          <a:p>
            <a:pPr marL="649796" lvl="1" indent="-357188">
              <a:lnSpc>
                <a:spcPct val="160000"/>
              </a:lnSpc>
              <a:buFont typeface="Wingdings" panose="05000000000000000000" pitchFamily="2" charset="2"/>
              <a:buChar char="q"/>
              <a:tabLst>
                <a:tab pos="2603500" algn="l"/>
              </a:tabLst>
            </a:pPr>
            <a:r>
              <a:rPr lang="en-AU" dirty="0" err="1"/>
              <a:t>Dietary_Preferences</a:t>
            </a:r>
            <a:r>
              <a:rPr lang="en-AU" dirty="0"/>
              <a:t>	: {'Omnivore': 0, 'Pescatarian': 1, 'Vegan': 2, 'Vegetarian': 3}</a:t>
            </a:r>
          </a:p>
          <a:p>
            <a:pPr marL="649796" lvl="1" indent="-357188">
              <a:lnSpc>
                <a:spcPct val="160000"/>
              </a:lnSpc>
              <a:buFont typeface="Wingdings" panose="05000000000000000000" pitchFamily="2" charset="2"/>
              <a:buChar char="q"/>
              <a:tabLst>
                <a:tab pos="2603500" algn="l"/>
              </a:tabLst>
            </a:pPr>
            <a:r>
              <a:rPr lang="en-AU" dirty="0" err="1"/>
              <a:t>Food_Item</a:t>
            </a:r>
            <a:r>
              <a:rPr lang="en-AU" dirty="0"/>
              <a:t>	: {'Beverages': 0, 'Dairy': 1, 'Fruits': 2, 'Grains': 3, 'Meat': 4, 'Snacks': 5, 'Vegetables': 6}</a:t>
            </a:r>
          </a:p>
          <a:p>
            <a:pPr marL="649796" lvl="1" indent="-357188">
              <a:lnSpc>
                <a:spcPct val="160000"/>
              </a:lnSpc>
              <a:buFont typeface="Wingdings" panose="05000000000000000000" pitchFamily="2" charset="2"/>
              <a:buChar char="q"/>
              <a:tabLst>
                <a:tab pos="2603500" algn="l"/>
              </a:tabLst>
            </a:pPr>
            <a:r>
              <a:rPr lang="en-AU" dirty="0" err="1"/>
              <a:t>Waste_Type</a:t>
            </a:r>
            <a:r>
              <a:rPr lang="en-AU" dirty="0"/>
              <a:t>	: {'Avoidable': 0}</a:t>
            </a:r>
          </a:p>
          <a:p>
            <a:pPr marL="649796" lvl="1" indent="-357188">
              <a:lnSpc>
                <a:spcPct val="160000"/>
              </a:lnSpc>
              <a:buFont typeface="Wingdings" panose="05000000000000000000" pitchFamily="2" charset="2"/>
              <a:buChar char="q"/>
              <a:tabLst>
                <a:tab pos="2603500" algn="l"/>
              </a:tabLst>
            </a:pPr>
            <a:r>
              <a:rPr lang="en-AU" dirty="0" err="1"/>
              <a:t>Storage_Method</a:t>
            </a:r>
            <a:r>
              <a:rPr lang="en-AU" dirty="0"/>
              <a:t>	: {'Frozen': 0, 'Pantry': 1, 'Refrigerated': 2}</a:t>
            </a:r>
          </a:p>
          <a:p>
            <a:pPr marL="649796" lvl="1" indent="-357188">
              <a:lnSpc>
                <a:spcPct val="160000"/>
              </a:lnSpc>
              <a:buFont typeface="Wingdings" panose="05000000000000000000" pitchFamily="2" charset="2"/>
              <a:buChar char="q"/>
              <a:tabLst>
                <a:tab pos="2603500" algn="l"/>
              </a:tabLst>
            </a:pPr>
            <a:r>
              <a:rPr lang="en-AU" dirty="0" err="1"/>
              <a:t>Disposal_Method</a:t>
            </a:r>
            <a:r>
              <a:rPr lang="en-AU" dirty="0"/>
              <a:t>	: {'Compost': 0, 'Donation': 1, 'Feed Animals': 2, 'Trash': 3}</a:t>
            </a:r>
          </a:p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  <a:tabLst>
                <a:tab pos="2603500" algn="l"/>
              </a:tabLst>
            </a:pPr>
            <a:endParaRPr lang="en-AU" sz="1800" dirty="0"/>
          </a:p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  <a:tabLst>
                <a:tab pos="2603500" algn="l"/>
              </a:tabLst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7036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DD5D0-F9C1-9AC2-CE99-0AD4C988F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E5FF-E81A-3B2C-C16C-AEC5FFB7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1" dirty="0"/>
              <a:t>Data Cleaning and Preprocessing </a:t>
            </a:r>
            <a:r>
              <a:rPr lang="en-AU" sz="3600" b="1" dirty="0" err="1"/>
              <a:t>cont</a:t>
            </a:r>
            <a:r>
              <a:rPr lang="en-AU" sz="3600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1B20-DCCD-7944-9B91-0DF665D24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034" y="1890347"/>
            <a:ext cx="10564289" cy="4239503"/>
          </a:xfrm>
        </p:spPr>
        <p:txBody>
          <a:bodyPr>
            <a:normAutofit/>
          </a:bodyPr>
          <a:lstStyle/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sz="2200" dirty="0"/>
              <a:t>Normalization is done on below fields,</a:t>
            </a:r>
          </a:p>
          <a:p>
            <a:pPr marL="649796" lvl="1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sz="2000" dirty="0" err="1"/>
              <a:t>Purchase_Amount</a:t>
            </a:r>
            <a:endParaRPr lang="en-AU" sz="2000" dirty="0"/>
          </a:p>
          <a:p>
            <a:pPr marL="649796" lvl="1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sz="2000" dirty="0" err="1"/>
              <a:t>Consumption_Amount</a:t>
            </a:r>
            <a:endParaRPr lang="en-AU" sz="2000" dirty="0"/>
          </a:p>
          <a:p>
            <a:pPr marL="649796" lvl="1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AU" sz="2000" dirty="0" err="1"/>
              <a:t>Waste_Amount</a:t>
            </a:r>
            <a:endParaRPr lang="en-AU" sz="2200" dirty="0"/>
          </a:p>
          <a:p>
            <a:pPr marL="357188" indent="-357188">
              <a:lnSpc>
                <a:spcPct val="160000"/>
              </a:lnSpc>
              <a:buFont typeface="Wingdings" panose="05000000000000000000" pitchFamily="2" charset="2"/>
              <a:buChar char="q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1667633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3634</TotalTime>
  <Words>903</Words>
  <Application>Microsoft Office PowerPoint</Application>
  <PresentationFormat>Widescreen</PresentationFormat>
  <Paragraphs>220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Narrow</vt:lpstr>
      <vt:lpstr>Arial</vt:lpstr>
      <vt:lpstr>Calibri</vt:lpstr>
      <vt:lpstr>Calibri Light</vt:lpstr>
      <vt:lpstr>Wingdings</vt:lpstr>
      <vt:lpstr>Retrospect</vt:lpstr>
      <vt:lpstr>Smart Food Waste Management System</vt:lpstr>
      <vt:lpstr>Executive Summary</vt:lpstr>
      <vt:lpstr>Analytical Approach</vt:lpstr>
      <vt:lpstr>Overview of the Dataset</vt:lpstr>
      <vt:lpstr>Description of the Dataset</vt:lpstr>
      <vt:lpstr>Data Cleaning and Preprocessing</vt:lpstr>
      <vt:lpstr>Data Cleaning and Preprocessing cont…</vt:lpstr>
      <vt:lpstr>Data Cleaning and Preprocessing cont…</vt:lpstr>
      <vt:lpstr>Data Cleaning and Preprocessing cont…</vt:lpstr>
      <vt:lpstr>Data Cleaning and Preprocessing cont…</vt:lpstr>
      <vt:lpstr>Exploratory Data Analysis</vt:lpstr>
      <vt:lpstr>Exploratory Data Analysis</vt:lpstr>
      <vt:lpstr>Exploratory Data Analysis</vt:lpstr>
      <vt:lpstr>Exploratory Data Analysis cont…</vt:lpstr>
      <vt:lpstr>Predictive Modelling</vt:lpstr>
      <vt:lpstr>Predictive Modelling cont…</vt:lpstr>
      <vt:lpstr>Recommendation System</vt:lpstr>
      <vt:lpstr>Recommendation System</vt:lpstr>
      <vt:lpstr>Model Deployment via Streamlit</vt:lpstr>
      <vt:lpstr>Model Deployment via Streamlit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Kasun Eranda Wijethilake</dc:creator>
  <cp:lastModifiedBy>Kasun Eranda Wijethilake</cp:lastModifiedBy>
  <cp:revision>68</cp:revision>
  <dcterms:created xsi:type="dcterms:W3CDTF">2024-08-11T02:41:26Z</dcterms:created>
  <dcterms:modified xsi:type="dcterms:W3CDTF">2024-11-21T02:04:59Z</dcterms:modified>
</cp:coreProperties>
</file>