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77E19-34B4-C3B0-1580-0F2FC9CA7C19}" v="912" dt="2021-01-15T08:04:15.946"/>
    <p1510:client id="{24B476DE-EAD3-4704-8BED-B88C0F8127FC}" v="10" dt="2021-03-08T13:55:34.895"/>
    <p1510:client id="{325E737C-1C36-22DA-9C75-446CF101AB10}" v="571" dt="2021-01-21T10:58:14.542"/>
    <p1510:client id="{712680E7-45E8-4623-F6D4-FDECD3DEE708}" v="87" dt="2021-01-11T09:55:09.288"/>
    <p1510:client id="{969C5A42-E956-0AC0-8E84-B8E0B6DDA4E8}" v="2" dt="2021-02-19T13:34:26.997"/>
    <p1510:client id="{A3C5179F-8422-4D7C-BDE6-877E2615F2AE}" v="1263" dt="2021-01-14T12:09:32.507"/>
    <p1510:client id="{B440D871-940F-4259-ADB5-1C09A51DCB3C}" v="2695" dt="2021-01-14T12:02:48.0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8.3.2021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244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8.3.2021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203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8.3.2021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645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8.3.2021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87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8.3.2021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577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8.3.2021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837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8.3.2021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436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8.3.2021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387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8.3.2021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361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8.3.2021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707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8.3.2021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998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BAE3-D89C-4001-9AEC-5083F82B749C}" type="datetimeFigureOut">
              <a:rPr lang="fi-FI" smtClean="0"/>
              <a:t>8.3.2021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452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pPr algn="l"/>
            <a:r>
              <a:rPr lang="fi-FI" sz="8000">
                <a:solidFill>
                  <a:srgbClr val="FFFFFF"/>
                </a:solidFill>
                <a:cs typeface="Calibri Light"/>
              </a:rPr>
              <a:t>KASVU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256275" y="5037294"/>
            <a:ext cx="6791469" cy="10550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i-FI" sz="2000">
                <a:solidFill>
                  <a:srgbClr val="FFFFFF"/>
                </a:solidFill>
                <a:cs typeface="Calibri"/>
              </a:rPr>
              <a:t>Sovellus ammattiopistoille opintojen seurantaan sekä arviointiin yhdessä työelämän kanssa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38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C55F0BA-7D8B-4753-AB68-D54E59A24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uva 6" descr="Kuva, joka sisältää kohteen teksti&#10;&#10;Kuvaus luotu automaattisesti">
            <a:extLst>
              <a:ext uri="{FF2B5EF4-FFF2-40B4-BE49-F238E27FC236}">
                <a16:creationId xmlns:a16="http://schemas.microsoft.com/office/drawing/2014/main" id="{A2A0E7D6-E854-486A-92F7-6B9820C71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2541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00108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D5D5A658-0CC3-4A87-9FD3-8A28400F6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fi-FI" sz="5000">
                <a:solidFill>
                  <a:srgbClr val="FFFFFF"/>
                </a:solidFill>
                <a:cs typeface="Calibri Light"/>
              </a:rPr>
              <a:t>2. Mihin tarkoitukseen</a:t>
            </a:r>
            <a:endParaRPr lang="fi-FI" sz="50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B3D9A9F-9D8A-4612-88EF-53AB5A73E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z="2000">
                <a:solidFill>
                  <a:schemeClr val="tx1">
                    <a:alpha val="80000"/>
                  </a:schemeClr>
                </a:solidFill>
                <a:cs typeface="Calibri"/>
              </a:rPr>
              <a:t>Tarkoituksena luoda yksi järjestelmä </a:t>
            </a:r>
          </a:p>
          <a:p>
            <a:pPr lvl="1"/>
            <a:r>
              <a:rPr lang="fi-FI" sz="2000">
                <a:solidFill>
                  <a:schemeClr val="tx1">
                    <a:alpha val="80000"/>
                  </a:schemeClr>
                </a:solidFill>
                <a:cs typeface="Calibri"/>
              </a:rPr>
              <a:t>Tehtävien antamiseen</a:t>
            </a:r>
          </a:p>
          <a:p>
            <a:pPr lvl="1"/>
            <a:r>
              <a:rPr lang="fi-FI" sz="2000">
                <a:solidFill>
                  <a:schemeClr val="tx1">
                    <a:alpha val="80000"/>
                  </a:schemeClr>
                </a:solidFill>
                <a:cs typeface="Calibri"/>
              </a:rPr>
              <a:t>Palauttamiseen</a:t>
            </a:r>
          </a:p>
          <a:p>
            <a:pPr lvl="1"/>
            <a:r>
              <a:rPr lang="fi-FI" sz="2000">
                <a:solidFill>
                  <a:schemeClr val="tx1">
                    <a:alpha val="80000"/>
                  </a:schemeClr>
                </a:solidFill>
                <a:cs typeface="Calibri"/>
              </a:rPr>
              <a:t>Arviointiin </a:t>
            </a:r>
          </a:p>
          <a:p>
            <a:pPr lvl="1"/>
            <a:r>
              <a:rPr lang="fi-FI" sz="2000">
                <a:solidFill>
                  <a:schemeClr val="tx1">
                    <a:alpha val="80000"/>
                  </a:schemeClr>
                </a:solidFill>
                <a:cs typeface="Calibri"/>
              </a:rPr>
              <a:t>Työpaikkaohjaaja voi jatkuvasti antaa palautetta oppilaalle</a:t>
            </a:r>
            <a:endParaRPr lang="fi-FI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fi-FI" sz="2000">
                <a:solidFill>
                  <a:schemeClr val="tx1">
                    <a:alpha val="80000"/>
                  </a:schemeClr>
                </a:solidFill>
                <a:cs typeface="Calibri"/>
              </a:rPr>
              <a:t>Opettajalla on koko ajan oppilasta koskeva kokonaisuus nähtävillä</a:t>
            </a:r>
          </a:p>
          <a:p>
            <a:pPr marL="914400" lvl="2" indent="0">
              <a:buNone/>
            </a:pPr>
            <a:endParaRPr lang="fi-FI" sz="1600">
              <a:solidFill>
                <a:srgbClr val="000000">
                  <a:alpha val="80000"/>
                </a:srgbClr>
              </a:solidFill>
              <a:cs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10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C4E20B12-F628-4101-AF83-42B4713B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fi-FI" sz="3100">
                <a:solidFill>
                  <a:srgbClr val="FFFFFF"/>
                </a:solidFill>
                <a:cs typeface="Calibri Light"/>
              </a:rPr>
              <a:t>3. Oppimiskokemuksen merkitys </a:t>
            </a:r>
            <a:endParaRPr lang="fi-FI" sz="3100">
              <a:solidFill>
                <a:srgbClr val="FFFFFF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96BD7BF-0066-4996-AF27-9D8BC4E72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1524240"/>
            <a:ext cx="4771607" cy="48321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z="2000">
                <a:solidFill>
                  <a:schemeClr val="tx1">
                    <a:alpha val="80000"/>
                  </a:schemeClr>
                </a:solidFill>
                <a:cs typeface="Calibri"/>
              </a:rPr>
              <a:t>Oppilaalla on aina mahdollisuus päästä näkemään omat arvosanansa sekä työpaikalta saatu palaute.</a:t>
            </a:r>
          </a:p>
          <a:p>
            <a:endParaRPr lang="fi-FI" sz="20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fi-FI" sz="2000">
                <a:solidFill>
                  <a:schemeClr val="tx1">
                    <a:alpha val="80000"/>
                  </a:schemeClr>
                </a:solidFill>
                <a:cs typeface="Calibri"/>
              </a:rPr>
              <a:t>Digioppimisen merkitys nykyaikana korostuu enemmän kuin aikaisemmin. </a:t>
            </a:r>
          </a:p>
          <a:p>
            <a:endParaRPr lang="fi-FI" sz="2000">
              <a:solidFill>
                <a:srgbClr val="000000">
                  <a:alpha val="8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fi-FI" sz="2000">
              <a:solidFill>
                <a:srgbClr val="000000">
                  <a:alpha val="80000"/>
                </a:srgbClr>
              </a:solidFill>
              <a:cs typeface="Calibri"/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434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B3B21347-8DAF-4BFD-9AC4-1762B924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fi-FI" sz="6800">
                <a:solidFill>
                  <a:srgbClr val="FFFFFF"/>
                </a:solidFill>
                <a:cs typeface="Calibri Light"/>
              </a:rPr>
              <a:t>4. Edut kaikille osapuolille</a:t>
            </a:r>
            <a:br>
              <a:rPr lang="fi-FI" sz="6800">
                <a:solidFill>
                  <a:srgbClr val="FFFFFF"/>
                </a:solidFill>
                <a:cs typeface="Calibri Light"/>
              </a:rPr>
            </a:br>
            <a:endParaRPr lang="fi-FI" sz="68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40C4542-09DE-4846-A16C-39805BFD1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fi-FI" sz="2000" b="1">
                <a:solidFill>
                  <a:schemeClr val="tx1">
                    <a:alpha val="80000"/>
                  </a:schemeClr>
                </a:solidFill>
                <a:cs typeface="Calibri"/>
              </a:rPr>
              <a:t>Työpaikkaohjaaja</a:t>
            </a:r>
          </a:p>
          <a:p>
            <a:pPr lvl="1"/>
            <a:r>
              <a:rPr lang="fi-FI" sz="2000">
                <a:solidFill>
                  <a:schemeClr val="tx1">
                    <a:alpha val="80000"/>
                  </a:schemeClr>
                </a:solidFill>
                <a:cs typeface="Calibri"/>
              </a:rPr>
              <a:t>Voi antaa jatkuvaa palautetta oppilaan toiminnasta, esim. yksittäisistä tapahtumista päivän aikana liittyen osaamiskriteereihin ja HOKS tavoitteisiin</a:t>
            </a:r>
            <a:endParaRPr lang="fi-FI" sz="2000">
              <a:solidFill>
                <a:schemeClr val="tx1">
                  <a:alpha val="80000"/>
                </a:schemeClr>
              </a:solidFill>
              <a:ea typeface="+mn-lt"/>
              <a:cs typeface="+mn-lt"/>
            </a:endParaRPr>
          </a:p>
          <a:p>
            <a:pPr lvl="1"/>
            <a:endParaRPr lang="fi-FI" sz="20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fi-FI" sz="2000" b="1">
                <a:solidFill>
                  <a:schemeClr val="tx1">
                    <a:alpha val="80000"/>
                  </a:schemeClr>
                </a:solidFill>
                <a:cs typeface="Calibri"/>
              </a:rPr>
              <a:t>Opettaja</a:t>
            </a:r>
          </a:p>
          <a:p>
            <a:pPr lvl="1"/>
            <a:r>
              <a:rPr lang="fi-FI" sz="2000">
                <a:solidFill>
                  <a:schemeClr val="tx1">
                    <a:alpha val="80000"/>
                  </a:schemeClr>
                </a:solidFill>
                <a:cs typeface="Calibri"/>
              </a:rPr>
              <a:t>Tehtävien anto, palautukset, arvioinnit sekä työpaikalta saatu palaute samassa paikassa</a:t>
            </a:r>
          </a:p>
          <a:p>
            <a:pPr lvl="1"/>
            <a:endParaRPr lang="fi-FI" sz="20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fi-FI" sz="2000" b="1">
                <a:solidFill>
                  <a:schemeClr val="tx1">
                    <a:alpha val="80000"/>
                  </a:schemeClr>
                </a:solidFill>
                <a:cs typeface="Calibri"/>
              </a:rPr>
              <a:t>Oppilas</a:t>
            </a:r>
          </a:p>
          <a:p>
            <a:pPr lvl="1"/>
            <a:r>
              <a:rPr lang="fi-FI" sz="2000">
                <a:solidFill>
                  <a:schemeClr val="tx1">
                    <a:alpha val="80000"/>
                  </a:schemeClr>
                </a:solidFill>
                <a:cs typeface="Calibri"/>
              </a:rPr>
              <a:t>Oppimiskokemuksen merkityksen korostuminen, varsinkin digioppimisessa</a:t>
            </a:r>
          </a:p>
          <a:p>
            <a:pPr lvl="1"/>
            <a:r>
              <a:rPr lang="fi-FI" sz="2000">
                <a:solidFill>
                  <a:schemeClr val="tx1">
                    <a:alpha val="80000"/>
                  </a:schemeClr>
                </a:solidFill>
                <a:cs typeface="Calibri"/>
              </a:rPr>
              <a:t>Oppilas saa kokonaisvaltaisen kuvan omasta osaamisestaan sekä opintojen etenemisestä</a:t>
            </a:r>
          </a:p>
          <a:p>
            <a:pPr lvl="1"/>
            <a:r>
              <a:rPr lang="fi-FI" sz="2000">
                <a:solidFill>
                  <a:schemeClr val="tx1">
                    <a:alpha val="80000"/>
                  </a:schemeClr>
                </a:solidFill>
                <a:cs typeface="Calibri"/>
              </a:rPr>
              <a:t>Itsearvioinnin ja opettajan arvioinnin vertaaminen antaa oppilaalle palautetta oman osaamistason arvioinnista</a:t>
            </a:r>
          </a:p>
          <a:p>
            <a:pPr marL="457200" lvl="1" indent="0">
              <a:buNone/>
            </a:pPr>
            <a:endParaRPr lang="fi-FI" sz="2000">
              <a:solidFill>
                <a:srgbClr val="000000">
                  <a:alpha val="80000"/>
                </a:srgbClr>
              </a:solidFill>
              <a:cs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85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5F4D120-3921-42A8-A063-46B023CB0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ss stamped flat soon becomes a path">
            <a:extLst>
              <a:ext uri="{FF2B5EF4-FFF2-40B4-BE49-F238E27FC236}">
                <a16:creationId xmlns:a16="http://schemas.microsoft.com/office/drawing/2014/main" id="{E3672FEA-42FF-408F-8870-7E0873730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1" r="4661"/>
          <a:stretch/>
        </p:blipFill>
        <p:spPr>
          <a:xfrm>
            <a:off x="4476307" y="595421"/>
            <a:ext cx="7715693" cy="565843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D01B3E5-85F4-41A9-A504-D5E6268DE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29"/>
          <a:stretch>
            <a:fillRect/>
          </a:stretch>
        </p:blipFill>
        <p:spPr>
          <a:xfrm>
            <a:off x="3466214" y="550975"/>
            <a:ext cx="8725786" cy="5756049"/>
          </a:xfrm>
          <a:custGeom>
            <a:avLst/>
            <a:gdLst>
              <a:gd name="connsiteX0" fmla="*/ 0 w 8725786"/>
              <a:gd name="connsiteY0" fmla="*/ 0 h 5756049"/>
              <a:gd name="connsiteX1" fmla="*/ 8725786 w 8725786"/>
              <a:gd name="connsiteY1" fmla="*/ 0 h 5756049"/>
              <a:gd name="connsiteX2" fmla="*/ 8725786 w 8725786"/>
              <a:gd name="connsiteY2" fmla="*/ 5756049 h 5756049"/>
              <a:gd name="connsiteX3" fmla="*/ 0 w 8725786"/>
              <a:gd name="connsiteY3" fmla="*/ 5756049 h 575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25786" h="5756049">
                <a:moveTo>
                  <a:pt x="0" y="0"/>
                </a:moveTo>
                <a:lnTo>
                  <a:pt x="8725786" y="0"/>
                </a:lnTo>
                <a:lnTo>
                  <a:pt x="8725786" y="5756049"/>
                </a:lnTo>
                <a:lnTo>
                  <a:pt x="0" y="5756049"/>
                </a:lnTo>
                <a:close/>
              </a:path>
            </a:pathLst>
          </a:cu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97C6E8D4-82F7-47BC-8699-815AFD5D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2546823"/>
            <a:ext cx="3948269" cy="83526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>
                <a:solidFill>
                  <a:srgbClr val="000000"/>
                </a:solidFill>
                <a:latin typeface="Arial Black"/>
              </a:rPr>
              <a:t>DEMO</a:t>
            </a:r>
            <a:br>
              <a:rPr lang="en-US">
                <a:latin typeface="Arial Black"/>
              </a:rPr>
            </a:br>
            <a:endParaRPr lang="en-US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42A424E1-29FF-4015-85C8-3DC7D3689329}"/>
              </a:ext>
            </a:extLst>
          </p:cNvPr>
          <p:cNvSpPr txBox="1"/>
          <p:nvPr/>
        </p:nvSpPr>
        <p:spPr>
          <a:xfrm>
            <a:off x="299884" y="307749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i-FI" sz="2400">
                <a:cs typeface="Calibri"/>
              </a:rPr>
              <a:t>Esitys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0388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54A0BC6-000A-41D8-88F2-5B81E442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>
                <a:cs typeface="Calibri Light"/>
              </a:rPr>
              <a:t>Mahdollisia tulevia ominaisuuksia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E86AC12-841E-4022-9B73-FBDED018E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>
                <a:cs typeface="Calibri"/>
              </a:rPr>
              <a:t>Tekstinmuotoilu</a:t>
            </a:r>
          </a:p>
          <a:p>
            <a:r>
              <a:rPr lang="fi-FI" dirty="0">
                <a:cs typeface="Calibri"/>
              </a:rPr>
              <a:t>Mahdollisuus käyttää videoita ja äänitteitä sekä oppimateriaalina että tehtävänantoina ja palautuksina</a:t>
            </a:r>
          </a:p>
          <a:p>
            <a:r>
              <a:rPr lang="fi-FI" dirty="0">
                <a:cs typeface="Calibri"/>
              </a:rPr>
              <a:t>Näyttötyön suorittaminen</a:t>
            </a:r>
          </a:p>
          <a:p>
            <a:r>
              <a:rPr lang="fi-FI" dirty="0">
                <a:cs typeface="Calibri"/>
              </a:rPr>
              <a:t>Tehtävän annon teknisiä luovia ratkaisuja</a:t>
            </a:r>
          </a:p>
          <a:p>
            <a:r>
              <a:rPr lang="fi-FI" dirty="0">
                <a:cs typeface="Calibri"/>
              </a:rPr>
              <a:t>Mahdollisesti muita kieliä saatavilla (mm. englanti, ruotsi)</a:t>
            </a:r>
          </a:p>
          <a:p>
            <a:r>
              <a:rPr lang="fi-FI" dirty="0">
                <a:cs typeface="Calibri"/>
              </a:rPr>
              <a:t>Mobiiliselain mahdollisuus</a:t>
            </a:r>
          </a:p>
          <a:p>
            <a:r>
              <a:rPr lang="fi-FI" dirty="0">
                <a:cs typeface="Calibri"/>
              </a:rPr>
              <a:t>Mahdollisuus luoda portfolio kokonaisuudesta ja jakaa mahdolliselle työnantajalle</a:t>
            </a:r>
          </a:p>
        </p:txBody>
      </p:sp>
    </p:spTree>
    <p:extLst>
      <p:ext uri="{BB962C8B-B14F-4D97-AF65-F5344CB8AC3E}">
        <p14:creationId xmlns:p14="http://schemas.microsoft.com/office/powerpoint/2010/main" val="4281661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4310B23-A56D-4004-89D3-3670A8DB9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298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>
                <a:cs typeface="Calibri"/>
              </a:rPr>
              <a:t>Itsetunto</a:t>
            </a:r>
          </a:p>
          <a:p>
            <a:pPr lvl="1"/>
            <a:r>
              <a:rPr lang="fi-FI">
                <a:cs typeface="Calibri"/>
              </a:rPr>
              <a:t>Pätevyys</a:t>
            </a:r>
          </a:p>
          <a:p>
            <a:pPr lvl="1"/>
            <a:r>
              <a:rPr lang="fi-FI">
                <a:cs typeface="Calibri"/>
              </a:rPr>
              <a:t>Itsensä tiedostaminen</a:t>
            </a:r>
          </a:p>
          <a:p>
            <a:pPr lvl="1"/>
            <a:r>
              <a:rPr lang="fi-FI">
                <a:cs typeface="Calibri"/>
              </a:rPr>
              <a:t>Tehtävä- ja tavoitetietoisuus</a:t>
            </a:r>
          </a:p>
          <a:p>
            <a:pPr lvl="1"/>
            <a:r>
              <a:rPr lang="fi-FI">
                <a:cs typeface="Calibri"/>
              </a:rPr>
              <a:t>Yhteenkuuluvuuden tunne</a:t>
            </a:r>
          </a:p>
          <a:p>
            <a:pPr lvl="1"/>
            <a:r>
              <a:rPr lang="fi-FI" sz="2400">
                <a:cs typeface="Calibri"/>
              </a:rPr>
              <a:t>Läpinäkyvyys</a:t>
            </a:r>
            <a:br>
              <a:rPr lang="fi-FI" sz="2400">
                <a:cs typeface="Calibri"/>
              </a:rPr>
            </a:br>
            <a:endParaRPr lang="fi-FI" sz="2400">
              <a:solidFill>
                <a:schemeClr val="tx1">
                  <a:alpha val="8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FF131AB5-A81A-4C33-AFBC-FBB21CE96CF3}"/>
              </a:ext>
            </a:extLst>
          </p:cNvPr>
          <p:cNvSpPr txBox="1"/>
          <p:nvPr/>
        </p:nvSpPr>
        <p:spPr>
          <a:xfrm>
            <a:off x="5897880" y="2324100"/>
            <a:ext cx="4937760" cy="27397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fi-FI" sz="2400">
                <a:solidFill>
                  <a:schemeClr val="tx1">
                    <a:alpha val="80000"/>
                  </a:schemeClr>
                </a:solidFill>
                <a:cs typeface="Calibri"/>
              </a:rPr>
              <a:t>Itsearviointi</a:t>
            </a:r>
            <a:endParaRPr lang="en-US" sz="2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fi-FI" sz="2400">
                <a:solidFill>
                  <a:schemeClr val="tx1">
                    <a:alpha val="80000"/>
                  </a:schemeClr>
                </a:solidFill>
                <a:cs typeface="Calibri"/>
              </a:rPr>
              <a:t>Työpaikkaohjaajan havainnoinnit ja arvioinnit</a:t>
            </a:r>
            <a:endParaRPr lang="en-US" sz="2400">
              <a:solidFill>
                <a:schemeClr val="tx1">
                  <a:alpha val="80000"/>
                </a:schemeClr>
              </a:solidFill>
              <a:ea typeface="+mn-lt"/>
              <a:cs typeface="+mn-lt"/>
            </a:endParaRP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fi-FI" sz="2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Opettajan arviointi</a:t>
            </a:r>
            <a:endParaRPr lang="en-US" sz="2400">
              <a:solidFill>
                <a:schemeClr val="tx1">
                  <a:alpha val="80000"/>
                </a:schemeClr>
              </a:solidFill>
              <a:ea typeface="+mn-lt"/>
              <a:cs typeface="+mn-lt"/>
            </a:endParaRP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fi-FI" sz="2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Ongelmanratkaisutehtävät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fi-FI" sz="2400">
                <a:solidFill>
                  <a:schemeClr val="tx1">
                    <a:alpha val="80000"/>
                  </a:schemeClr>
                </a:solidFill>
                <a:cs typeface="Calibri"/>
              </a:rPr>
              <a:t>Osaamiskriteeri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fi-FI" sz="2400">
                <a:solidFill>
                  <a:schemeClr val="tx1">
                    <a:alpha val="80000"/>
                  </a:schemeClr>
                </a:solidFill>
                <a:cs typeface="Calibri"/>
              </a:rPr>
              <a:t>HOKS tavoite</a:t>
            </a:r>
          </a:p>
        </p:txBody>
      </p:sp>
    </p:spTree>
    <p:extLst>
      <p:ext uri="{BB962C8B-B14F-4D97-AF65-F5344CB8AC3E}">
        <p14:creationId xmlns:p14="http://schemas.microsoft.com/office/powerpoint/2010/main" val="353046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937D23B-2CF6-4F83-8528-8A7BCDC5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>
                <a:cs typeface="Calibri Light"/>
              </a:rPr>
              <a:t>Kysymyksiä, toiveita, ehdotuksia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202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Laajakuva</PresentationFormat>
  <Slides>9</Slides>
  <Notes>0</Notes>
  <HiddenSlides>0</HiddenSlide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9</vt:i4>
      </vt:variant>
    </vt:vector>
  </HeadingPairs>
  <TitlesOfParts>
    <vt:vector size="10" baseType="lpstr">
      <vt:lpstr>Office-teema</vt:lpstr>
      <vt:lpstr>KASVU</vt:lpstr>
      <vt:lpstr>PowerPoint-esitys</vt:lpstr>
      <vt:lpstr>2. Mihin tarkoitukseen</vt:lpstr>
      <vt:lpstr>3. Oppimiskokemuksen merkitys </vt:lpstr>
      <vt:lpstr>4. Edut kaikille osapuolille </vt:lpstr>
      <vt:lpstr>DEMO </vt:lpstr>
      <vt:lpstr>Mahdollisia tulevia ominaisuuksia</vt:lpstr>
      <vt:lpstr>PowerPoint-esitys</vt:lpstr>
      <vt:lpstr>Kysymyksiä, toiveita, ehdotuksia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/>
  <cp:revision>11</cp:revision>
  <dcterms:created xsi:type="dcterms:W3CDTF">2021-01-11T09:47:28Z</dcterms:created>
  <dcterms:modified xsi:type="dcterms:W3CDTF">2021-03-08T13:58:07Z</dcterms:modified>
</cp:coreProperties>
</file>