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1" r:id="rId3"/>
    <p:sldId id="274" r:id="rId4"/>
    <p:sldId id="257" r:id="rId5"/>
    <p:sldId id="264" r:id="rId6"/>
    <p:sldId id="265" r:id="rId7"/>
    <p:sldId id="262" r:id="rId8"/>
    <p:sldId id="272" r:id="rId9"/>
    <p:sldId id="266" r:id="rId10"/>
    <p:sldId id="263" r:id="rId11"/>
    <p:sldId id="271" r:id="rId12"/>
    <p:sldId id="267" r:id="rId13"/>
    <p:sldId id="268" r:id="rId14"/>
    <p:sldId id="276" r:id="rId15"/>
    <p:sldId id="275" r:id="rId16"/>
    <p:sldId id="270" r:id="rId17"/>
    <p:sldId id="273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37CC-B169-4E15-9D02-8819C0D67E83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D4C6-2B01-4A01-8993-D355682339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6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FCC5-8359-472B-ADB2-EAE685881981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D8447-5FE8-47D9-9001-E560E7CCB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6" y="3602038"/>
            <a:ext cx="90875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1/10/2019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922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1/10/2019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83644" y="365125"/>
            <a:ext cx="95701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4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1/10/2019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46756" y="180621"/>
            <a:ext cx="1625599" cy="1604891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762000" y="1721556"/>
            <a:ext cx="1286387" cy="1270000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265291" y="2850444"/>
            <a:ext cx="1100665" cy="1086644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773291" y="3911600"/>
            <a:ext cx="841022" cy="830308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558802" y="4825999"/>
            <a:ext cx="671688" cy="663132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 userDrawn="1"/>
        </p:nvSpPr>
        <p:spPr>
          <a:xfrm>
            <a:off x="801514" y="5588001"/>
            <a:ext cx="480250" cy="474133"/>
          </a:xfrm>
          <a:prstGeom prst="rect">
            <a:avLst/>
          </a:prstGeom>
          <a:blipFill dpi="0" rotWithShape="1">
            <a:blip r:embed="rId2">
              <a:alphaModFix amt="39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7855" y1="26272" x2="27855" y2="26272"/>
                          <a14:foregroundMark x1="17076" y1="38733" x2="17076" y2="38733"/>
                          <a14:foregroundMark x1="30203" y1="45483" x2="30203" y2="45483"/>
                          <a14:foregroundMark x1="22092" y1="57529" x2="22092" y2="57529"/>
                          <a14:foregroundMark x1="31057" y1="69574" x2="31057" y2="69574"/>
                          <a14:backgroundMark x1="7791" y1="7477" x2="7791" y2="7477"/>
                          <a14:backgroundMark x1="91035" y1="14330" x2="91035" y2="14330"/>
                          <a14:backgroundMark x1="79509" y1="90966" x2="79509" y2="90966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506132" y="1122363"/>
            <a:ext cx="900853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5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579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1F633-5D42-481B-83F9-D18A18F653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8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testthat.r-lib.org/" TargetMode="External"/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3Tkg5b3QR8fXWsTBYerC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Biopharmaceutical 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6" y="3741348"/>
            <a:ext cx="9087556" cy="1516452"/>
          </a:xfrm>
        </p:spPr>
        <p:txBody>
          <a:bodyPr>
            <a:normAutofit/>
          </a:bodyPr>
          <a:lstStyle/>
          <a:p>
            <a:r>
              <a:rPr lang="en-US" sz="4000" dirty="0"/>
              <a:t>Online training program</a:t>
            </a:r>
          </a:p>
          <a:p>
            <a:r>
              <a:rPr lang="en-US" sz="4000" dirty="0"/>
              <a:t>Software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8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EE93-CACC-4013-A7DC-3CF966B1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How to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A900-4A26-4D9C-B66E-E1179558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46368" cy="435133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Trial Description: Simulate a fixed sample design that only conducts the analysis at the end of the study.</a:t>
            </a:r>
          </a:p>
          <a:p>
            <a:pPr lvl="1"/>
            <a:r>
              <a:rPr lang="en-US" sz="2400" dirty="0"/>
              <a:t>Two arms – standard of care (S) and experimental (E)</a:t>
            </a:r>
          </a:p>
          <a:p>
            <a:pPr lvl="1"/>
            <a:r>
              <a:rPr lang="en-US" sz="2400" dirty="0"/>
              <a:t>Primary outcome is patient response (Binary outcome)</a:t>
            </a:r>
          </a:p>
          <a:p>
            <a:pPr lvl="1"/>
            <a:r>
              <a:rPr lang="en-US" sz="2400" dirty="0"/>
              <a:t>Assume a conjugate Bayesian Beta-Binomial model unknown response rate</a:t>
            </a:r>
          </a:p>
          <a:p>
            <a:pPr lvl="1"/>
            <a:r>
              <a:rPr lang="en-US" sz="2400" dirty="0"/>
              <a:t>Select S or E if there is a 90% chance or greater that it is the best treatment</a:t>
            </a:r>
          </a:p>
          <a:p>
            <a:r>
              <a:rPr lang="en-US" sz="2800" dirty="0"/>
              <a:t>This design could be simulated in a simpler fashion </a:t>
            </a:r>
          </a:p>
          <a:p>
            <a:pPr lvl="1"/>
            <a:r>
              <a:rPr lang="en-US" sz="2400" dirty="0"/>
              <a:t>See </a:t>
            </a:r>
            <a:r>
              <a:rPr lang="en-US" sz="2400" dirty="0" err="1"/>
              <a:t>SimpleApproach.R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This approach would be sufficient but the desired trial design is much more complicated and extending </a:t>
            </a:r>
            <a:r>
              <a:rPr lang="en-US" sz="2400" dirty="0" err="1"/>
              <a:t>SimpleApproach.R</a:t>
            </a:r>
            <a:r>
              <a:rPr lang="en-US" sz="2400" dirty="0"/>
              <a:t> would be very difficult and result in error prone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97A4-A5C3-41E6-A1B1-C4E2077B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D9DE-075A-4249-A96E-FD3042C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5546-3512-4083-A9D9-38EDCF06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6126-0F09-4A07-A380-8203B236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Analysis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7703-0854-4D99-8DF1-FDBCBD5F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85421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We observe </a:t>
            </a:r>
            <a:r>
              <a:rPr lang="en-US" sz="9600" dirty="0" err="1"/>
              <a:t>n</a:t>
            </a:r>
            <a:r>
              <a:rPr lang="en-US" sz="9600" baseline="-25000" dirty="0" err="1"/>
              <a:t>S</a:t>
            </a:r>
            <a:r>
              <a:rPr lang="en-US" sz="9600" dirty="0"/>
              <a:t> and </a:t>
            </a:r>
            <a:r>
              <a:rPr lang="en-US" sz="9600" dirty="0" err="1"/>
              <a:t>n</a:t>
            </a:r>
            <a:r>
              <a:rPr lang="en-US" sz="9600" baseline="-25000" dirty="0" err="1"/>
              <a:t>E</a:t>
            </a:r>
            <a:r>
              <a:rPr lang="en-US" sz="9600" dirty="0"/>
              <a:t> binary outcomes X on S and E  </a:t>
            </a:r>
          </a:p>
          <a:p>
            <a:pPr marL="400050" lvl="1" indent="0">
              <a:buNone/>
            </a:pPr>
            <a:r>
              <a:rPr lang="en-US" sz="9600" dirty="0"/>
              <a:t> 	X</a:t>
            </a:r>
            <a:r>
              <a:rPr lang="en-US" sz="9600" baseline="-25000" dirty="0"/>
              <a:t>S</a:t>
            </a:r>
            <a:r>
              <a:rPr lang="en-US" sz="9600" dirty="0"/>
              <a:t> ~ Binomial( n</a:t>
            </a:r>
            <a:r>
              <a:rPr lang="en-US" sz="9600" baseline="-25000" dirty="0"/>
              <a:t>s</a:t>
            </a:r>
            <a:r>
              <a:rPr lang="en-US" sz="9600" dirty="0"/>
              <a:t>, </a:t>
            </a: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s</a:t>
            </a:r>
            <a:r>
              <a:rPr lang="en-US" sz="9600" baseline="-25000" dirty="0"/>
              <a:t> </a:t>
            </a:r>
            <a:r>
              <a:rPr lang="en-US" sz="9600" dirty="0"/>
              <a:t>)   </a:t>
            </a:r>
          </a:p>
          <a:p>
            <a:pPr marL="400050" lvl="1" indent="0">
              <a:buNone/>
            </a:pPr>
            <a:r>
              <a:rPr lang="en-US" sz="9600" dirty="0"/>
              <a:t>	X</a:t>
            </a:r>
            <a:r>
              <a:rPr lang="en-US" sz="9600" baseline="-25000" dirty="0"/>
              <a:t>E</a:t>
            </a:r>
            <a:r>
              <a:rPr lang="en-US" sz="9600" dirty="0"/>
              <a:t> ~ Binomial( </a:t>
            </a:r>
            <a:r>
              <a:rPr lang="en-US" sz="9600" dirty="0" err="1"/>
              <a:t>n</a:t>
            </a:r>
            <a:r>
              <a:rPr lang="en-US" sz="9600" baseline="-25000" dirty="0" err="1"/>
              <a:t>E</a:t>
            </a:r>
            <a:r>
              <a:rPr lang="en-US" sz="9600" dirty="0"/>
              <a:t>, </a:t>
            </a: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E</a:t>
            </a:r>
            <a:r>
              <a:rPr lang="en-US" sz="9600" baseline="-25000" dirty="0"/>
              <a:t> </a:t>
            </a:r>
            <a:r>
              <a:rPr lang="en-US" sz="9600" dirty="0"/>
              <a:t>)</a:t>
            </a:r>
          </a:p>
          <a:p>
            <a:pPr marL="0" indent="0">
              <a:buNone/>
            </a:pPr>
            <a:r>
              <a:rPr lang="en-US" sz="9600" dirty="0"/>
              <a:t>Where </a:t>
            </a: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s</a:t>
            </a:r>
            <a:r>
              <a:rPr lang="en-US" sz="9600" baseline="-25000" dirty="0"/>
              <a:t> ­ </a:t>
            </a:r>
            <a:r>
              <a:rPr lang="en-US" sz="9600" dirty="0"/>
              <a:t>and </a:t>
            </a: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E</a:t>
            </a:r>
            <a:r>
              <a:rPr lang="en-US" sz="9600" dirty="0"/>
              <a:t> are the true response rates for E and S, respectively.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9600" dirty="0"/>
              <a:t>We assume, </a:t>
            </a:r>
            <a:r>
              <a:rPr lang="en-US" sz="9600" i="1" dirty="0"/>
              <a:t>a priori</a:t>
            </a:r>
            <a:r>
              <a:rPr lang="en-US" sz="9600" dirty="0"/>
              <a:t>, </a:t>
            </a:r>
          </a:p>
          <a:p>
            <a:pPr marL="400050" lvl="1" indent="0">
              <a:buNone/>
            </a:pP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s</a:t>
            </a:r>
            <a:r>
              <a:rPr lang="en-US" sz="9600" baseline="-25000" dirty="0"/>
              <a:t> </a:t>
            </a:r>
            <a:r>
              <a:rPr lang="en-US" sz="9600" dirty="0"/>
              <a:t>~ Beta( </a:t>
            </a:r>
            <a:r>
              <a:rPr lang="en-US" sz="9600" dirty="0" err="1"/>
              <a:t>a</a:t>
            </a:r>
            <a:r>
              <a:rPr lang="en-US" sz="9600" baseline="-25000" dirty="0" err="1"/>
              <a:t>S</a:t>
            </a:r>
            <a:r>
              <a:rPr lang="en-US" sz="9600" dirty="0"/>
              <a:t>, </a:t>
            </a:r>
            <a:r>
              <a:rPr lang="en-US" sz="9600" dirty="0" err="1"/>
              <a:t>b</a:t>
            </a:r>
            <a:r>
              <a:rPr lang="en-US" sz="9600" baseline="-25000" dirty="0" err="1"/>
              <a:t>S</a:t>
            </a:r>
            <a:r>
              <a:rPr lang="en-US" sz="9600" dirty="0"/>
              <a:t> )</a:t>
            </a:r>
          </a:p>
          <a:p>
            <a:pPr marL="400050" lvl="1" indent="0">
              <a:buNone/>
            </a:pP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E</a:t>
            </a:r>
            <a:r>
              <a:rPr lang="en-US" sz="9600" baseline="-25000" dirty="0"/>
              <a:t> </a:t>
            </a:r>
            <a:r>
              <a:rPr lang="en-US" sz="9600" dirty="0"/>
              <a:t>~ Beta( </a:t>
            </a:r>
            <a:r>
              <a:rPr lang="en-US" sz="9600" dirty="0" err="1"/>
              <a:t>a</a:t>
            </a:r>
            <a:r>
              <a:rPr lang="en-US" sz="9600" baseline="-25000" dirty="0" err="1"/>
              <a:t>E</a:t>
            </a:r>
            <a:r>
              <a:rPr lang="en-US" sz="9600" dirty="0"/>
              <a:t>, </a:t>
            </a:r>
            <a:r>
              <a:rPr lang="en-US" sz="9600" dirty="0" err="1"/>
              <a:t>b</a:t>
            </a:r>
            <a:r>
              <a:rPr lang="en-US" sz="9600" baseline="-25000" dirty="0" err="1"/>
              <a:t>E</a:t>
            </a:r>
            <a:r>
              <a:rPr lang="en-US" sz="9600" dirty="0"/>
              <a:t> )</a:t>
            </a:r>
            <a:endParaRPr lang="en-US" sz="4800" dirty="0"/>
          </a:p>
          <a:p>
            <a:pPr marL="0" indent="0">
              <a:buNone/>
            </a:pPr>
            <a:r>
              <a:rPr lang="en-US" sz="4800" dirty="0"/>
              <a:t> </a:t>
            </a:r>
          </a:p>
          <a:p>
            <a:pPr marL="0" indent="0">
              <a:buNone/>
            </a:pPr>
            <a:r>
              <a:rPr lang="en-US" sz="9600" dirty="0"/>
              <a:t>Thus, </a:t>
            </a:r>
          </a:p>
          <a:p>
            <a:pPr marL="400050" lvl="1" indent="0">
              <a:buNone/>
            </a:pP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s</a:t>
            </a:r>
            <a:r>
              <a:rPr lang="en-US" sz="9600" baseline="-25000" dirty="0"/>
              <a:t>  </a:t>
            </a:r>
            <a:r>
              <a:rPr lang="en-US" sz="9600" dirty="0"/>
              <a:t>| X</a:t>
            </a:r>
            <a:r>
              <a:rPr lang="en-US" sz="9600" baseline="-25000" dirty="0"/>
              <a:t>S</a:t>
            </a:r>
            <a:r>
              <a:rPr lang="en-US" sz="9600" dirty="0"/>
              <a:t>, </a:t>
            </a:r>
            <a:r>
              <a:rPr lang="en-US" sz="9600" dirty="0" err="1"/>
              <a:t>n</a:t>
            </a:r>
            <a:r>
              <a:rPr lang="en-US" sz="9600" baseline="-25000" dirty="0" err="1"/>
              <a:t>S</a:t>
            </a:r>
            <a:r>
              <a:rPr lang="en-US" sz="9600" baseline="-25000" dirty="0"/>
              <a:t> </a:t>
            </a:r>
            <a:r>
              <a:rPr lang="en-US" sz="9600" dirty="0"/>
              <a:t>~ Beta( </a:t>
            </a:r>
            <a:r>
              <a:rPr lang="en-US" sz="9600" dirty="0" err="1"/>
              <a:t>a</a:t>
            </a:r>
            <a:r>
              <a:rPr lang="en-US" sz="9600" baseline="-25000" dirty="0" err="1"/>
              <a:t>S</a:t>
            </a:r>
            <a:r>
              <a:rPr lang="en-US" sz="9600" baseline="-25000" dirty="0"/>
              <a:t> </a:t>
            </a:r>
            <a:r>
              <a:rPr lang="en-US" sz="9600" dirty="0"/>
              <a:t>+ </a:t>
            </a:r>
            <a:r>
              <a:rPr lang="en-US" sz="9600" dirty="0" err="1"/>
              <a:t>X</a:t>
            </a:r>
            <a:r>
              <a:rPr lang="en-US" sz="9600" baseline="-25000" dirty="0" err="1"/>
              <a:t>s</a:t>
            </a:r>
            <a:r>
              <a:rPr lang="en-US" sz="9600" dirty="0"/>
              <a:t>, </a:t>
            </a:r>
            <a:r>
              <a:rPr lang="en-US" sz="9600" dirty="0" err="1"/>
              <a:t>b</a:t>
            </a:r>
            <a:r>
              <a:rPr lang="en-US" sz="9600" baseline="-25000" dirty="0" err="1"/>
              <a:t>S</a:t>
            </a:r>
            <a:r>
              <a:rPr lang="en-US" sz="9600" baseline="-25000" dirty="0"/>
              <a:t> </a:t>
            </a:r>
            <a:r>
              <a:rPr lang="en-US" sz="9600" dirty="0"/>
              <a:t> + n</a:t>
            </a:r>
            <a:r>
              <a:rPr lang="en-US" sz="9600" baseline="-25000" dirty="0"/>
              <a:t>s </a:t>
            </a:r>
            <a:r>
              <a:rPr lang="en-US" sz="9600" dirty="0"/>
              <a:t> - </a:t>
            </a:r>
            <a:r>
              <a:rPr lang="en-US" sz="9600" dirty="0" err="1"/>
              <a:t>X</a:t>
            </a:r>
            <a:r>
              <a:rPr lang="en-US" sz="9600" baseline="-25000" dirty="0" err="1"/>
              <a:t>s</a:t>
            </a:r>
            <a:r>
              <a:rPr lang="en-US" sz="9600" dirty="0"/>
              <a:t> )</a:t>
            </a:r>
          </a:p>
          <a:p>
            <a:pPr marL="400050" lvl="1" indent="0">
              <a:buNone/>
            </a:pP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/>
              <a:t>E</a:t>
            </a:r>
            <a:r>
              <a:rPr lang="en-US" sz="9600" baseline="-25000" dirty="0"/>
              <a:t>  </a:t>
            </a:r>
            <a:r>
              <a:rPr lang="en-US" sz="9600" dirty="0"/>
              <a:t>| X</a:t>
            </a:r>
            <a:r>
              <a:rPr lang="en-US" sz="9600" baseline="-25000" dirty="0"/>
              <a:t>E</a:t>
            </a:r>
            <a:r>
              <a:rPr lang="en-US" sz="9600" dirty="0"/>
              <a:t>, </a:t>
            </a:r>
            <a:r>
              <a:rPr lang="en-US" sz="9600" dirty="0" err="1"/>
              <a:t>n</a:t>
            </a:r>
            <a:r>
              <a:rPr lang="en-US" sz="9600" baseline="-25000" dirty="0" err="1"/>
              <a:t>E</a:t>
            </a:r>
            <a:r>
              <a:rPr lang="en-US" sz="9600" baseline="-25000" dirty="0"/>
              <a:t> </a:t>
            </a:r>
            <a:r>
              <a:rPr lang="en-US" sz="9600" dirty="0"/>
              <a:t>~ Beta( </a:t>
            </a:r>
            <a:r>
              <a:rPr lang="en-US" sz="9600" dirty="0" err="1"/>
              <a:t>a</a:t>
            </a:r>
            <a:r>
              <a:rPr lang="en-US" sz="9600" baseline="-25000" dirty="0" err="1"/>
              <a:t>E</a:t>
            </a:r>
            <a:r>
              <a:rPr lang="en-US" sz="9600" baseline="-25000" dirty="0"/>
              <a:t> </a:t>
            </a:r>
            <a:r>
              <a:rPr lang="en-US" sz="9600" dirty="0"/>
              <a:t>+ X</a:t>
            </a:r>
            <a:r>
              <a:rPr lang="en-US" sz="9600" baseline="-25000" dirty="0"/>
              <a:t>E</a:t>
            </a:r>
            <a:r>
              <a:rPr lang="en-US" sz="9600" dirty="0"/>
              <a:t>, </a:t>
            </a:r>
            <a:r>
              <a:rPr lang="en-US" sz="9600" dirty="0" err="1"/>
              <a:t>b</a:t>
            </a:r>
            <a:r>
              <a:rPr lang="en-US" sz="9600" baseline="-25000" dirty="0" err="1"/>
              <a:t>E</a:t>
            </a:r>
            <a:r>
              <a:rPr lang="en-US" sz="9600" baseline="-25000" dirty="0"/>
              <a:t> </a:t>
            </a:r>
            <a:r>
              <a:rPr lang="en-US" sz="9600" dirty="0"/>
              <a:t> + </a:t>
            </a:r>
            <a:r>
              <a:rPr lang="en-US" sz="9600" dirty="0" err="1"/>
              <a:t>n</a:t>
            </a:r>
            <a:r>
              <a:rPr lang="en-US" sz="9600" baseline="-25000" dirty="0" err="1"/>
              <a:t>E</a:t>
            </a:r>
            <a:r>
              <a:rPr lang="en-US" sz="9600" baseline="-25000" dirty="0"/>
              <a:t> </a:t>
            </a:r>
            <a:r>
              <a:rPr lang="en-US" sz="9600" dirty="0"/>
              <a:t> - X</a:t>
            </a:r>
            <a:r>
              <a:rPr lang="en-US" sz="9600" baseline="-25000" dirty="0"/>
              <a:t>E</a:t>
            </a:r>
            <a:r>
              <a:rPr lang="en-US" sz="9600" dirty="0"/>
              <a:t> )</a:t>
            </a:r>
          </a:p>
          <a:p>
            <a:pPr marL="0" indent="-57150">
              <a:buNone/>
            </a:pPr>
            <a:endParaRPr lang="en-US" sz="9600" dirty="0"/>
          </a:p>
          <a:p>
            <a:pPr marL="0" indent="-57150">
              <a:buNone/>
            </a:pPr>
            <a:r>
              <a:rPr lang="en-US" sz="9600" dirty="0"/>
              <a:t>Select arm j = S or E if </a:t>
            </a:r>
            <a:r>
              <a:rPr lang="en-US" sz="9600" dirty="0" err="1"/>
              <a:t>Pr</a:t>
            </a:r>
            <a:r>
              <a:rPr lang="en-US" sz="9600" dirty="0"/>
              <a:t>(</a:t>
            </a:r>
            <a:r>
              <a:rPr lang="en-US" sz="9600" dirty="0" err="1">
                <a:latin typeface="Symbol" panose="05050102010706020507" pitchFamily="18" charset="2"/>
              </a:rPr>
              <a:t>q</a:t>
            </a:r>
            <a:r>
              <a:rPr lang="en-US" sz="9600" baseline="-25000" dirty="0" err="1">
                <a:latin typeface="+mj-lt"/>
              </a:rPr>
              <a:t>j</a:t>
            </a:r>
            <a:r>
              <a:rPr lang="en-US" sz="9600" dirty="0"/>
              <a:t> &gt; </a:t>
            </a:r>
            <a:r>
              <a:rPr lang="en-US" sz="9600" dirty="0">
                <a:latin typeface="Symbol" panose="05050102010706020507" pitchFamily="18" charset="2"/>
              </a:rPr>
              <a:t>q</a:t>
            </a:r>
            <a:r>
              <a:rPr lang="en-US" sz="9600" baseline="-25000" dirty="0"/>
              <a:t>i ≠ j </a:t>
            </a:r>
            <a:r>
              <a:rPr lang="en-US" sz="9600" dirty="0"/>
              <a:t>| data ) &gt; P</a:t>
            </a:r>
            <a:r>
              <a:rPr lang="en-US" sz="9600" baseline="-25000" dirty="0"/>
              <a:t>U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CC90A-DEA4-42D1-ABBE-97D1E5DA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28EC-844E-4773-A2E9-0B8F8019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686A-3EEB-426C-8485-8E35629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C2C3-AFE5-431D-8FEF-14AEF27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F0E5-17F7-40E2-9744-1A33DD80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tasks are necessary to simulate Example 1?</a:t>
            </a:r>
          </a:p>
          <a:p>
            <a:pPr lvl="1"/>
            <a:r>
              <a:rPr lang="en-US" dirty="0"/>
              <a:t>Simulate patient arrival time</a:t>
            </a:r>
          </a:p>
          <a:p>
            <a:pPr lvl="1"/>
            <a:r>
              <a:rPr lang="en-US" dirty="0"/>
              <a:t>Randomize patients</a:t>
            </a:r>
          </a:p>
          <a:p>
            <a:pPr lvl="1"/>
            <a:r>
              <a:rPr lang="en-US" dirty="0"/>
              <a:t>Simulate patient outcomes</a:t>
            </a:r>
          </a:p>
          <a:p>
            <a:pPr lvl="1"/>
            <a:r>
              <a:rPr lang="en-US" dirty="0"/>
              <a:t>Create a patient data set for analysis</a:t>
            </a:r>
          </a:p>
          <a:p>
            <a:pPr lvl="1"/>
            <a:r>
              <a:rPr lang="en-US" dirty="0"/>
              <a:t>Run the analysis </a:t>
            </a:r>
          </a:p>
          <a:p>
            <a:pPr lvl="1"/>
            <a:r>
              <a:rPr lang="en-US" dirty="0"/>
              <a:t>Make decisions regarding selecting S, E or neither</a:t>
            </a:r>
          </a:p>
          <a:p>
            <a:pPr lvl="1"/>
            <a:r>
              <a:rPr lang="en-US" dirty="0"/>
              <a:t>Keep summaries over many replications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E44-D7BA-4E08-A16A-C32B0DE8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1D02-3CC6-426D-A09A-405F8D7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B166-082F-4B8C-B415-62FC6B12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C2C3-AFE5-431D-8FEF-14AEF27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F0E5-17F7-40E2-9744-1A33DD80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0156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Create a function for most/all tasks to be accomplished</a:t>
            </a:r>
          </a:p>
          <a:p>
            <a:r>
              <a:rPr lang="en-US" sz="3100" dirty="0"/>
              <a:t>Functions should only depend on the data/arguments that are sent in to the function, </a:t>
            </a:r>
            <a:r>
              <a:rPr lang="en-US" sz="3100" dirty="0" err="1"/>
              <a:t>eg</a:t>
            </a:r>
            <a:r>
              <a:rPr lang="en-US" sz="3100" dirty="0"/>
              <a:t> no global variables – more in testing </a:t>
            </a:r>
          </a:p>
          <a:p>
            <a:r>
              <a:rPr lang="en-US" sz="3100" dirty="0"/>
              <a:t>Functions are much easier to test than long code script</a:t>
            </a:r>
          </a:p>
          <a:p>
            <a:pPr lvl="1"/>
            <a:r>
              <a:rPr lang="en-US" sz="2600" dirty="0" err="1"/>
              <a:t>Testthat</a:t>
            </a:r>
            <a:r>
              <a:rPr lang="en-US" sz="2600" dirty="0"/>
              <a:t> – Test driven development</a:t>
            </a:r>
          </a:p>
          <a:p>
            <a:r>
              <a:rPr lang="en-US" sz="3100" dirty="0"/>
              <a:t>Move from task descriptions to function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E44-D7BA-4E08-A16A-C32B0DE8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1D02-3CC6-426D-A09A-405F8D7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B166-082F-4B8C-B415-62FC6B12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3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C2C3-AFE5-431D-8FEF-14AEF27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F0E5-17F7-40E2-9744-1A33DD80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0156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3000" b="1" dirty="0"/>
              <a:t>Simulate patient arrival time  </a:t>
            </a:r>
            <a:r>
              <a:rPr lang="en-US" sz="3000" dirty="0"/>
              <a:t>- </a:t>
            </a:r>
            <a:r>
              <a:rPr lang="en-US" sz="3000" dirty="0" err="1"/>
              <a:t>SimulateArrivalTimes</a:t>
            </a:r>
            <a:r>
              <a:rPr lang="en-US" sz="3000" dirty="0"/>
              <a:t> </a:t>
            </a:r>
          </a:p>
          <a:p>
            <a:pPr lvl="1"/>
            <a:r>
              <a:rPr lang="en-US" sz="2600" dirty="0"/>
              <a:t>Description: Simulate the arrival times, according to Poisson process for each patient in the study </a:t>
            </a:r>
          </a:p>
          <a:p>
            <a:pPr lvl="1"/>
            <a:r>
              <a:rPr lang="en-US" sz="2600" dirty="0"/>
              <a:t>Inputs: quantity of patients, recruitment rate</a:t>
            </a:r>
          </a:p>
          <a:p>
            <a:pPr lvl="1"/>
            <a:r>
              <a:rPr lang="en-US" sz="2600" dirty="0"/>
              <a:t>Return: Vector of arrival times, length of vector = number of patients 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en-US" sz="3000" b="1" dirty="0"/>
              <a:t>Randomize patients </a:t>
            </a:r>
            <a:r>
              <a:rPr lang="en-US" sz="3000" dirty="0"/>
              <a:t>- </a:t>
            </a:r>
            <a:r>
              <a:rPr lang="en-US" sz="3000" dirty="0" err="1"/>
              <a:t>GetTreatment</a:t>
            </a:r>
            <a:endParaRPr lang="en-US" sz="3000" dirty="0"/>
          </a:p>
          <a:p>
            <a:pPr lvl="1"/>
            <a:r>
              <a:rPr lang="en-US" sz="2600" dirty="0"/>
              <a:t>Description: Determine which treatment a patient receives, called for each patient since we are planning on adaptive randomization (AR) where the data and hence randomization probability could change for each patient</a:t>
            </a:r>
          </a:p>
          <a:p>
            <a:pPr lvl="1"/>
            <a:r>
              <a:rPr lang="en-US" sz="2600" dirty="0"/>
              <a:t>Input: Randomization probability  </a:t>
            </a:r>
          </a:p>
          <a:p>
            <a:pPr lvl="1"/>
            <a:r>
              <a:rPr lang="en-US" sz="2600" dirty="0"/>
              <a:t>Return: the treatment for the patient where 1 indicates the patient received E and 0 indicates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E44-D7BA-4E08-A16A-C32B0DE8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1D02-3CC6-426D-A09A-405F8D7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B166-082F-4B8C-B415-62FC6B12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0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C2C3-AFE5-431D-8FEF-14AEF27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F0E5-17F7-40E2-9744-1A33DD80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70156" cy="4667250"/>
          </a:xfrm>
        </p:spPr>
        <p:txBody>
          <a:bodyPr>
            <a:normAutofit fontScale="70000" lnSpcReduction="20000"/>
          </a:bodyPr>
          <a:lstStyle/>
          <a:p>
            <a:r>
              <a:rPr lang="en-US" sz="3500" b="1" dirty="0"/>
              <a:t>Simulate patient outcomes -</a:t>
            </a:r>
            <a:r>
              <a:rPr lang="en-US" sz="3500" b="1" dirty="0" err="1"/>
              <a:t>SimulatePatientOutcome</a:t>
            </a:r>
            <a:endParaRPr lang="en-US" sz="3500" b="1" dirty="0"/>
          </a:p>
          <a:p>
            <a:pPr lvl="1"/>
            <a:r>
              <a:rPr lang="en-US" sz="3100" dirty="0"/>
              <a:t>Description: Simulate the outcome for each patient</a:t>
            </a:r>
          </a:p>
          <a:p>
            <a:pPr lvl="1"/>
            <a:r>
              <a:rPr lang="en-US" sz="3100" dirty="0"/>
              <a:t>Input:  Treatment and true response probabilities for each treatment</a:t>
            </a:r>
          </a:p>
          <a:p>
            <a:pPr lvl="1"/>
            <a:r>
              <a:rPr lang="en-US" sz="3100" dirty="0"/>
              <a:t>Return: The response for the patient where 1 indicates treatment success and 0 indicates treatment failure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E44-D7BA-4E08-A16A-C32B0DE8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1D02-3CC6-426D-A09A-405F8D7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B166-082F-4B8C-B415-62FC6B12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3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C2C3-AFE5-431D-8FEF-14AEF278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a Virtual Trial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F0E5-17F7-40E2-9744-1A33DD80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5632" cy="466725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What would a function look like to simulate a single virtual trial?</a:t>
            </a:r>
          </a:p>
          <a:p>
            <a:pPr marL="457200" lvl="1" indent="0">
              <a:buNone/>
            </a:pPr>
            <a:r>
              <a:rPr lang="en-US" sz="2600" b="1" dirty="0"/>
              <a:t>Step 1</a:t>
            </a:r>
            <a:r>
              <a:rPr lang="en-US" sz="2600" dirty="0"/>
              <a:t>: Simulate patient arrival time</a:t>
            </a:r>
          </a:p>
          <a:p>
            <a:pPr marL="457200" lvl="1" indent="0">
              <a:buNone/>
            </a:pPr>
            <a:r>
              <a:rPr lang="en-US" sz="2600" b="1" dirty="0"/>
              <a:t>Step 2</a:t>
            </a:r>
            <a:r>
              <a:rPr lang="en-US" sz="2600" dirty="0"/>
              <a:t>: Get the treatment assignment </a:t>
            </a:r>
          </a:p>
          <a:p>
            <a:pPr marL="457200" lvl="1" indent="0">
              <a:buNone/>
            </a:pPr>
            <a:r>
              <a:rPr lang="en-US" sz="2600" b="1" dirty="0"/>
              <a:t>Step 3</a:t>
            </a:r>
            <a:r>
              <a:rPr lang="en-US" sz="2600" dirty="0"/>
              <a:t>: Simulate the patient outcome based on the treatment received, which is observed 1 month after arriving in the trial </a:t>
            </a:r>
          </a:p>
          <a:p>
            <a:pPr marL="457200" lvl="1" indent="0">
              <a:buNone/>
            </a:pPr>
            <a:r>
              <a:rPr lang="en-US" sz="2600" dirty="0"/>
              <a:t>Repeat Steps 2-3 for each patient</a:t>
            </a:r>
          </a:p>
          <a:p>
            <a:pPr marL="457200" lvl="1" indent="0">
              <a:buNone/>
            </a:pPr>
            <a:r>
              <a:rPr lang="en-US" sz="2600" dirty="0"/>
              <a:t>After all outcomes are observed</a:t>
            </a:r>
          </a:p>
          <a:p>
            <a:pPr marL="457200" lvl="1" indent="0">
              <a:buNone/>
            </a:pPr>
            <a:r>
              <a:rPr lang="en-US" sz="2600" b="1" dirty="0"/>
              <a:t>Step 4: </a:t>
            </a:r>
            <a:r>
              <a:rPr lang="en-US" sz="2600" dirty="0"/>
              <a:t>Analyze the data </a:t>
            </a:r>
          </a:p>
          <a:p>
            <a:pPr marL="457200" lvl="1" indent="0">
              <a:buNone/>
            </a:pPr>
            <a:r>
              <a:rPr lang="en-US" sz="2600" b="1" dirty="0"/>
              <a:t>Step 5</a:t>
            </a:r>
            <a:r>
              <a:rPr lang="en-US" sz="2600" dirty="0"/>
              <a:t>: Make a decision based on analysis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3100" dirty="0"/>
              <a:t>Create a function – Choose a descriptive name</a:t>
            </a:r>
          </a:p>
          <a:p>
            <a:pPr lvl="1"/>
            <a:r>
              <a:rPr lang="en-US" sz="2600" dirty="0"/>
              <a:t>Function: </a:t>
            </a:r>
            <a:r>
              <a:rPr lang="en-US" sz="2600" dirty="0" err="1"/>
              <a:t>SimulateSingleTrial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Description: Simulate 1 virtual trial </a:t>
            </a:r>
          </a:p>
          <a:p>
            <a:pPr lvl="1"/>
            <a:r>
              <a:rPr lang="en-US" sz="2600" dirty="0"/>
              <a:t>Inputs: Quantity of patients, expected quantity of patient accrued each month, priors for S and E, decision cutoff, P</a:t>
            </a:r>
            <a:r>
              <a:rPr lang="en-US" sz="2600" baseline="-25000" dirty="0"/>
              <a:t>U</a:t>
            </a:r>
            <a:r>
              <a:rPr lang="en-US" sz="2600" dirty="0"/>
              <a:t>, true response rates</a:t>
            </a:r>
          </a:p>
          <a:p>
            <a:pPr lvl="1"/>
            <a:r>
              <a:rPr lang="en-US" sz="2600" dirty="0"/>
              <a:t>Return: Outcome of virtual trial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5E44-D7BA-4E08-A16A-C32B0DE8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91D02-3CC6-426D-A09A-405F8D7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B166-082F-4B8C-B415-62FC6B12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0F32-454C-42D7-BD6E-6EA0A3D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Video - 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C9DC-2027-4A26-8E63-EC062A3D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looking at the R source</a:t>
            </a:r>
          </a:p>
          <a:p>
            <a:r>
              <a:rPr lang="en-US" dirty="0"/>
              <a:t>Start in the </a:t>
            </a:r>
            <a:r>
              <a:rPr lang="en-US" dirty="0" err="1"/>
              <a:t>CodeTemplate</a:t>
            </a:r>
            <a:r>
              <a:rPr lang="en-US" dirty="0"/>
              <a:t> folder to move to the Example 1 directory </a:t>
            </a:r>
          </a:p>
          <a:p>
            <a:pPr lvl="1"/>
            <a:r>
              <a:rPr lang="en-US" dirty="0"/>
              <a:t>Show the link between the planning in this presentation and how we develop the functions described earlier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8C02-1A8C-427F-BC55-FED0F958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66F8-1819-4116-9C51-19883673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E723-5319-4071-82FC-1C12B3A0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6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1C74-0003-422E-888B-098392CA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9AA7-0524-4B0D-885D-850CF5CF9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Studio </a:t>
            </a:r>
            <a:r>
              <a:rPr lang="en-US" dirty="0">
                <a:hlinkClick r:id="rId2"/>
              </a:rPr>
              <a:t>http://www.RStudio.com</a:t>
            </a:r>
            <a:endParaRPr lang="en-US" dirty="0"/>
          </a:p>
          <a:p>
            <a:r>
              <a:rPr lang="en-US" dirty="0" err="1"/>
              <a:t>testthat</a:t>
            </a:r>
            <a:r>
              <a:rPr lang="en-US" dirty="0"/>
              <a:t> by Hadley Wickham </a:t>
            </a:r>
            <a:r>
              <a:rPr lang="en-US" dirty="0">
                <a:hlinkClick r:id="rId3"/>
              </a:rPr>
              <a:t>http://testthat.r-lib.org/</a:t>
            </a:r>
            <a:endParaRPr lang="en-US" dirty="0"/>
          </a:p>
          <a:p>
            <a:r>
              <a:rPr lang="en-US" dirty="0"/>
              <a:t> ASA Biopharmaceutical Section YouTube Channel </a:t>
            </a:r>
            <a:r>
              <a:rPr lang="en-US" dirty="0">
                <a:hlinkClick r:id="rId4"/>
              </a:rPr>
              <a:t>https://www.youtube.com/channel/UC3Tkg5b3QR8fXWsTBYerCng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DBE5-F301-4803-B636-45B57307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987-9DB6-4AAF-AA2E-5D46559A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C780-7C13-42CB-8686-05FA9C06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326" y="1122363"/>
            <a:ext cx="10162674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Simulating Adaptive Clinical Trials</a:t>
            </a:r>
            <a:br>
              <a:rPr lang="en-US" dirty="0"/>
            </a:br>
            <a:r>
              <a:rPr lang="en-US" dirty="0"/>
              <a:t>Where to Start and How to Expand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266" y="3741348"/>
            <a:ext cx="9087556" cy="151645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/>
              <a:t>J. Kyle Wathen, PhD</a:t>
            </a:r>
          </a:p>
          <a:p>
            <a:r>
              <a:rPr lang="en-US" sz="4000" dirty="0"/>
              <a:t>Director, Janssen R&amp;D</a:t>
            </a:r>
          </a:p>
          <a:p>
            <a:r>
              <a:rPr lang="en-US" sz="4000" dirty="0"/>
              <a:t>KyleWathen@gmail.com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E2BB-8237-4843-9971-B3328F2B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943C-DF82-408A-9802-DF0ED222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72C9-37D0-4679-B79B-4F3A2DBB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Simulation of adaptive clinical trials</a:t>
            </a:r>
          </a:p>
          <a:p>
            <a:r>
              <a:rPr lang="en-US" dirty="0"/>
              <a:t>When no commercial software is available</a:t>
            </a:r>
          </a:p>
          <a:p>
            <a:pPr lvl="1"/>
            <a:r>
              <a:rPr lang="en-US" dirty="0"/>
              <a:t>Focus on how to start development of necessary R programs</a:t>
            </a:r>
          </a:p>
          <a:p>
            <a:pPr lvl="1"/>
            <a:r>
              <a:rPr lang="en-US" dirty="0"/>
              <a:t>Hands on R code utilizing R Studio</a:t>
            </a:r>
          </a:p>
          <a:p>
            <a:pPr lvl="1"/>
            <a:r>
              <a:rPr lang="en-US" dirty="0"/>
              <a:t>Fixed sample trial </a:t>
            </a:r>
            <a:r>
              <a:rPr lang="en-US" dirty="0">
                <a:sym typeface="Wingdings" panose="05000000000000000000" pitchFamily="2" charset="2"/>
              </a:rPr>
              <a:t> Bayesian adaptive randomization  with continual monitoring</a:t>
            </a:r>
            <a:endParaRPr lang="en-US" dirty="0"/>
          </a:p>
          <a:p>
            <a:r>
              <a:rPr lang="en-US" dirty="0"/>
              <a:t>Audience – clinical trial designers with some experience in R</a:t>
            </a:r>
          </a:p>
          <a:p>
            <a:r>
              <a:rPr lang="en-US" dirty="0"/>
              <a:t>Course setup – short videos that range from 3 – 30 minutes</a:t>
            </a:r>
          </a:p>
          <a:p>
            <a:pPr lvl="1"/>
            <a:r>
              <a:rPr lang="en-US" dirty="0"/>
              <a:t>Extra topics such as S3 classes and test driven development using </a:t>
            </a:r>
            <a:r>
              <a:rPr lang="en-US" dirty="0" err="1"/>
              <a:t>testthat</a:t>
            </a:r>
            <a:r>
              <a:rPr lang="en-US" dirty="0"/>
              <a:t>, will be given in stand alone supplemental videos </a:t>
            </a:r>
          </a:p>
          <a:p>
            <a:r>
              <a:rPr lang="en-US" dirty="0"/>
              <a:t>All R source files are available on GitHub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ASA Biopharmaceutical Section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5661-E2F3-41A0-A8F6-6928CF6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3D91-5E01-4E29-ADFC-321DE586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Clinical trial simulation </a:t>
            </a:r>
            <a:r>
              <a:rPr lang="en-US" dirty="0"/>
              <a:t>– a way of testing new statistical methodology or approaches without treating real patients</a:t>
            </a:r>
          </a:p>
          <a:p>
            <a:r>
              <a:rPr lang="en-US" b="1" u="sng" dirty="0"/>
              <a:t>Trial Design </a:t>
            </a:r>
            <a:r>
              <a:rPr lang="en-US" dirty="0"/>
              <a:t>– defines the details about how the trial will be executed.  </a:t>
            </a:r>
          </a:p>
          <a:p>
            <a:pPr lvl="1"/>
            <a:r>
              <a:rPr lang="en-US" dirty="0"/>
              <a:t>Number of patients</a:t>
            </a:r>
          </a:p>
          <a:p>
            <a:pPr lvl="1"/>
            <a:r>
              <a:rPr lang="en-US" dirty="0"/>
              <a:t>Analysis method</a:t>
            </a:r>
          </a:p>
          <a:p>
            <a:pPr lvl="1"/>
            <a:r>
              <a:rPr lang="en-US" dirty="0"/>
              <a:t>Decision criteria </a:t>
            </a:r>
          </a:p>
          <a:p>
            <a:pPr lvl="1"/>
            <a:r>
              <a:rPr lang="en-US" dirty="0"/>
              <a:t>Randomization scheme </a:t>
            </a:r>
          </a:p>
          <a:p>
            <a:pPr lvl="1"/>
            <a:r>
              <a:rPr lang="en-US" dirty="0"/>
              <a:t>Monitoring plan </a:t>
            </a:r>
          </a:p>
          <a:p>
            <a:pPr lvl="1"/>
            <a:r>
              <a:rPr lang="en-US" dirty="0"/>
              <a:t>Specifics of any adaptations that are utilized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66F6-C7F1-4771-9E0C-14AE0CA2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BB39-3DAA-42C2-B81C-9C9B13F1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AE8B-B882-4A14-9891-CFDE245E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5661-E2F3-41A0-A8F6-6928CF62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</a:t>
            </a:r>
            <a:r>
              <a:rPr lang="en-US" dirty="0" err="1"/>
              <a:t>Cont</a:t>
            </a:r>
            <a:r>
              <a:rPr lang="en-US" dirty="0"/>
              <a:t>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3D91-5E01-4E29-ADFC-321DE586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Simulation Design </a:t>
            </a:r>
            <a:r>
              <a:rPr lang="en-US" dirty="0"/>
              <a:t>– defines the details about how all aspects of the trial will be simulated</a:t>
            </a:r>
          </a:p>
          <a:p>
            <a:pPr lvl="1"/>
            <a:r>
              <a:rPr lang="en-US" dirty="0"/>
              <a:t>Accrual rates – ramp up</a:t>
            </a:r>
          </a:p>
          <a:p>
            <a:pPr lvl="1"/>
            <a:r>
              <a:rPr lang="en-US" dirty="0"/>
              <a:t>Patient outcomes – are the correlated, how long does it take to observe outcome</a:t>
            </a:r>
          </a:p>
          <a:p>
            <a:pPr lvl="1"/>
            <a:r>
              <a:rPr lang="en-US" dirty="0"/>
              <a:t>Drop out model – is there missing data? </a:t>
            </a:r>
          </a:p>
          <a:p>
            <a:r>
              <a:rPr lang="en-US" b="1" u="sng" dirty="0"/>
              <a:t>Virtual Trial</a:t>
            </a:r>
            <a:r>
              <a:rPr lang="en-US" dirty="0"/>
              <a:t> – One simulated trial for a given trial design and simulation design</a:t>
            </a:r>
            <a:endParaRPr lang="en-US" b="1" u="sng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66F6-C7F1-4771-9E0C-14AE0CA2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BB39-3DAA-42C2-B81C-9C9B13F1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AE8B-B882-4A14-9891-CFDE245E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8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6CAB-88F9-42DF-A97C-F246FCF4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0F94-B501-444F-AAD3-3F0A925B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01463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 to the repository is listed in the video description. </a:t>
            </a:r>
          </a:p>
          <a:p>
            <a:r>
              <a:rPr lang="en-US" dirty="0"/>
              <a:t>Contains several Example folders and a </a:t>
            </a:r>
            <a:r>
              <a:rPr lang="en-US" dirty="0" err="1"/>
              <a:t>CodeTemplate</a:t>
            </a:r>
            <a:r>
              <a:rPr lang="en-US" dirty="0"/>
              <a:t> folder</a:t>
            </a:r>
          </a:p>
          <a:p>
            <a:r>
              <a:rPr lang="en-US" dirty="0"/>
              <a:t>Review the R source in the </a:t>
            </a:r>
            <a:r>
              <a:rPr lang="en-US" dirty="0" err="1"/>
              <a:t>CodeTemplate</a:t>
            </a:r>
            <a:r>
              <a:rPr lang="en-US" dirty="0"/>
              <a:t> directory</a:t>
            </a:r>
          </a:p>
          <a:p>
            <a:r>
              <a:rPr lang="en-US" dirty="0"/>
              <a:t>Expand </a:t>
            </a:r>
            <a:r>
              <a:rPr lang="en-US" dirty="0" err="1"/>
              <a:t>CodeTemplate</a:t>
            </a:r>
            <a:r>
              <a:rPr lang="en-US" dirty="0"/>
              <a:t>  to Example 1 and expand from the simple setting</a:t>
            </a:r>
          </a:p>
          <a:p>
            <a:r>
              <a:rPr lang="en-US" dirty="0"/>
              <a:t>The first 3 example are as follows:</a:t>
            </a:r>
          </a:p>
          <a:p>
            <a:pPr lvl="1"/>
            <a:r>
              <a:rPr lang="en-US" sz="2600" b="1" dirty="0"/>
              <a:t>Example 1</a:t>
            </a:r>
            <a:r>
              <a:rPr lang="en-US" sz="2600" dirty="0"/>
              <a:t>: Simulate a fixed sample design that only conducts the analysis at the end of the study.</a:t>
            </a:r>
          </a:p>
          <a:p>
            <a:pPr lvl="1"/>
            <a:r>
              <a:rPr lang="en-US" sz="2600" b="1" dirty="0"/>
              <a:t>Example 2</a:t>
            </a:r>
            <a:r>
              <a:rPr lang="en-US" sz="2600" dirty="0"/>
              <a:t>: Incorporate the adaptive randomization feature and make the time to observing the patients' outcome random.</a:t>
            </a:r>
          </a:p>
          <a:p>
            <a:pPr lvl="1"/>
            <a:r>
              <a:rPr lang="en-US" sz="2600" b="1" dirty="0"/>
              <a:t>Example 3</a:t>
            </a:r>
            <a:r>
              <a:rPr lang="en-US" sz="2600" dirty="0"/>
              <a:t>: Extend the previous examples to include early stopping and a ramp up in accrual.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BAAC2-922C-4AA2-AE3C-73890477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B1AE-340E-4B7E-82A4-1801521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BB95-8F49-4D3D-85D6-EDE774C9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76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0562-458B-4A04-8AC6-1D91A91E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F8F9-F04F-4070-ACE4-406DE251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Simulations - Understanding the difference between simulation model and analysis model</a:t>
            </a:r>
          </a:p>
          <a:p>
            <a:r>
              <a:rPr lang="en-US" dirty="0"/>
              <a:t>Extending to two subgroups </a:t>
            </a:r>
          </a:p>
          <a:p>
            <a:r>
              <a:rPr lang="en-US" dirty="0"/>
              <a:t>Analysis models requiring JAGS or STAN</a:t>
            </a:r>
          </a:p>
          <a:p>
            <a:r>
              <a:rPr lang="en-US" dirty="0"/>
              <a:t>Go – No Go Framework</a:t>
            </a:r>
          </a:p>
          <a:p>
            <a:r>
              <a:rPr lang="en-US" dirty="0"/>
              <a:t>Predictive Probabilities</a:t>
            </a:r>
          </a:p>
          <a:p>
            <a:r>
              <a:rPr lang="en-US" dirty="0"/>
              <a:t>Platform trials – Platform trial simulation package in R</a:t>
            </a:r>
          </a:p>
          <a:p>
            <a:r>
              <a:rPr lang="en-US" dirty="0"/>
              <a:t>Question and/or comments – additional topics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9E93-8390-4C9D-93E3-8A207B73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1/10/2019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0723-7C3C-4212-A20A-4B650759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D67B-EF86-4497-BDBF-8E8E000B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5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497-E768-481B-979A-4B9EEC2D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6D7E-8877-4C80-A47C-1E02FD6A8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18032" cy="453072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 will us R Studio for development</a:t>
            </a:r>
          </a:p>
          <a:p>
            <a:pPr lvl="1"/>
            <a:r>
              <a:rPr lang="en-US" sz="2800" dirty="0">
                <a:hlinkClick r:id="rId2"/>
              </a:rPr>
              <a:t>http://www.RStudio.com</a:t>
            </a:r>
            <a:endParaRPr lang="en-US" sz="2800" dirty="0"/>
          </a:p>
          <a:p>
            <a:r>
              <a:rPr lang="en-US" sz="2800" dirty="0"/>
              <a:t>GitHub – Contains all of the code I will show/develop</a:t>
            </a:r>
          </a:p>
          <a:p>
            <a:r>
              <a:rPr lang="en-US" sz="2800" dirty="0"/>
              <a:t>When given an option between the most efficient code and readable code in these example, I will always choose the most readable option</a:t>
            </a:r>
          </a:p>
          <a:p>
            <a:r>
              <a:rPr lang="en-US" sz="2800" dirty="0"/>
              <a:t>Variable naming – Use descriptive names in camel case with data type prefixes </a:t>
            </a:r>
          </a:p>
          <a:p>
            <a:pPr lvl="1"/>
            <a:r>
              <a:rPr lang="en-US" sz="2600" dirty="0"/>
              <a:t>Datatype Prefixes: d = double, n = integer, b = binary, v = vector, m = matrix, </a:t>
            </a:r>
          </a:p>
          <a:p>
            <a:pPr marL="457200" lvl="1" indent="0">
              <a:buNone/>
            </a:pPr>
            <a:r>
              <a:rPr lang="en-US" sz="2600" dirty="0"/>
              <a:t>    l = list, c = class</a:t>
            </a:r>
          </a:p>
          <a:p>
            <a:pPr lvl="1"/>
            <a:r>
              <a:rPr lang="en-US" sz="2600" dirty="0"/>
              <a:t>Example – </a:t>
            </a:r>
            <a:r>
              <a:rPr lang="en-US" sz="2600" dirty="0" err="1"/>
              <a:t>dTrueRespRateS</a:t>
            </a:r>
            <a:r>
              <a:rPr lang="en-US" sz="2600" dirty="0"/>
              <a:t>, </a:t>
            </a:r>
            <a:r>
              <a:rPr lang="en-US" sz="2600" dirty="0" err="1"/>
              <a:t>dQtyPatsPerMonth</a:t>
            </a:r>
            <a:r>
              <a:rPr lang="en-US" sz="2600" dirty="0"/>
              <a:t>, </a:t>
            </a:r>
            <a:r>
              <a:rPr lang="en-US" sz="2600" dirty="0" err="1"/>
              <a:t>nMaxQtyOfPats</a:t>
            </a:r>
            <a:r>
              <a:rPr lang="en-US" sz="2600" dirty="0"/>
              <a:t>, </a:t>
            </a:r>
            <a:r>
              <a:rPr lang="en-US" sz="2600" dirty="0" err="1"/>
              <a:t>vResults</a:t>
            </a:r>
            <a:r>
              <a:rPr lang="en-US" sz="26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A5683-CD62-4F01-B2E1-B5F245DB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1/10/2019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2AA2-FE0E-43E7-83BD-13E2F178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ASA Biopharmaceutical Section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E7263-4D4E-4423-8B75-704692D5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1F633-5D42-481B-83F9-D18A18F653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P Template.potx" id="{0F51164A-9A47-4CDC-9FF3-66FA8BD53890}" vid="{6B2917B3-0654-4F5A-9F35-91E826C980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BIOP Template</Template>
  <TotalTime>4466</TotalTime>
  <Words>1182</Words>
  <Application>Microsoft Office PowerPoint</Application>
  <PresentationFormat>Widescreen</PresentationFormat>
  <Paragraphs>189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Biopharmaceutical Section</vt:lpstr>
      <vt:lpstr>Simulating Adaptive Clinical Trials Where to Start and How to Expand</vt:lpstr>
      <vt:lpstr>PowerPoint Presentation</vt:lpstr>
      <vt:lpstr>Introduction</vt:lpstr>
      <vt:lpstr>Terminology </vt:lpstr>
      <vt:lpstr>Terminology (Cont) </vt:lpstr>
      <vt:lpstr>GitHub Repository</vt:lpstr>
      <vt:lpstr>Future Additions</vt:lpstr>
      <vt:lpstr>A Few Notes</vt:lpstr>
      <vt:lpstr>Example 1 – How to start</vt:lpstr>
      <vt:lpstr>Bayesian Analysis Model</vt:lpstr>
      <vt:lpstr>Define Tasks</vt:lpstr>
      <vt:lpstr>Create Functions</vt:lpstr>
      <vt:lpstr>Task to Function</vt:lpstr>
      <vt:lpstr>Task to Function</vt:lpstr>
      <vt:lpstr>Simulate a Virtual Trial </vt:lpstr>
      <vt:lpstr>Next Video - R Development</vt:lpstr>
      <vt:lpstr>References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Zink</dc:creator>
  <cp:lastModifiedBy>Kyle Wathen</cp:lastModifiedBy>
  <cp:revision>134</cp:revision>
  <dcterms:created xsi:type="dcterms:W3CDTF">2017-08-08T20:15:57Z</dcterms:created>
  <dcterms:modified xsi:type="dcterms:W3CDTF">2019-01-19T00:17:15Z</dcterms:modified>
</cp:coreProperties>
</file>