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9" r:id="rId2"/>
    <p:sldId id="280" r:id="rId3"/>
    <p:sldId id="288" r:id="rId4"/>
    <p:sldId id="287" r:id="rId5"/>
    <p:sldId id="281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37CC-B169-4E15-9D02-8819C0D67E83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D4C6-2B01-4A01-8993-D35568233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FCC5-8359-472B-ADB2-EAE685881981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447-5FE8-47D9-9001-E560E7CCB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602038"/>
            <a:ext cx="9087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67163C5-D5AD-4A8C-AB6D-CB5B226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489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B05BB61-3029-4B21-ACD3-A1FE7FEE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38092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4EAFC0-9F0F-44F6-B22A-5867F182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2036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029DA4CF-1ADF-4C8C-A4EE-54EB32B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675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73" y="6356350"/>
            <a:ext cx="3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579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then/ClinicalTrialSim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A4E-49EB-4329-B575-FA64E31CF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Biopharmaceutical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7462E-7A37-4402-87A0-98A8FA055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Online training program</a:t>
            </a:r>
          </a:p>
          <a:p>
            <a:r>
              <a:rPr lang="en-US" sz="2800" dirty="0"/>
              <a:t>Software Working Group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51D4-856C-4774-A9FB-4954C3B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3D67-CB94-4045-8A74-51EBC9D7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8064-90EA-4D0D-B29A-C289C1C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271-F0F7-40A1-A679-46DFDC92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3" y="1122363"/>
            <a:ext cx="1002631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Adaptive Clinical Trials</a:t>
            </a:r>
            <a:br>
              <a:rPr lang="en-US" dirty="0"/>
            </a:br>
            <a:r>
              <a:rPr lang="en-US" dirty="0"/>
              <a:t>Where to Start and How to Expand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EF897-7E52-47D4-9C7B-679013A5B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J. Kyle Wathen, PhD</a:t>
            </a:r>
          </a:p>
          <a:p>
            <a:r>
              <a:rPr lang="en-US" sz="3200" dirty="0"/>
              <a:t>Director, Janssen R&amp;D</a:t>
            </a:r>
          </a:p>
          <a:p>
            <a:r>
              <a:rPr lang="en-US" sz="3200" dirty="0"/>
              <a:t>KyleWathen@gmail.com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7E2A-64FA-4842-82C6-0449F2E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AE8E-B031-4E67-8929-CC4A5E45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3CA0-7E5E-447A-BB6A-ED2551E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35C8-28BB-4F94-9B77-C0D62801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6FC7C-EB19-44F4-AE24-A4B1FA6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DC983D-B15B-4F82-9F55-BD90C651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5444-E1D2-4BDF-A0F6-A5A1CB1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A022-94BF-4C61-A9C8-8186D1F5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- </a:t>
            </a:r>
            <a:r>
              <a:rPr lang="en-US" dirty="0">
                <a:hlinkClick r:id="rId2"/>
              </a:rPr>
              <a:t>https://github.com/kwathen/ClinicalTrialSimulation</a:t>
            </a:r>
            <a:endParaRPr lang="en-US" dirty="0"/>
          </a:p>
          <a:p>
            <a:pPr lvl="1"/>
            <a:r>
              <a:rPr lang="en-US" dirty="0"/>
              <a:t>Active learning – Start Template</a:t>
            </a:r>
          </a:p>
          <a:p>
            <a:pPr lvl="1"/>
            <a:r>
              <a:rPr lang="en-US" dirty="0"/>
              <a:t>Final solution in Solution folder</a:t>
            </a:r>
          </a:p>
          <a:p>
            <a:pPr lvl="1"/>
            <a:r>
              <a:rPr lang="en-US" dirty="0"/>
              <a:t>ProgrammingConventions.txt</a:t>
            </a:r>
          </a:p>
          <a:p>
            <a:pPr lvl="2"/>
            <a:r>
              <a:rPr lang="en-US" dirty="0"/>
              <a:t>Conventions used throughout the repository</a:t>
            </a:r>
          </a:p>
          <a:p>
            <a:r>
              <a:rPr lang="en-US" dirty="0"/>
              <a:t>R Studio basics</a:t>
            </a:r>
          </a:p>
          <a:p>
            <a:r>
              <a:rPr lang="en-US" dirty="0"/>
              <a:t>Jump into the R code</a:t>
            </a:r>
          </a:p>
          <a:p>
            <a:r>
              <a:rPr lang="en-US" dirty="0"/>
              <a:t>Pause for code challenge </a:t>
            </a:r>
          </a:p>
          <a:p>
            <a:r>
              <a:rPr lang="en-US" dirty="0"/>
              <a:t>Getting the code ready for expansion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275D-3BA1-415F-AD6C-D86EC6F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7577-ED4E-4E4D-BC10-7DB72C87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DBE13F-698B-4B34-A927-CF4100F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30E-4F97-40E0-89B5-07804167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E7B6-5B79-47EA-AF9F-D7415A27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067925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Trial Description: Simulate a fixed sample design that only conducts the analysis at the end of the study.</a:t>
            </a:r>
          </a:p>
          <a:p>
            <a:pPr lvl="1"/>
            <a:r>
              <a:rPr lang="en-US" sz="2400" dirty="0"/>
              <a:t>Two arms – standard of care (S) and experimental (E)</a:t>
            </a:r>
          </a:p>
          <a:p>
            <a:pPr lvl="1"/>
            <a:r>
              <a:rPr lang="en-US" sz="2400" dirty="0"/>
              <a:t>Primary outcome is patient response (Binary outcome)</a:t>
            </a:r>
          </a:p>
          <a:p>
            <a:pPr lvl="1"/>
            <a:r>
              <a:rPr lang="en-US" sz="2400" dirty="0"/>
              <a:t>Assume a conjugate Bayesian Beta-Binomial model unknown response rate</a:t>
            </a:r>
          </a:p>
          <a:p>
            <a:pPr lvl="1"/>
            <a:r>
              <a:rPr lang="en-US" sz="2400" dirty="0"/>
              <a:t>Select S or E if there is a 90% chance or greater it is the best treatment</a:t>
            </a:r>
          </a:p>
          <a:p>
            <a:r>
              <a:rPr lang="en-US" sz="2800" dirty="0"/>
              <a:t>This design could be simulated in a simpler fashion </a:t>
            </a:r>
          </a:p>
          <a:p>
            <a:pPr lvl="1"/>
            <a:r>
              <a:rPr lang="en-US" sz="2400" dirty="0"/>
              <a:t>See </a:t>
            </a:r>
            <a:r>
              <a:rPr lang="en-US" sz="2400" dirty="0" err="1"/>
              <a:t>SimpleApproach.R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This approach would be sufficient but the desired trial design is much more complicated</a:t>
            </a:r>
          </a:p>
          <a:p>
            <a:pPr lvl="1"/>
            <a:r>
              <a:rPr lang="en-US" sz="2400" dirty="0"/>
              <a:t>Extending </a:t>
            </a:r>
            <a:r>
              <a:rPr lang="en-US" sz="2400" dirty="0" err="1"/>
              <a:t>SimpleApproach.R</a:t>
            </a:r>
            <a:r>
              <a:rPr lang="en-US" sz="2400" dirty="0"/>
              <a:t> would be difficult and error prone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C930-FD46-453C-9C3D-1042AB0C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D4A9D-81A1-47EA-B606-30AEE93F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384EFD-E710-43E6-89DA-726049FA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F863-3F56-45F5-BD7A-75283B5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BB5-DDA5-4046-85B1-977BAD86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Pause for Code Challenge</a:t>
            </a:r>
          </a:p>
          <a:p>
            <a:pPr marL="0" indent="0" algn="ctr">
              <a:buNone/>
            </a:pPr>
            <a:r>
              <a:rPr lang="en-US" sz="3200" dirty="0"/>
              <a:t>Post questions if you have any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2733-2072-420C-B0E9-9DD2C148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2C55D-C1AD-42AC-826C-DD33154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84C0B0-4AD4-41E3-8873-98ECE61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P Template.potx" id="{0F51164A-9A47-4CDC-9FF3-66FA8BD53890}" vid="{6B2917B3-0654-4F5A-9F35-91E826C98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BIOP Template</Template>
  <TotalTime>7843</TotalTime>
  <Words>292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Biopharmaceutical Section</vt:lpstr>
      <vt:lpstr>Simulating Adaptive Clinical Trials Where to Start and How to Expand Part 2</vt:lpstr>
      <vt:lpstr>PowerPoint Presentation</vt:lpstr>
      <vt:lpstr>Introduction</vt:lpstr>
      <vt:lpstr>Example 1 – How to start</vt:lpstr>
      <vt:lpstr>PowerPoint Presentation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Zink</dc:creator>
  <cp:lastModifiedBy>Wathen, Kyle [JRDUS]</cp:lastModifiedBy>
  <cp:revision>147</cp:revision>
  <dcterms:created xsi:type="dcterms:W3CDTF">2017-08-08T20:15:57Z</dcterms:created>
  <dcterms:modified xsi:type="dcterms:W3CDTF">2019-04-02T14:11:10Z</dcterms:modified>
</cp:coreProperties>
</file>