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280" r:id="rId3"/>
    <p:sldId id="288" r:id="rId4"/>
    <p:sldId id="287" r:id="rId5"/>
    <p:sldId id="281" r:id="rId6"/>
    <p:sldId id="289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37CC-B169-4E15-9D02-8819C0D67E83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D4C6-2B01-4A01-8993-D355682339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FCC5-8359-472B-ADB2-EAE685881981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8447-5FE8-47D9-9001-E560E7CCB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6" y="3602038"/>
            <a:ext cx="90875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67163C5-D5AD-4A8C-AB6D-CB5B226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5489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DB05BB61-3029-4B21-ACD3-A1FE7FEE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380922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64EAFC0-9F0F-44F6-B22A-5867F182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20364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029DA4CF-1ADF-4C8C-A4EE-54EB32B7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197" y="6356349"/>
            <a:ext cx="450783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40675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73" y="6356350"/>
            <a:ext cx="3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Simulating Adaptive Clinical Trials Part 2 - J. Kyle Wathen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579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then/ClinicalTrialSim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A4E-49EB-4329-B575-FA64E31CF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Biopharmaceutical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7462E-7A37-4402-87A0-98A8FA055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Online training program</a:t>
            </a:r>
          </a:p>
          <a:p>
            <a:r>
              <a:rPr lang="en-US" sz="2800" dirty="0"/>
              <a:t>Software Working Group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51D4-856C-4774-A9FB-4954C3B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3D67-CB94-4045-8A74-51EBC9D7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8064-90EA-4D0D-B29A-C289C1C7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2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4394-7C42-475E-9B6F-FB988223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Virtual Trial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58D4-462D-4747-9EA8-0D89AC4C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What would a function look like to simulate a single virtual trial?</a:t>
            </a:r>
          </a:p>
          <a:p>
            <a:pPr marL="457200" lvl="1" indent="0">
              <a:buNone/>
            </a:pPr>
            <a:r>
              <a:rPr lang="en-US" sz="2600" b="1" dirty="0"/>
              <a:t>Step 1</a:t>
            </a:r>
            <a:r>
              <a:rPr lang="en-US" sz="2600" dirty="0"/>
              <a:t>: Simulate patient arrival time</a:t>
            </a:r>
          </a:p>
          <a:p>
            <a:pPr marL="457200" lvl="1" indent="0">
              <a:buNone/>
            </a:pPr>
            <a:r>
              <a:rPr lang="en-US" sz="2600" b="1" dirty="0"/>
              <a:t>Step 2</a:t>
            </a:r>
            <a:r>
              <a:rPr lang="en-US" sz="2600" dirty="0"/>
              <a:t>: Get the treatment assignment </a:t>
            </a:r>
          </a:p>
          <a:p>
            <a:pPr marL="457200" lvl="1" indent="0">
              <a:buNone/>
            </a:pPr>
            <a:r>
              <a:rPr lang="en-US" sz="2600" b="1" dirty="0"/>
              <a:t>Step 3</a:t>
            </a:r>
            <a:r>
              <a:rPr lang="en-US" sz="2600" dirty="0"/>
              <a:t>: Simulate the patient outcome based on the treatment received, which is observed 1 month after arriving in the trial </a:t>
            </a:r>
          </a:p>
          <a:p>
            <a:pPr marL="457200" lvl="1" indent="0">
              <a:buNone/>
            </a:pPr>
            <a:r>
              <a:rPr lang="en-US" sz="2600" dirty="0"/>
              <a:t>Repeat Steps 2-3 for each patient</a:t>
            </a:r>
          </a:p>
          <a:p>
            <a:pPr marL="457200" lvl="1" indent="0">
              <a:buNone/>
            </a:pPr>
            <a:r>
              <a:rPr lang="en-US" sz="2600" dirty="0"/>
              <a:t>After all outcomes are observed</a:t>
            </a:r>
          </a:p>
          <a:p>
            <a:pPr marL="457200" lvl="1" indent="0">
              <a:buNone/>
            </a:pPr>
            <a:r>
              <a:rPr lang="en-US" sz="2600" b="1" dirty="0"/>
              <a:t>Step 4: </a:t>
            </a:r>
            <a:r>
              <a:rPr lang="en-US" sz="2600" dirty="0"/>
              <a:t>Analyze the data </a:t>
            </a:r>
          </a:p>
          <a:p>
            <a:pPr marL="457200" lvl="1" indent="0">
              <a:buNone/>
            </a:pPr>
            <a:r>
              <a:rPr lang="en-US" sz="2600" b="1" dirty="0"/>
              <a:t>Step 5</a:t>
            </a:r>
            <a:r>
              <a:rPr lang="en-US" sz="2600" dirty="0"/>
              <a:t>: Make a decision based on analysis</a:t>
            </a:r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1FD65-7D0E-46DE-84F6-8E2F5CA6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89A62-E4B1-4D11-A836-4F6BE4C7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1F86EE-9D43-4FD6-BB59-C628F29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Simulating Adaptive Clinical Trials Part 2 - J. Kyle Wathen</a:t>
            </a:r>
          </a:p>
        </p:txBody>
      </p:sp>
    </p:spTree>
    <p:extLst>
      <p:ext uri="{BB962C8B-B14F-4D97-AF65-F5344CB8AC3E}">
        <p14:creationId xmlns:p14="http://schemas.microsoft.com/office/powerpoint/2010/main" val="107206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8271-F0F7-40A1-A679-46DFDC92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3" y="1122363"/>
            <a:ext cx="1002631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Adaptive Clinical Trials</a:t>
            </a:r>
            <a:br>
              <a:rPr lang="en-US" dirty="0"/>
            </a:br>
            <a:r>
              <a:rPr lang="en-US" dirty="0"/>
              <a:t>Where to Start and How to Expand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EF897-7E52-47D4-9C7B-679013A5B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J. Kyle Wathen, PhD</a:t>
            </a:r>
          </a:p>
          <a:p>
            <a:r>
              <a:rPr lang="en-US" sz="3200" dirty="0"/>
              <a:t>Director, Janssen R&amp;D</a:t>
            </a:r>
          </a:p>
          <a:p>
            <a:r>
              <a:rPr lang="en-US" sz="3200" dirty="0"/>
              <a:t>KyleWathen@gmail.com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7E2A-64FA-4842-82C6-0449F2E3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AE8E-B031-4E67-8929-CC4A5E45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3CA0-7E5E-447A-BB6A-ED2551ED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835C8-28BB-4F94-9B77-C0D62801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6FC7C-EB19-44F4-AE24-A4B1FA6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DC983D-B15B-4F82-9F55-BD90C651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5444-E1D2-4BDF-A0F6-A5A1CB1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A022-94BF-4C61-A9C8-8186D1F5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- </a:t>
            </a:r>
            <a:r>
              <a:rPr lang="en-US" dirty="0">
                <a:hlinkClick r:id="rId2"/>
              </a:rPr>
              <a:t>https://github.com/kwathen/ClinicalTrialSimulation</a:t>
            </a:r>
            <a:endParaRPr lang="en-US" dirty="0"/>
          </a:p>
          <a:p>
            <a:pPr lvl="1"/>
            <a:r>
              <a:rPr lang="en-US" dirty="0"/>
              <a:t>Active learning – Start Template</a:t>
            </a:r>
          </a:p>
          <a:p>
            <a:pPr lvl="1"/>
            <a:r>
              <a:rPr lang="en-US" dirty="0"/>
              <a:t>Final solution in Solution folder</a:t>
            </a:r>
          </a:p>
          <a:p>
            <a:pPr lvl="1"/>
            <a:r>
              <a:rPr lang="en-US" dirty="0"/>
              <a:t>ProgrammingConventions.txt</a:t>
            </a:r>
          </a:p>
          <a:p>
            <a:pPr lvl="2"/>
            <a:r>
              <a:rPr lang="en-US" dirty="0"/>
              <a:t>Conventions used throughout the repository</a:t>
            </a:r>
          </a:p>
          <a:p>
            <a:r>
              <a:rPr lang="en-US" dirty="0"/>
              <a:t>R Studio basics</a:t>
            </a:r>
          </a:p>
          <a:p>
            <a:r>
              <a:rPr lang="en-US" dirty="0"/>
              <a:t>Jump into the R code</a:t>
            </a:r>
          </a:p>
          <a:p>
            <a:r>
              <a:rPr lang="en-US" dirty="0"/>
              <a:t>Pause for code challenge </a:t>
            </a:r>
          </a:p>
          <a:p>
            <a:r>
              <a:rPr lang="en-US" dirty="0"/>
              <a:t>Getting the code ready for expansion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275D-3BA1-415F-AD6C-D86EC6F8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47577-ED4E-4E4D-BC10-7DB72C87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DBE13F-698B-4B34-A927-CF4100F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30E-4F97-40E0-89B5-07804167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How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E7B6-5B79-47EA-AF9F-D7415A27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10067925" cy="4351338"/>
          </a:xfrm>
        </p:spPr>
        <p:txBody>
          <a:bodyPr/>
          <a:lstStyle/>
          <a:p>
            <a:r>
              <a:rPr lang="en-US" sz="2800" dirty="0"/>
              <a:t>Trial Description: Simulate a fixed sample design that only conducts the analysis at the end of the study.</a:t>
            </a:r>
          </a:p>
          <a:p>
            <a:pPr lvl="1"/>
            <a:r>
              <a:rPr lang="en-US" sz="2400" dirty="0"/>
              <a:t>Two arms – standard of care (S) and experimental (E)</a:t>
            </a:r>
          </a:p>
          <a:p>
            <a:pPr lvl="1"/>
            <a:r>
              <a:rPr lang="en-US" sz="2400" dirty="0"/>
              <a:t>Primary outcome is patient response (Binary outcome)</a:t>
            </a:r>
          </a:p>
          <a:p>
            <a:pPr lvl="1"/>
            <a:r>
              <a:rPr lang="en-US" sz="2400" dirty="0"/>
              <a:t>Assume a conjugate Bayesian Beta-Binomial model unknown response rate</a:t>
            </a:r>
          </a:p>
          <a:p>
            <a:pPr lvl="1"/>
            <a:r>
              <a:rPr lang="en-US" sz="2400" dirty="0"/>
              <a:t>Select S or E if there is a 90% chance or greater it is the best treatment</a:t>
            </a:r>
          </a:p>
          <a:p>
            <a:r>
              <a:rPr lang="en-US" sz="2800" dirty="0"/>
              <a:t>This design could be simulated in a simpler fashion </a:t>
            </a:r>
          </a:p>
          <a:p>
            <a:pPr lvl="1"/>
            <a:r>
              <a:rPr lang="en-US" sz="2400" dirty="0"/>
              <a:t>See </a:t>
            </a:r>
            <a:r>
              <a:rPr lang="en-US" sz="2400" dirty="0" err="1"/>
              <a:t>SimpleApproach.R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This approach would be sufficient but the desired trial design is much more complicated</a:t>
            </a:r>
          </a:p>
          <a:p>
            <a:pPr lvl="1"/>
            <a:r>
              <a:rPr lang="en-US" sz="2400" dirty="0"/>
              <a:t>Extending </a:t>
            </a:r>
            <a:r>
              <a:rPr lang="en-US" sz="2400" dirty="0" err="1"/>
              <a:t>SimpleApproach.R</a:t>
            </a:r>
            <a:r>
              <a:rPr lang="en-US" sz="2400" dirty="0"/>
              <a:t> would be difficult and error prone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FC930-FD46-453C-9C3D-1042AB0C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D4A9D-81A1-47EA-B606-30AEE93F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384EFD-E710-43E6-89DA-726049FA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F863-3F56-45F5-BD7A-75283B5F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BB5-DDA5-4046-85B1-977BAD86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Pause for Code Challenge</a:t>
            </a:r>
          </a:p>
          <a:p>
            <a:pPr marL="0" indent="0" algn="ctr">
              <a:buNone/>
            </a:pPr>
            <a:r>
              <a:rPr lang="en-US" sz="3200" dirty="0"/>
              <a:t>Post questions if you have any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2733-2072-420C-B0E9-9DD2C148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2C55D-C1AD-42AC-826C-DD331547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84C0B0-4AD4-41E3-8873-98ECE61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27C9-0691-4E71-9105-A1A6F566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9535-B259-4F48-8166-5095ECAD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tasks are necessary to simulate Example 1?</a:t>
            </a:r>
          </a:p>
          <a:p>
            <a:pPr lvl="1"/>
            <a:r>
              <a:rPr lang="en-US" dirty="0"/>
              <a:t>Simulate patient arrival time</a:t>
            </a:r>
          </a:p>
          <a:p>
            <a:pPr lvl="1"/>
            <a:r>
              <a:rPr lang="en-US" dirty="0"/>
              <a:t>Randomize patients</a:t>
            </a:r>
          </a:p>
          <a:p>
            <a:pPr lvl="1"/>
            <a:r>
              <a:rPr lang="en-US" dirty="0"/>
              <a:t>Simulate patient outcomes</a:t>
            </a:r>
          </a:p>
          <a:p>
            <a:pPr lvl="1"/>
            <a:r>
              <a:rPr lang="en-US" dirty="0"/>
              <a:t>Create a patient data set for analysis</a:t>
            </a:r>
          </a:p>
          <a:p>
            <a:pPr lvl="1"/>
            <a:r>
              <a:rPr lang="en-US" dirty="0"/>
              <a:t>Run the analysis </a:t>
            </a:r>
          </a:p>
          <a:p>
            <a:pPr lvl="1"/>
            <a:r>
              <a:rPr lang="en-US" dirty="0"/>
              <a:t>Make decisions regarding selecting S, E or neither</a:t>
            </a:r>
          </a:p>
          <a:p>
            <a:pPr lvl="1"/>
            <a:r>
              <a:rPr lang="en-US" dirty="0"/>
              <a:t>Keep summaries over many replications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5A9A-40C8-4C35-90DE-72AA72C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1BEB-2BCB-4E4F-9291-2A6F6386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AA2D4-B7A3-49D1-9062-0032E4BF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8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D7E-D50D-4FF7-81D9-C01264B0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16B1-1C64-403C-B764-A0398721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Simulate patient arrival time  </a:t>
            </a:r>
            <a:r>
              <a:rPr lang="en-US" sz="3000" dirty="0"/>
              <a:t>- </a:t>
            </a:r>
            <a:r>
              <a:rPr lang="en-US" sz="3000" dirty="0" err="1"/>
              <a:t>SimulateArrivalTimes</a:t>
            </a:r>
            <a:r>
              <a:rPr lang="en-US" sz="3000" dirty="0"/>
              <a:t> </a:t>
            </a:r>
          </a:p>
          <a:p>
            <a:pPr lvl="1"/>
            <a:r>
              <a:rPr lang="en-US" sz="2600" dirty="0"/>
              <a:t>Description: Simulate the arrival times, according to Poisson process for each patient in the study </a:t>
            </a:r>
          </a:p>
          <a:p>
            <a:pPr lvl="1"/>
            <a:r>
              <a:rPr lang="en-US" sz="2600" dirty="0"/>
              <a:t>Inputs: quantity of patients, recruitment rate</a:t>
            </a:r>
          </a:p>
          <a:p>
            <a:pPr lvl="1"/>
            <a:r>
              <a:rPr lang="en-US" sz="2600" dirty="0"/>
              <a:t>Return: Vector of arrival times, length of vector = number of patients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447C-D041-48C7-A727-7B5CE1AF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518E-8298-4036-8C21-1891D3CC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BF5160-6FAB-4375-8483-6E83AD2D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4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E5D-34D4-4EAF-AE3B-62A06C8B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1D1C-427A-4B6C-94F0-AF7F6E9D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Randomize patients </a:t>
            </a:r>
            <a:r>
              <a:rPr lang="en-US" sz="3000" dirty="0"/>
              <a:t>- </a:t>
            </a:r>
            <a:r>
              <a:rPr lang="en-US" sz="3000" dirty="0" err="1"/>
              <a:t>GetTreatment</a:t>
            </a:r>
            <a:endParaRPr lang="en-US" sz="3000" dirty="0"/>
          </a:p>
          <a:p>
            <a:pPr lvl="1"/>
            <a:r>
              <a:rPr lang="en-US" sz="2600" dirty="0"/>
              <a:t>Description: Determine which treatment a patient receives, called for each patient since we are planning on adaptive randomization (AR) where the data and hence randomization probability could change for each patient</a:t>
            </a:r>
          </a:p>
          <a:p>
            <a:pPr lvl="1"/>
            <a:r>
              <a:rPr lang="en-US" sz="2600" dirty="0"/>
              <a:t>Input: Randomization probability  </a:t>
            </a:r>
          </a:p>
          <a:p>
            <a:pPr lvl="1"/>
            <a:r>
              <a:rPr lang="en-US" sz="2600" dirty="0"/>
              <a:t>Return: the treatment for the patient where 1 indicates the patient received E and 0 indicates 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18A3-C8AE-48D8-939B-C71D8943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9944-5A8E-4A3B-B983-441F7BA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1008C3-72F3-4694-9204-BB083349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Simulating Adaptive Clinical Trials Part 2 - J. Kyle Wathen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P Template.potx" id="{0F51164A-9A47-4CDC-9FF3-66FA8BD53890}" vid="{6B2917B3-0654-4F5A-9F35-91E826C980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BIOP Template</Template>
  <TotalTime>7835</TotalTime>
  <Words>588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Biopharmaceutical Section</vt:lpstr>
      <vt:lpstr>Simulating Adaptive Clinical Trials Where to Start and How to Expand Part 2</vt:lpstr>
      <vt:lpstr>PowerPoint Presentation</vt:lpstr>
      <vt:lpstr>Introduction</vt:lpstr>
      <vt:lpstr>Example 1 – How to start</vt:lpstr>
      <vt:lpstr>PowerPoint Presentation</vt:lpstr>
      <vt:lpstr>Define Tasks</vt:lpstr>
      <vt:lpstr>Task to Function</vt:lpstr>
      <vt:lpstr>Task to Function</vt:lpstr>
      <vt:lpstr>Simulate a Virtual Trial 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Zink</dc:creator>
  <cp:lastModifiedBy>Kyle Wathen</cp:lastModifiedBy>
  <cp:revision>145</cp:revision>
  <dcterms:created xsi:type="dcterms:W3CDTF">2017-08-08T20:15:57Z</dcterms:created>
  <dcterms:modified xsi:type="dcterms:W3CDTF">2019-03-10T16:02:22Z</dcterms:modified>
</cp:coreProperties>
</file>