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9" r:id="rId2"/>
    <p:sldId id="280" r:id="rId3"/>
    <p:sldId id="288" r:id="rId4"/>
    <p:sldId id="283" r:id="rId5"/>
    <p:sldId id="284" r:id="rId6"/>
    <p:sldId id="285" r:id="rId7"/>
    <p:sldId id="290" r:id="rId8"/>
    <p:sldId id="286" r:id="rId9"/>
    <p:sldId id="28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50" d="100"/>
          <a:sy n="50" d="100"/>
        </p:scale>
        <p:origin x="2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01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237CC-B169-4E15-9D02-8819C0D67E83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DD4C6-2B01-4A01-8993-D355682339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266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CFCC5-8359-472B-ADB2-EAE685881981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D8447-5FE8-47D9-9001-E560E7CCB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6132" y="1122363"/>
            <a:ext cx="900853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2266" y="3602038"/>
            <a:ext cx="908755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>
          <a:xfrm>
            <a:off x="146756" y="180621"/>
            <a:ext cx="1625599" cy="1604891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ChangeAspect="1"/>
          </p:cNvSpPr>
          <p:nvPr userDrawn="1"/>
        </p:nvSpPr>
        <p:spPr>
          <a:xfrm>
            <a:off x="762000" y="1721556"/>
            <a:ext cx="1286387" cy="1270000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ChangeAspect="1"/>
          </p:cNvSpPr>
          <p:nvPr userDrawn="1"/>
        </p:nvSpPr>
        <p:spPr>
          <a:xfrm>
            <a:off x="265291" y="2850444"/>
            <a:ext cx="1100665" cy="1086644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>
            <a:spLocks noChangeAspect="1"/>
          </p:cNvSpPr>
          <p:nvPr userDrawn="1"/>
        </p:nvSpPr>
        <p:spPr>
          <a:xfrm>
            <a:off x="773291" y="3911600"/>
            <a:ext cx="841022" cy="830308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ChangeAspect="1"/>
          </p:cNvSpPr>
          <p:nvPr userDrawn="1"/>
        </p:nvSpPr>
        <p:spPr>
          <a:xfrm>
            <a:off x="558802" y="4825999"/>
            <a:ext cx="671688" cy="663132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>
            <a:spLocks noChangeAspect="1"/>
          </p:cNvSpPr>
          <p:nvPr userDrawn="1"/>
        </p:nvSpPr>
        <p:spPr>
          <a:xfrm>
            <a:off x="801514" y="5588001"/>
            <a:ext cx="480250" cy="474133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15197" y="6356349"/>
            <a:ext cx="4507831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Simulating Adaptive Clinical Trials Part 3 - J. Kyle Wathen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 Biopharmaceutical Section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2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3644" y="365125"/>
            <a:ext cx="95701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 Biopharmaceutical Section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 userDrawn="1"/>
        </p:nvSpPr>
        <p:spPr>
          <a:xfrm>
            <a:off x="146756" y="180621"/>
            <a:ext cx="1625599" cy="1604891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767163C5-D5AD-4A8C-AB6D-CB5B2267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5197" y="6356349"/>
            <a:ext cx="4507831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Simulating Adaptive Clinical Trials Part 3 - J. Kyle Wathen</a:t>
            </a:r>
          </a:p>
        </p:txBody>
      </p:sp>
    </p:spTree>
    <p:extLst>
      <p:ext uri="{BB962C8B-B14F-4D97-AF65-F5344CB8AC3E}">
        <p14:creationId xmlns:p14="http://schemas.microsoft.com/office/powerpoint/2010/main" val="154890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 Biopharmaceutical Section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>
          <a:xfrm>
            <a:off x="146756" y="180621"/>
            <a:ext cx="1625599" cy="1604891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83644" y="365125"/>
            <a:ext cx="95701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DB05BB61-3029-4B21-ACD3-A1FE7FEE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5197" y="6356349"/>
            <a:ext cx="4507831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Simulating Adaptive Clinical Trials Part 3 - J. Kyle Wathen</a:t>
            </a:r>
          </a:p>
        </p:txBody>
      </p:sp>
    </p:spTree>
    <p:extLst>
      <p:ext uri="{BB962C8B-B14F-4D97-AF65-F5344CB8AC3E}">
        <p14:creationId xmlns:p14="http://schemas.microsoft.com/office/powerpoint/2010/main" val="380922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 Biopharmaceutical Section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46756" y="180621"/>
            <a:ext cx="1625599" cy="1604891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83644" y="365125"/>
            <a:ext cx="95701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564EAFC0-9F0F-44F6-B22A-5867F182F5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5197" y="6356349"/>
            <a:ext cx="4507831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Simulating Adaptive Clinical Trials Part 3 - J. Kyle Wathen</a:t>
            </a:r>
          </a:p>
        </p:txBody>
      </p:sp>
    </p:spTree>
    <p:extLst>
      <p:ext uri="{BB962C8B-B14F-4D97-AF65-F5344CB8AC3E}">
        <p14:creationId xmlns:p14="http://schemas.microsoft.com/office/powerpoint/2010/main" val="203646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 Biopharmaceutical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46756" y="180621"/>
            <a:ext cx="1625599" cy="1604891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 userDrawn="1"/>
        </p:nvSpPr>
        <p:spPr>
          <a:xfrm>
            <a:off x="762000" y="1721556"/>
            <a:ext cx="1286387" cy="1270000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>
          <a:xfrm>
            <a:off x="265291" y="2850444"/>
            <a:ext cx="1100665" cy="1086644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>
            <a:spLocks noChangeAspect="1"/>
          </p:cNvSpPr>
          <p:nvPr userDrawn="1"/>
        </p:nvSpPr>
        <p:spPr>
          <a:xfrm>
            <a:off x="773291" y="3911600"/>
            <a:ext cx="841022" cy="830308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>
            <a:spLocks noChangeAspect="1"/>
          </p:cNvSpPr>
          <p:nvPr userDrawn="1"/>
        </p:nvSpPr>
        <p:spPr>
          <a:xfrm>
            <a:off x="558802" y="4825999"/>
            <a:ext cx="671688" cy="663132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ChangeAspect="1"/>
          </p:cNvSpPr>
          <p:nvPr userDrawn="1"/>
        </p:nvSpPr>
        <p:spPr>
          <a:xfrm>
            <a:off x="801514" y="5588001"/>
            <a:ext cx="480250" cy="474133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506132" y="1122363"/>
            <a:ext cx="900853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Date Placeholder 6">
            <a:extLst>
              <a:ext uri="{FF2B5EF4-FFF2-40B4-BE49-F238E27FC236}">
                <a16:creationId xmlns:a16="http://schemas.microsoft.com/office/drawing/2014/main" id="{029DA4CF-1ADF-4C8C-A4EE-54EB32B7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5197" y="6356349"/>
            <a:ext cx="4507831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Simulating Adaptive Clinical Trials Part 3 - J. Kyle Wathen</a:t>
            </a:r>
          </a:p>
        </p:txBody>
      </p:sp>
    </p:spTree>
    <p:extLst>
      <p:ext uri="{BB962C8B-B14F-4D97-AF65-F5344CB8AC3E}">
        <p14:creationId xmlns:p14="http://schemas.microsoft.com/office/powerpoint/2010/main" val="406751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673" y="6356350"/>
            <a:ext cx="3681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Simulating Adaptive Clinical Trials Part 3 - J. Kyle Wathen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ASA Biopharmaceutical Section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4579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1F633-5D42-481B-83F9-D18A18F653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8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EA4E-49EB-4329-B575-FA64E31CF4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Biopharmaceutical Section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7462E-7A37-4402-87A0-98A8FA055A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Online training program</a:t>
            </a:r>
          </a:p>
          <a:p>
            <a:r>
              <a:rPr lang="en-US" sz="2800" dirty="0"/>
              <a:t>Software Working Group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D51D4-856C-4774-A9FB-4954C3B4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Simulating Adaptive Clinical Trials Part 3 - J. Kyle Wathen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13D67-CB94-4045-8A74-51EBC9D7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ASA Biopharmaceutical Section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78064-90EA-4D0D-B29A-C289C1C7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42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8271-F0F7-40A1-A679-46DFDC922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5263" y="1122363"/>
            <a:ext cx="1002631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Simulating Adaptive Clinical Trials</a:t>
            </a:r>
            <a:br>
              <a:rPr lang="en-US" dirty="0"/>
            </a:br>
            <a:r>
              <a:rPr lang="en-US" dirty="0"/>
              <a:t>Where to Start and How to Expand</a:t>
            </a:r>
            <a:br>
              <a:rPr lang="en-US" dirty="0"/>
            </a:br>
            <a:r>
              <a:rPr lang="en-US" dirty="0"/>
              <a:t>Part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EF897-7E52-47D4-9C7B-679013A5B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J. Kyle Wathen, PhD</a:t>
            </a:r>
          </a:p>
          <a:p>
            <a:r>
              <a:rPr lang="en-US" sz="3200" dirty="0"/>
              <a:t>Director, Janssen R&amp;D</a:t>
            </a:r>
          </a:p>
          <a:p>
            <a:r>
              <a:rPr lang="en-US" sz="3200" dirty="0"/>
              <a:t>KyleWathen@gmail.com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E7E2A-64FA-4842-82C6-0449F2E3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Simulating Adaptive Clinical Trials Part 3 - J. Kyle Wathen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7AE8E-B031-4E67-8929-CC4A5E45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ASA Biopharmaceutical Section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63CA0-7E5E-447A-BB6A-ED2551ED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835C8-28BB-4F94-9B77-C0D62801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ASA Biopharmaceutical Section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6FC7C-EB19-44F4-AE24-A4B1FA6A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2DC983D-B15B-4F82-9F55-BD90C651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Simulating Adaptive Clinical Trials Part 2 - J. Kyle Wathen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4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27C9-0691-4E71-9105-A1A6F566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09535-B259-4F48-8166-5095ECAD5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tasks are necessary to simulate Example 1?</a:t>
            </a:r>
          </a:p>
          <a:p>
            <a:pPr lvl="1"/>
            <a:r>
              <a:rPr lang="en-US" dirty="0"/>
              <a:t>Simulate patient arrival time</a:t>
            </a:r>
          </a:p>
          <a:p>
            <a:pPr lvl="1"/>
            <a:r>
              <a:rPr lang="en-US" dirty="0"/>
              <a:t>Randomize patients</a:t>
            </a:r>
          </a:p>
          <a:p>
            <a:pPr lvl="1"/>
            <a:r>
              <a:rPr lang="en-US" dirty="0"/>
              <a:t>Simulate patient outcomes</a:t>
            </a:r>
          </a:p>
          <a:p>
            <a:pPr lvl="1"/>
            <a:r>
              <a:rPr lang="en-US" dirty="0"/>
              <a:t>Create a patient data set for analysis</a:t>
            </a:r>
          </a:p>
          <a:p>
            <a:pPr lvl="1"/>
            <a:r>
              <a:rPr lang="en-US" dirty="0"/>
              <a:t>Run the analysis </a:t>
            </a:r>
          </a:p>
          <a:p>
            <a:pPr lvl="1"/>
            <a:r>
              <a:rPr lang="en-US" dirty="0"/>
              <a:t>Make decisions regarding selecting S, E or neither</a:t>
            </a:r>
          </a:p>
          <a:p>
            <a:pPr lvl="1"/>
            <a:r>
              <a:rPr lang="en-US" dirty="0"/>
              <a:t>Keep summaries over many replications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65A9A-40C8-4C35-90DE-72AA72C8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ASA Biopharmaceutical Section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41BEB-2BCB-4E4F-9291-2A6F6386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FAAA2D4-B7A3-49D1-9062-0032E4BF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Simulating Adaptive Clinical Trials Part 3 - J. Kyle Wathen</a:t>
            </a:r>
          </a:p>
        </p:txBody>
      </p:sp>
    </p:spTree>
    <p:extLst>
      <p:ext uri="{BB962C8B-B14F-4D97-AF65-F5344CB8AC3E}">
        <p14:creationId xmlns:p14="http://schemas.microsoft.com/office/powerpoint/2010/main" val="152208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5D7E-D50D-4FF7-81D9-C01264B0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to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E16B1-1C64-403C-B764-A03987215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dirty="0"/>
              <a:t>Simulate patient arrival time  </a:t>
            </a:r>
            <a:r>
              <a:rPr lang="en-US" sz="3000" dirty="0"/>
              <a:t>- </a:t>
            </a:r>
            <a:r>
              <a:rPr lang="en-US" sz="3000" dirty="0" err="1"/>
              <a:t>SimulateArrivalTimes</a:t>
            </a:r>
            <a:r>
              <a:rPr lang="en-US" sz="3000" dirty="0"/>
              <a:t> </a:t>
            </a:r>
          </a:p>
          <a:p>
            <a:pPr lvl="1"/>
            <a:r>
              <a:rPr lang="en-US" sz="2600" dirty="0"/>
              <a:t>Description: Simulate the arrival times, according to Poisson process for each patient in the study </a:t>
            </a:r>
          </a:p>
          <a:p>
            <a:pPr lvl="1"/>
            <a:r>
              <a:rPr lang="en-US" sz="2600" dirty="0"/>
              <a:t>Inputs: quantity of patients, recruitment rate</a:t>
            </a:r>
          </a:p>
          <a:p>
            <a:pPr lvl="1"/>
            <a:r>
              <a:rPr lang="en-US" sz="2600" dirty="0"/>
              <a:t>Return: Vector of arrival times, length of vector = number of patients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3447C-D041-48C7-A727-7B5CE1AF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ASA Biopharmaceutical Section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A518E-8298-4036-8C21-1891D3CC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4BF5160-6FAB-4375-8483-6E83AD2D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Simulating Adaptive Clinical Trials Part 3 - J. Kyle Wathen</a:t>
            </a:r>
          </a:p>
        </p:txBody>
      </p:sp>
    </p:spTree>
    <p:extLst>
      <p:ext uri="{BB962C8B-B14F-4D97-AF65-F5344CB8AC3E}">
        <p14:creationId xmlns:p14="http://schemas.microsoft.com/office/powerpoint/2010/main" val="4036946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4E5D-34D4-4EAF-AE3B-62A06C8B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to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01D1C-427A-4B6C-94F0-AF7F6E9D3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dirty="0"/>
              <a:t>Randomize patients </a:t>
            </a:r>
            <a:r>
              <a:rPr lang="en-US" sz="3000" dirty="0"/>
              <a:t>- </a:t>
            </a:r>
            <a:r>
              <a:rPr lang="en-US" sz="3000" dirty="0" err="1"/>
              <a:t>GetTreatment</a:t>
            </a:r>
            <a:endParaRPr lang="en-US" sz="3000" dirty="0"/>
          </a:p>
          <a:p>
            <a:pPr lvl="1"/>
            <a:r>
              <a:rPr lang="en-US" sz="2600" dirty="0"/>
              <a:t>Description: Determine which treatment a patient receives, called for each patient since we are planning on adaptive randomization (AR) where the data and hence randomization probability could change for each patient</a:t>
            </a:r>
          </a:p>
          <a:p>
            <a:pPr lvl="1"/>
            <a:r>
              <a:rPr lang="en-US" sz="2600" dirty="0"/>
              <a:t>Input: Randomization probability  </a:t>
            </a:r>
          </a:p>
          <a:p>
            <a:pPr lvl="1"/>
            <a:r>
              <a:rPr lang="en-US" sz="2600" dirty="0"/>
              <a:t>Return: the treatment for the patient where 1 indicates the patient received E and 0 indicates 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718A3-C8AE-48D8-939B-C71D8943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ASA Biopharmaceutical Section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69944-5A8E-4A3B-B983-441F7BAB5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C1008C3-72F3-4694-9204-BB083349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Simulating Adaptive Clinical Trials Part 3 - J. Kyle Wathen</a:t>
            </a:r>
          </a:p>
        </p:txBody>
      </p:sp>
    </p:spTree>
    <p:extLst>
      <p:ext uri="{BB962C8B-B14F-4D97-AF65-F5344CB8AC3E}">
        <p14:creationId xmlns:p14="http://schemas.microsoft.com/office/powerpoint/2010/main" val="418926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6664-6C3F-4E8F-8F03-C67C8FDF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to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7BFEE-BB94-4E9B-BA78-EC009C0BB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dirty="0"/>
              <a:t>Simulate Patient Outcomes – </a:t>
            </a:r>
            <a:r>
              <a:rPr lang="en-US" sz="3000" dirty="0" err="1"/>
              <a:t>SimulatePatientOutcome</a:t>
            </a:r>
            <a:endParaRPr lang="en-US" sz="3000" dirty="0"/>
          </a:p>
          <a:p>
            <a:pPr lvl="1"/>
            <a:r>
              <a:rPr lang="en-US" sz="2600" dirty="0"/>
              <a:t>Description: Given a treatment and true response rates simulate the patient outcome</a:t>
            </a:r>
          </a:p>
          <a:p>
            <a:pPr lvl="1"/>
            <a:r>
              <a:rPr lang="en-US" sz="2600" dirty="0"/>
              <a:t>Input: Treatment, true response rate for S and true response rate for E</a:t>
            </a:r>
          </a:p>
          <a:p>
            <a:pPr lvl="1"/>
            <a:r>
              <a:rPr lang="en-US" sz="2600" dirty="0"/>
              <a:t>Return: 1 if the patient responds, 0 otherwise </a:t>
            </a:r>
          </a:p>
          <a:p>
            <a:pPr lvl="1"/>
            <a:endParaRPr lang="en-US" sz="2600" dirty="0"/>
          </a:p>
          <a:p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97C50-773E-4C82-9A85-C285B6445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ASA Biopharmaceutical Section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92BD7-25B0-4E33-9960-BD783A43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C302DAF-787E-45EB-AA0E-098C76F46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Simulating Adaptive Clinical Trials Part 3 - J. Kyle Wathen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54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4394-7C42-475E-9B6F-FB988223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 a Virtual Trial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C58D4-462D-4747-9EA8-0D89AC4C4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100" dirty="0"/>
              <a:t>What would a function look like to simulate a single virtual trial?</a:t>
            </a:r>
          </a:p>
          <a:p>
            <a:pPr marL="457200" lvl="1" indent="0">
              <a:buNone/>
            </a:pPr>
            <a:r>
              <a:rPr lang="en-US" sz="2600" b="1" dirty="0"/>
              <a:t>Step 1</a:t>
            </a:r>
            <a:r>
              <a:rPr lang="en-US" sz="2600" dirty="0"/>
              <a:t>: Simulate patient arrival time</a:t>
            </a:r>
          </a:p>
          <a:p>
            <a:pPr marL="457200" lvl="1" indent="0">
              <a:buNone/>
            </a:pPr>
            <a:r>
              <a:rPr lang="en-US" sz="2600" b="1" dirty="0"/>
              <a:t>Step 2</a:t>
            </a:r>
            <a:r>
              <a:rPr lang="en-US" sz="2600" dirty="0"/>
              <a:t>: Get the treatment assignment </a:t>
            </a:r>
          </a:p>
          <a:p>
            <a:pPr marL="457200" lvl="1" indent="0">
              <a:buNone/>
            </a:pPr>
            <a:r>
              <a:rPr lang="en-US" sz="2600" b="1" dirty="0"/>
              <a:t>Step 3</a:t>
            </a:r>
            <a:r>
              <a:rPr lang="en-US" sz="2600" dirty="0"/>
              <a:t>: Simulate the patient outcome based on the treatment received, which is observed 1 month after arriving in the trial </a:t>
            </a:r>
          </a:p>
          <a:p>
            <a:pPr marL="457200" lvl="1" indent="0">
              <a:buNone/>
            </a:pPr>
            <a:r>
              <a:rPr lang="en-US" sz="2600" dirty="0"/>
              <a:t>Repeat Steps 2-3 for each patient</a:t>
            </a:r>
          </a:p>
          <a:p>
            <a:pPr marL="457200" lvl="1" indent="0">
              <a:buNone/>
            </a:pPr>
            <a:r>
              <a:rPr lang="en-US" sz="2600" dirty="0"/>
              <a:t>After all outcomes are observed</a:t>
            </a:r>
          </a:p>
          <a:p>
            <a:pPr marL="457200" lvl="1" indent="0">
              <a:buNone/>
            </a:pPr>
            <a:r>
              <a:rPr lang="en-US" sz="2600" b="1" dirty="0"/>
              <a:t>Step 4: </a:t>
            </a:r>
            <a:r>
              <a:rPr lang="en-US" sz="2600" dirty="0"/>
              <a:t>Analyze the data </a:t>
            </a:r>
          </a:p>
          <a:p>
            <a:pPr marL="457200" lvl="1" indent="0">
              <a:buNone/>
            </a:pPr>
            <a:r>
              <a:rPr lang="en-US" sz="2600" b="1" dirty="0"/>
              <a:t>Step 5</a:t>
            </a:r>
            <a:r>
              <a:rPr lang="en-US" sz="2600" dirty="0"/>
              <a:t>: Make a decision based on analysis</a:t>
            </a:r>
          </a:p>
          <a:p>
            <a:pPr marL="457200" lvl="1" indent="0">
              <a:buNone/>
            </a:pPr>
            <a:endParaRPr lang="en-US" sz="14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1FD65-7D0E-46DE-84F6-8E2F5CA67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ASA Biopharmaceutical Section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89A62-E4B1-4D11-A836-4F6BE4C7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E1F86EE-9D43-4FD6-BB59-C628F2992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Simulating Adaptive Clinical Trials Part 3 - J. Kyle Wathen</a:t>
            </a:r>
          </a:p>
        </p:txBody>
      </p:sp>
    </p:spTree>
    <p:extLst>
      <p:ext uri="{BB962C8B-B14F-4D97-AF65-F5344CB8AC3E}">
        <p14:creationId xmlns:p14="http://schemas.microsoft.com/office/powerpoint/2010/main" val="1072061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F863-3F56-45F5-BD7A-75283B5FB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79BB5-DDA5-4046-85B1-977BAD867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/>
              <a:t>Pause for Code Challenge</a:t>
            </a:r>
          </a:p>
          <a:p>
            <a:pPr marL="0" indent="0" algn="ctr">
              <a:buNone/>
            </a:pPr>
            <a:r>
              <a:rPr lang="en-US" sz="3200" dirty="0"/>
              <a:t>Post questions if you have any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12733-2072-420C-B0E9-9DD2C1487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ASA Biopharmaceutical Section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2C55D-C1AD-42AC-826C-DD3315470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84C0B0-4AD4-41E3-8873-98ECE61D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Simulating Adaptive Clinical Trials Part 2 - J. Kyle Wathen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902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P Template.potx" id="{0F51164A-9A47-4CDC-9FF3-66FA8BD53890}" vid="{6B2917B3-0654-4F5A-9F35-91E826C980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BIOP Template</Template>
  <TotalTime>8057</TotalTime>
  <Words>456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Biopharmaceutical Section</vt:lpstr>
      <vt:lpstr>Simulating Adaptive Clinical Trials Where to Start and How to Expand Part 3</vt:lpstr>
      <vt:lpstr>PowerPoint Presentation</vt:lpstr>
      <vt:lpstr>Define Tasks</vt:lpstr>
      <vt:lpstr>Task to Function</vt:lpstr>
      <vt:lpstr>Task to Function</vt:lpstr>
      <vt:lpstr>Task to Function</vt:lpstr>
      <vt:lpstr>Simulate a Virtual Trial </vt:lpstr>
      <vt:lpstr>PowerPoint Presentation</vt:lpstr>
    </vt:vector>
  </TitlesOfParts>
  <Company>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Zink</dc:creator>
  <cp:lastModifiedBy>Kyle Wathen</cp:lastModifiedBy>
  <cp:revision>150</cp:revision>
  <dcterms:created xsi:type="dcterms:W3CDTF">2017-08-08T20:15:57Z</dcterms:created>
  <dcterms:modified xsi:type="dcterms:W3CDTF">2019-05-22T23:42:22Z</dcterms:modified>
</cp:coreProperties>
</file>