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6"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cce90e6d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cce90e6d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4bff84e5a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4bff84e5a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4bf9480c6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4bf9480c6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4bf9480c6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4bf9480c6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4bf9480c6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4bf9480c6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4bf9480c6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4bf9480c6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729"/>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777500"/>
            <a:ext cx="8123100" cy="158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3200">
                <a:latin typeface="Times New Roman"/>
                <a:ea typeface="Times New Roman"/>
                <a:cs typeface="Times New Roman"/>
                <a:sym typeface="Times New Roman"/>
              </a:rPr>
              <a:t>Understanding Customer Churn &amp; Retention</a:t>
            </a:r>
            <a:br>
              <a:rPr b="1" lang="en-GB" sz="3200">
                <a:latin typeface="Times New Roman"/>
                <a:ea typeface="Times New Roman"/>
                <a:cs typeface="Times New Roman"/>
                <a:sym typeface="Times New Roman"/>
              </a:rPr>
            </a:br>
            <a:endParaRPr b="1" sz="3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0" name="Google Shape;60;p13"/>
          <p:cNvSpPr txBox="1"/>
          <p:nvPr>
            <p:ph idx="1" type="subTitle"/>
          </p:nvPr>
        </p:nvSpPr>
        <p:spPr>
          <a:xfrm>
            <a:off x="510450" y="3772163"/>
            <a:ext cx="8123100" cy="63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Objective:</a:t>
            </a:r>
            <a:r>
              <a:rPr lang="en-GB" sz="1300">
                <a:latin typeface="Times New Roman"/>
                <a:ea typeface="Times New Roman"/>
                <a:cs typeface="Times New Roman"/>
                <a:sym typeface="Times New Roman"/>
              </a:rPr>
              <a:t> To understand customer churn and identify strategies for improving retention</a:t>
            </a:r>
            <a:endParaRPr sz="2600">
              <a:latin typeface="Times New Roman"/>
              <a:ea typeface="Times New Roman"/>
              <a:cs typeface="Times New Roman"/>
              <a:sym typeface="Times New Roman"/>
            </a:endParaRPr>
          </a:p>
        </p:txBody>
      </p:sp>
      <p:pic>
        <p:nvPicPr>
          <p:cNvPr id="61" name="Google Shape;61;p13"/>
          <p:cNvPicPr preferRelativeResize="0"/>
          <p:nvPr/>
        </p:nvPicPr>
        <p:blipFill>
          <a:blip r:embed="rId3">
            <a:alphaModFix/>
          </a:blip>
          <a:stretch>
            <a:fillRect/>
          </a:stretch>
        </p:blipFill>
        <p:spPr>
          <a:xfrm>
            <a:off x="182750" y="4507350"/>
            <a:ext cx="859400" cy="518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4" title="Dark bg.png"/>
          <p:cNvPicPr preferRelativeResize="0"/>
          <p:nvPr/>
        </p:nvPicPr>
        <p:blipFill rotWithShape="1">
          <a:blip r:embed="rId3">
            <a:alphaModFix/>
          </a:blip>
          <a:srcRect b="0" l="0" r="14683" t="0"/>
          <a:stretch/>
        </p:blipFill>
        <p:spPr>
          <a:xfrm>
            <a:off x="-7400" y="0"/>
            <a:ext cx="3826200" cy="5055499"/>
          </a:xfrm>
          <a:prstGeom prst="rect">
            <a:avLst/>
          </a:prstGeom>
          <a:noFill/>
          <a:ln>
            <a:noFill/>
          </a:ln>
        </p:spPr>
      </p:pic>
      <p:sp>
        <p:nvSpPr>
          <p:cNvPr id="67" name="Google Shape;67;p14"/>
          <p:cNvSpPr txBox="1"/>
          <p:nvPr/>
        </p:nvSpPr>
        <p:spPr>
          <a:xfrm>
            <a:off x="357425" y="318225"/>
            <a:ext cx="3826200" cy="6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u="sng">
                <a:solidFill>
                  <a:schemeClr val="lt1"/>
                </a:solidFill>
                <a:latin typeface="Times New Roman"/>
                <a:ea typeface="Times New Roman"/>
                <a:cs typeface="Times New Roman"/>
                <a:sym typeface="Times New Roman"/>
              </a:rPr>
              <a:t>Contents</a:t>
            </a:r>
            <a:endParaRPr sz="2000" u="sng">
              <a:solidFill>
                <a:schemeClr val="lt1"/>
              </a:solidFill>
              <a:latin typeface="Times New Roman"/>
              <a:ea typeface="Times New Roman"/>
              <a:cs typeface="Times New Roman"/>
              <a:sym typeface="Times New Roman"/>
            </a:endParaRPr>
          </a:p>
        </p:txBody>
      </p:sp>
      <p:sp>
        <p:nvSpPr>
          <p:cNvPr id="68" name="Google Shape;68;p14"/>
          <p:cNvSpPr txBox="1"/>
          <p:nvPr/>
        </p:nvSpPr>
        <p:spPr>
          <a:xfrm>
            <a:off x="4262825" y="301225"/>
            <a:ext cx="4625400" cy="4440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3"/>
              </a:buClr>
              <a:buSzPts val="1800"/>
              <a:buFont typeface="Times New Roman"/>
              <a:buChar char="●"/>
            </a:pPr>
            <a:r>
              <a:rPr lang="en-GB" sz="1800">
                <a:solidFill>
                  <a:schemeClr val="accent3"/>
                </a:solidFill>
                <a:latin typeface="Times New Roman"/>
                <a:ea typeface="Times New Roman"/>
                <a:cs typeface="Times New Roman"/>
                <a:sym typeface="Times New Roman"/>
              </a:rPr>
              <a:t>Who Are Our Customers?</a:t>
            </a:r>
            <a:endParaRPr sz="1800">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accent3"/>
              </a:solidFill>
              <a:latin typeface="Times New Roman"/>
              <a:ea typeface="Times New Roman"/>
              <a:cs typeface="Times New Roman"/>
              <a:sym typeface="Times New Roman"/>
            </a:endParaRPr>
          </a:p>
          <a:p>
            <a:pPr indent="-342900" lvl="0" marL="457200" rtl="0" algn="l">
              <a:spcBef>
                <a:spcPts val="0"/>
              </a:spcBef>
              <a:spcAft>
                <a:spcPts val="0"/>
              </a:spcAft>
              <a:buClr>
                <a:schemeClr val="accent3"/>
              </a:buClr>
              <a:buSzPts val="1800"/>
              <a:buFont typeface="Times New Roman"/>
              <a:buChar char="●"/>
            </a:pPr>
            <a:r>
              <a:rPr lang="en-GB" sz="1800">
                <a:solidFill>
                  <a:schemeClr val="accent3"/>
                </a:solidFill>
                <a:latin typeface="Times New Roman"/>
                <a:ea typeface="Times New Roman"/>
                <a:cs typeface="Times New Roman"/>
                <a:sym typeface="Times New Roman"/>
              </a:rPr>
              <a:t>Who’s Leaving?</a:t>
            </a:r>
            <a:endParaRPr sz="1800">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accent3"/>
              </a:solidFill>
              <a:latin typeface="Times New Roman"/>
              <a:ea typeface="Times New Roman"/>
              <a:cs typeface="Times New Roman"/>
              <a:sym typeface="Times New Roman"/>
            </a:endParaRPr>
          </a:p>
          <a:p>
            <a:pPr indent="-342900" lvl="0" marL="457200" rtl="0" algn="l">
              <a:spcBef>
                <a:spcPts val="0"/>
              </a:spcBef>
              <a:spcAft>
                <a:spcPts val="0"/>
              </a:spcAft>
              <a:buClr>
                <a:schemeClr val="accent3"/>
              </a:buClr>
              <a:buSzPts val="1800"/>
              <a:buFont typeface="Times New Roman"/>
              <a:buChar char="●"/>
            </a:pPr>
            <a:r>
              <a:rPr lang="en-GB" sz="1800">
                <a:solidFill>
                  <a:schemeClr val="accent3"/>
                </a:solidFill>
                <a:latin typeface="Times New Roman"/>
                <a:ea typeface="Times New Roman"/>
                <a:cs typeface="Times New Roman"/>
                <a:sym typeface="Times New Roman"/>
              </a:rPr>
              <a:t>Why Are They Leaving?</a:t>
            </a:r>
            <a:endParaRPr sz="1800">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accent3"/>
              </a:solidFill>
              <a:latin typeface="Times New Roman"/>
              <a:ea typeface="Times New Roman"/>
              <a:cs typeface="Times New Roman"/>
              <a:sym typeface="Times New Roman"/>
            </a:endParaRPr>
          </a:p>
          <a:p>
            <a:pPr indent="-342900" lvl="0" marL="457200" rtl="0" algn="l">
              <a:spcBef>
                <a:spcPts val="0"/>
              </a:spcBef>
              <a:spcAft>
                <a:spcPts val="0"/>
              </a:spcAft>
              <a:buClr>
                <a:schemeClr val="accent3"/>
              </a:buClr>
              <a:buSzPts val="1800"/>
              <a:buFont typeface="Times New Roman"/>
              <a:buChar char="●"/>
            </a:pPr>
            <a:r>
              <a:rPr lang="en-GB" sz="1800">
                <a:solidFill>
                  <a:schemeClr val="accent3"/>
                </a:solidFill>
                <a:latin typeface="Times New Roman"/>
                <a:ea typeface="Times New Roman"/>
                <a:cs typeface="Times New Roman"/>
                <a:sym typeface="Times New Roman"/>
              </a:rPr>
              <a:t>Who’s Staying?</a:t>
            </a:r>
            <a:endParaRPr sz="1800">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accent3"/>
              </a:solidFill>
              <a:latin typeface="Times New Roman"/>
              <a:ea typeface="Times New Roman"/>
              <a:cs typeface="Times New Roman"/>
              <a:sym typeface="Times New Roman"/>
            </a:endParaRPr>
          </a:p>
          <a:p>
            <a:pPr indent="-342900" lvl="0" marL="457200" rtl="0" algn="l">
              <a:spcBef>
                <a:spcPts val="0"/>
              </a:spcBef>
              <a:spcAft>
                <a:spcPts val="0"/>
              </a:spcAft>
              <a:buClr>
                <a:schemeClr val="accent3"/>
              </a:buClr>
              <a:buSzPts val="1800"/>
              <a:buFont typeface="Times New Roman"/>
              <a:buChar char="●"/>
            </a:pPr>
            <a:r>
              <a:rPr lang="en-GB" sz="1800">
                <a:solidFill>
                  <a:schemeClr val="accent3"/>
                </a:solidFill>
                <a:latin typeface="Times New Roman"/>
                <a:ea typeface="Times New Roman"/>
                <a:cs typeface="Times New Roman"/>
                <a:sym typeface="Times New Roman"/>
              </a:rPr>
              <a:t>Summary</a:t>
            </a:r>
            <a:endParaRPr sz="1800">
              <a:solidFill>
                <a:schemeClr val="accent3"/>
              </a:solidFill>
              <a:latin typeface="Times New Roman"/>
              <a:ea typeface="Times New Roman"/>
              <a:cs typeface="Times New Roman"/>
              <a:sym typeface="Times New Roman"/>
            </a:endParaRPr>
          </a:p>
        </p:txBody>
      </p:sp>
      <p:pic>
        <p:nvPicPr>
          <p:cNvPr id="69" name="Google Shape;69;p14"/>
          <p:cNvPicPr preferRelativeResize="0"/>
          <p:nvPr/>
        </p:nvPicPr>
        <p:blipFill>
          <a:blip r:embed="rId4">
            <a:alphaModFix/>
          </a:blip>
          <a:stretch>
            <a:fillRect/>
          </a:stretch>
        </p:blipFill>
        <p:spPr>
          <a:xfrm>
            <a:off x="182725" y="4413400"/>
            <a:ext cx="859400" cy="518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title="Gender Spread--S.png"/>
          <p:cNvPicPr preferRelativeResize="0"/>
          <p:nvPr/>
        </p:nvPicPr>
        <p:blipFill>
          <a:blip r:embed="rId3">
            <a:alphaModFix/>
          </a:blip>
          <a:stretch>
            <a:fillRect/>
          </a:stretch>
        </p:blipFill>
        <p:spPr>
          <a:xfrm>
            <a:off x="760190" y="2340189"/>
            <a:ext cx="1926675" cy="1870899"/>
          </a:xfrm>
          <a:prstGeom prst="rect">
            <a:avLst/>
          </a:prstGeom>
          <a:noFill/>
          <a:ln>
            <a:noFill/>
          </a:ln>
        </p:spPr>
      </p:pic>
      <p:pic>
        <p:nvPicPr>
          <p:cNvPr id="75" name="Google Shape;75;p15" title="Card - Total Customers.png"/>
          <p:cNvPicPr preferRelativeResize="0"/>
          <p:nvPr/>
        </p:nvPicPr>
        <p:blipFill>
          <a:blip r:embed="rId4">
            <a:alphaModFix/>
          </a:blip>
          <a:stretch>
            <a:fillRect/>
          </a:stretch>
        </p:blipFill>
        <p:spPr>
          <a:xfrm>
            <a:off x="3785937" y="692151"/>
            <a:ext cx="1724525" cy="1724525"/>
          </a:xfrm>
          <a:prstGeom prst="rect">
            <a:avLst/>
          </a:prstGeom>
          <a:noFill/>
          <a:ln>
            <a:noFill/>
          </a:ln>
        </p:spPr>
      </p:pic>
      <p:pic>
        <p:nvPicPr>
          <p:cNvPr id="76" name="Google Shape;76;p15" title="Senior Count S.png"/>
          <p:cNvPicPr preferRelativeResize="0"/>
          <p:nvPr/>
        </p:nvPicPr>
        <p:blipFill>
          <a:blip r:embed="rId5">
            <a:alphaModFix/>
          </a:blip>
          <a:stretch>
            <a:fillRect/>
          </a:stretch>
        </p:blipFill>
        <p:spPr>
          <a:xfrm>
            <a:off x="3651251" y="2356450"/>
            <a:ext cx="1926674" cy="1838401"/>
          </a:xfrm>
          <a:prstGeom prst="rect">
            <a:avLst/>
          </a:prstGeom>
          <a:noFill/>
          <a:ln>
            <a:noFill/>
          </a:ln>
        </p:spPr>
      </p:pic>
      <p:sp>
        <p:nvSpPr>
          <p:cNvPr id="77" name="Google Shape;77;p15"/>
          <p:cNvSpPr txBox="1"/>
          <p:nvPr/>
        </p:nvSpPr>
        <p:spPr>
          <a:xfrm>
            <a:off x="430227" y="4219050"/>
            <a:ext cx="2586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accent3"/>
                </a:solidFill>
                <a:latin typeface="Times New Roman"/>
                <a:ea typeface="Times New Roman"/>
                <a:cs typeface="Times New Roman"/>
                <a:sym typeface="Times New Roman"/>
              </a:rPr>
              <a:t>3,555 men to 3,488 women</a:t>
            </a:r>
            <a:endParaRPr>
              <a:solidFill>
                <a:schemeClr val="accent3"/>
              </a:solidFill>
              <a:latin typeface="Times New Roman"/>
              <a:ea typeface="Times New Roman"/>
              <a:cs typeface="Times New Roman"/>
              <a:sym typeface="Times New Roman"/>
            </a:endParaRPr>
          </a:p>
        </p:txBody>
      </p:sp>
      <p:pic>
        <p:nvPicPr>
          <p:cNvPr id="78" name="Google Shape;78;p15" title="Partner Count S.png"/>
          <p:cNvPicPr preferRelativeResize="0"/>
          <p:nvPr/>
        </p:nvPicPr>
        <p:blipFill>
          <a:blip r:embed="rId6">
            <a:alphaModFix/>
          </a:blip>
          <a:stretch>
            <a:fillRect/>
          </a:stretch>
        </p:blipFill>
        <p:spPr>
          <a:xfrm>
            <a:off x="6379000" y="2274223"/>
            <a:ext cx="2062256" cy="2002849"/>
          </a:xfrm>
          <a:prstGeom prst="rect">
            <a:avLst/>
          </a:prstGeom>
          <a:noFill/>
          <a:ln>
            <a:noFill/>
          </a:ln>
        </p:spPr>
      </p:pic>
      <p:sp>
        <p:nvSpPr>
          <p:cNvPr id="79" name="Google Shape;79;p15"/>
          <p:cNvSpPr txBox="1"/>
          <p:nvPr/>
        </p:nvSpPr>
        <p:spPr>
          <a:xfrm>
            <a:off x="3284615" y="4219050"/>
            <a:ext cx="2586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accent3"/>
                </a:solidFill>
                <a:latin typeface="Times New Roman"/>
                <a:ea typeface="Times New Roman"/>
                <a:cs typeface="Times New Roman"/>
                <a:sym typeface="Times New Roman"/>
              </a:rPr>
              <a:t>1,142</a:t>
            </a:r>
            <a:r>
              <a:rPr lang="en-GB">
                <a:solidFill>
                  <a:schemeClr val="accent3"/>
                </a:solidFill>
                <a:latin typeface="Times New Roman"/>
                <a:ea typeface="Times New Roman"/>
                <a:cs typeface="Times New Roman"/>
                <a:sym typeface="Times New Roman"/>
              </a:rPr>
              <a:t> seniors to 5,901 non-seniors</a:t>
            </a:r>
            <a:endParaRPr>
              <a:solidFill>
                <a:schemeClr val="accent3"/>
              </a:solidFill>
              <a:latin typeface="Times New Roman"/>
              <a:ea typeface="Times New Roman"/>
              <a:cs typeface="Times New Roman"/>
              <a:sym typeface="Times New Roman"/>
            </a:endParaRPr>
          </a:p>
        </p:txBody>
      </p:sp>
      <p:sp>
        <p:nvSpPr>
          <p:cNvPr id="80" name="Google Shape;80;p15"/>
          <p:cNvSpPr txBox="1"/>
          <p:nvPr/>
        </p:nvSpPr>
        <p:spPr>
          <a:xfrm>
            <a:off x="6040625" y="4219050"/>
            <a:ext cx="2586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accent3"/>
                </a:solidFill>
                <a:latin typeface="Times New Roman"/>
                <a:ea typeface="Times New Roman"/>
                <a:cs typeface="Times New Roman"/>
                <a:sym typeface="Times New Roman"/>
              </a:rPr>
              <a:t>3,402 partners to 3,641 non-partners</a:t>
            </a:r>
            <a:endParaRPr>
              <a:solidFill>
                <a:schemeClr val="accent3"/>
              </a:solidFill>
              <a:latin typeface="Times New Roman"/>
              <a:ea typeface="Times New Roman"/>
              <a:cs typeface="Times New Roman"/>
              <a:sym typeface="Times New Roman"/>
            </a:endParaRPr>
          </a:p>
        </p:txBody>
      </p:sp>
      <p:sp>
        <p:nvSpPr>
          <p:cNvPr id="81" name="Google Shape;81;p15"/>
          <p:cNvSpPr txBox="1"/>
          <p:nvPr/>
        </p:nvSpPr>
        <p:spPr>
          <a:xfrm>
            <a:off x="331150" y="180850"/>
            <a:ext cx="84903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500">
                <a:solidFill>
                  <a:schemeClr val="dk1"/>
                </a:solidFill>
                <a:latin typeface="Times New Roman"/>
                <a:ea typeface="Times New Roman"/>
                <a:cs typeface="Times New Roman"/>
                <a:sym typeface="Times New Roman"/>
              </a:rPr>
              <a:t>Who Are Our Customers?</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Times New Roman"/>
                <a:ea typeface="Times New Roman"/>
                <a:cs typeface="Times New Roman"/>
                <a:sym typeface="Times New Roman"/>
              </a:rPr>
              <a:t>Who’s Leaving? (Churner Demographics)</a:t>
            </a:r>
            <a:endParaRPr>
              <a:latin typeface="Times New Roman"/>
              <a:ea typeface="Times New Roman"/>
              <a:cs typeface="Times New Roman"/>
              <a:sym typeface="Times New Roman"/>
            </a:endParaRPr>
          </a:p>
        </p:txBody>
      </p:sp>
      <p:sp>
        <p:nvSpPr>
          <p:cNvPr id="87" name="Google Shape;87;p16"/>
          <p:cNvSpPr txBox="1"/>
          <p:nvPr>
            <p:ph idx="1" type="body"/>
          </p:nvPr>
        </p:nvSpPr>
        <p:spPr>
          <a:xfrm>
            <a:off x="4878900" y="1137800"/>
            <a:ext cx="39534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400">
                <a:latin typeface="Times New Roman"/>
                <a:ea typeface="Times New Roman"/>
                <a:cs typeface="Times New Roman"/>
                <a:sym typeface="Times New Roman"/>
              </a:rPr>
              <a:t>Swan currently offers 3 types of contracts:          month-to-month, one year, and two year</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n-GB" sz="1400">
                <a:latin typeface="Times New Roman"/>
                <a:ea typeface="Times New Roman"/>
                <a:cs typeface="Times New Roman"/>
                <a:sym typeface="Times New Roman"/>
              </a:rPr>
              <a:t>Out of 1,869 total churns. 1,655 were from month-to-month contracts — 89%</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n-GB" sz="1400">
                <a:latin typeface="Times New Roman"/>
                <a:ea typeface="Times New Roman"/>
                <a:cs typeface="Times New Roman"/>
                <a:sym typeface="Times New Roman"/>
              </a:rPr>
              <a:t>On average, customers are 4x less likely to churn when with Swan for more than 10 months</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n-GB" sz="1400">
                <a:latin typeface="Times New Roman"/>
                <a:ea typeface="Times New Roman"/>
                <a:cs typeface="Times New Roman"/>
                <a:sym typeface="Times New Roman"/>
              </a:rPr>
              <a:t>The balanced demographic of men and women barely changes when it comes to churning</a:t>
            </a:r>
            <a:endParaRPr sz="1400">
              <a:latin typeface="Times New Roman"/>
              <a:ea typeface="Times New Roman"/>
              <a:cs typeface="Times New Roman"/>
              <a:sym typeface="Times New Roman"/>
            </a:endParaRPr>
          </a:p>
          <a:p>
            <a:pPr indent="0" lvl="0" marL="0" rtl="0" algn="l">
              <a:spcBef>
                <a:spcPts val="1200"/>
              </a:spcBef>
              <a:spcAft>
                <a:spcPts val="1200"/>
              </a:spcAft>
              <a:buNone/>
            </a:pPr>
            <a:r>
              <a:rPr lang="en-GB" sz="1400">
                <a:latin typeface="Times New Roman"/>
                <a:ea typeface="Times New Roman"/>
                <a:cs typeface="Times New Roman"/>
                <a:sym typeface="Times New Roman"/>
              </a:rPr>
              <a:t>Seniors represent about ⅙ of the database but account for ¼ of churns – as there are 1,142 seniors with 476 of them churning</a:t>
            </a:r>
            <a:endParaRPr sz="1400">
              <a:latin typeface="Times New Roman"/>
              <a:ea typeface="Times New Roman"/>
              <a:cs typeface="Times New Roman"/>
              <a:sym typeface="Times New Roman"/>
            </a:endParaRPr>
          </a:p>
        </p:txBody>
      </p:sp>
      <p:pic>
        <p:nvPicPr>
          <p:cNvPr id="88" name="Google Shape;88;p16" title="Contract card 289x279.png"/>
          <p:cNvPicPr preferRelativeResize="0"/>
          <p:nvPr/>
        </p:nvPicPr>
        <p:blipFill>
          <a:blip r:embed="rId3">
            <a:alphaModFix/>
          </a:blip>
          <a:stretch>
            <a:fillRect/>
          </a:stretch>
        </p:blipFill>
        <p:spPr>
          <a:xfrm>
            <a:off x="223847" y="1058509"/>
            <a:ext cx="2103775" cy="2030980"/>
          </a:xfrm>
          <a:prstGeom prst="rect">
            <a:avLst/>
          </a:prstGeom>
          <a:noFill/>
          <a:ln>
            <a:noFill/>
          </a:ln>
        </p:spPr>
      </p:pic>
      <p:pic>
        <p:nvPicPr>
          <p:cNvPr id="89" name="Google Shape;89;p16" title="Card - Customer Tenure.png"/>
          <p:cNvPicPr preferRelativeResize="0"/>
          <p:nvPr/>
        </p:nvPicPr>
        <p:blipFill>
          <a:blip r:embed="rId4">
            <a:alphaModFix/>
          </a:blip>
          <a:stretch>
            <a:fillRect/>
          </a:stretch>
        </p:blipFill>
        <p:spPr>
          <a:xfrm>
            <a:off x="2406275" y="1058500"/>
            <a:ext cx="2022725" cy="1952750"/>
          </a:xfrm>
          <a:prstGeom prst="rect">
            <a:avLst/>
          </a:prstGeom>
          <a:noFill/>
          <a:ln>
            <a:noFill/>
          </a:ln>
        </p:spPr>
      </p:pic>
      <p:pic>
        <p:nvPicPr>
          <p:cNvPr id="90" name="Google Shape;90;p16" title="Gender Churn--S.png"/>
          <p:cNvPicPr preferRelativeResize="0"/>
          <p:nvPr/>
        </p:nvPicPr>
        <p:blipFill>
          <a:blip r:embed="rId5">
            <a:alphaModFix/>
          </a:blip>
          <a:stretch>
            <a:fillRect/>
          </a:stretch>
        </p:blipFill>
        <p:spPr>
          <a:xfrm>
            <a:off x="311700" y="3089500"/>
            <a:ext cx="1855199" cy="1855199"/>
          </a:xfrm>
          <a:prstGeom prst="rect">
            <a:avLst/>
          </a:prstGeom>
          <a:noFill/>
          <a:ln>
            <a:noFill/>
          </a:ln>
        </p:spPr>
      </p:pic>
      <p:pic>
        <p:nvPicPr>
          <p:cNvPr id="91" name="Google Shape;91;p16" title="Senior Churn S.png"/>
          <p:cNvPicPr preferRelativeResize="0"/>
          <p:nvPr/>
        </p:nvPicPr>
        <p:blipFill>
          <a:blip r:embed="rId6">
            <a:alphaModFix/>
          </a:blip>
          <a:stretch>
            <a:fillRect/>
          </a:stretch>
        </p:blipFill>
        <p:spPr>
          <a:xfrm>
            <a:off x="2480013" y="3112225"/>
            <a:ext cx="1948975" cy="19072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Times New Roman"/>
                <a:ea typeface="Times New Roman"/>
                <a:cs typeface="Times New Roman"/>
                <a:sym typeface="Times New Roman"/>
              </a:rPr>
              <a:t>Why Are They Leaving?</a:t>
            </a:r>
            <a:endParaRPr>
              <a:latin typeface="Times New Roman"/>
              <a:ea typeface="Times New Roman"/>
              <a:cs typeface="Times New Roman"/>
              <a:sym typeface="Times New Roman"/>
            </a:endParaRPr>
          </a:p>
        </p:txBody>
      </p:sp>
      <p:sp>
        <p:nvSpPr>
          <p:cNvPr id="97" name="Google Shape;97;p17"/>
          <p:cNvSpPr txBox="1"/>
          <p:nvPr>
            <p:ph idx="1" type="body"/>
          </p:nvPr>
        </p:nvSpPr>
        <p:spPr>
          <a:xfrm>
            <a:off x="311700" y="2511825"/>
            <a:ext cx="8520600" cy="2433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latin typeface="Times New Roman"/>
                <a:ea typeface="Times New Roman"/>
                <a:cs typeface="Times New Roman"/>
                <a:sym typeface="Times New Roman"/>
              </a:rPr>
              <a:t>There were various reasons as to a customers decision to churn. The chart above shows the top 4 reasons as to why they left. </a:t>
            </a:r>
            <a:endParaRPr>
              <a:latin typeface="Times New Roman"/>
              <a:ea typeface="Times New Roman"/>
              <a:cs typeface="Times New Roman"/>
              <a:sym typeface="Times New Roman"/>
            </a:endParaRPr>
          </a:p>
          <a:p>
            <a:pPr indent="-307734" lvl="0" marL="457200" rtl="0" algn="l">
              <a:spcBef>
                <a:spcPts val="1200"/>
              </a:spcBef>
              <a:spcAft>
                <a:spcPts val="0"/>
              </a:spcAft>
              <a:buSzPct val="100000"/>
              <a:buFont typeface="Times New Roman"/>
              <a:buChar char="●"/>
            </a:pPr>
            <a:r>
              <a:rPr lang="en-GB" sz="1466">
                <a:latin typeface="Times New Roman"/>
                <a:ea typeface="Times New Roman"/>
                <a:cs typeface="Times New Roman"/>
                <a:sym typeface="Times New Roman"/>
              </a:rPr>
              <a:t>Competitor offers seems to be the biggest reason for customers churning. This may </a:t>
            </a:r>
            <a:r>
              <a:rPr lang="en-GB" sz="1466">
                <a:latin typeface="Times New Roman"/>
                <a:ea typeface="Times New Roman"/>
                <a:cs typeface="Times New Roman"/>
                <a:sym typeface="Times New Roman"/>
              </a:rPr>
              <a:t>coincide</a:t>
            </a:r>
            <a:r>
              <a:rPr lang="en-GB" sz="1466">
                <a:latin typeface="Times New Roman"/>
                <a:ea typeface="Times New Roman"/>
                <a:cs typeface="Times New Roman"/>
                <a:sym typeface="Times New Roman"/>
              </a:rPr>
              <a:t> with a significant number of customers </a:t>
            </a:r>
            <a:r>
              <a:rPr lang="en-GB" sz="1466">
                <a:latin typeface="Times New Roman"/>
                <a:ea typeface="Times New Roman"/>
                <a:cs typeface="Times New Roman"/>
                <a:sym typeface="Times New Roman"/>
              </a:rPr>
              <a:t>having</a:t>
            </a:r>
            <a:r>
              <a:rPr lang="en-GB" sz="1466">
                <a:latin typeface="Times New Roman"/>
                <a:ea typeface="Times New Roman"/>
                <a:cs typeface="Times New Roman"/>
                <a:sym typeface="Times New Roman"/>
              </a:rPr>
              <a:t> low tenure months and month-to-month contracts</a:t>
            </a:r>
            <a:br>
              <a:rPr lang="en-GB" sz="1466">
                <a:latin typeface="Times New Roman"/>
                <a:ea typeface="Times New Roman"/>
                <a:cs typeface="Times New Roman"/>
                <a:sym typeface="Times New Roman"/>
              </a:rPr>
            </a:br>
            <a:endParaRPr sz="1466">
              <a:latin typeface="Times New Roman"/>
              <a:ea typeface="Times New Roman"/>
              <a:cs typeface="Times New Roman"/>
              <a:sym typeface="Times New Roman"/>
            </a:endParaRPr>
          </a:p>
          <a:p>
            <a:pPr indent="-307734" lvl="0" marL="457200" rtl="0" algn="l">
              <a:spcBef>
                <a:spcPts val="0"/>
              </a:spcBef>
              <a:spcAft>
                <a:spcPts val="0"/>
              </a:spcAft>
              <a:buSzPct val="100000"/>
              <a:buFont typeface="Times New Roman"/>
              <a:buChar char="●"/>
            </a:pPr>
            <a:r>
              <a:rPr lang="en-GB" sz="1466">
                <a:latin typeface="Times New Roman"/>
                <a:ea typeface="Times New Roman"/>
                <a:cs typeface="Times New Roman"/>
                <a:sym typeface="Times New Roman"/>
              </a:rPr>
              <a:t>Poor product &amp; customer service were other reasons as to why customers left, suggesting the team need to improve on this part to prevent more customers leaving for these reasons</a:t>
            </a:r>
            <a:br>
              <a:rPr lang="en-GB" sz="1466">
                <a:latin typeface="Times New Roman"/>
                <a:ea typeface="Times New Roman"/>
                <a:cs typeface="Times New Roman"/>
                <a:sym typeface="Times New Roman"/>
              </a:rPr>
            </a:br>
            <a:endParaRPr sz="1466">
              <a:latin typeface="Times New Roman"/>
              <a:ea typeface="Times New Roman"/>
              <a:cs typeface="Times New Roman"/>
              <a:sym typeface="Times New Roman"/>
            </a:endParaRPr>
          </a:p>
          <a:p>
            <a:pPr indent="-307734" lvl="0" marL="457200" rtl="0" algn="l">
              <a:spcBef>
                <a:spcPts val="0"/>
              </a:spcBef>
              <a:spcAft>
                <a:spcPts val="0"/>
              </a:spcAft>
              <a:buSzPct val="100000"/>
              <a:buFont typeface="Times New Roman"/>
              <a:buChar char="●"/>
            </a:pPr>
            <a:r>
              <a:rPr lang="en-GB" sz="1466">
                <a:latin typeface="Times New Roman"/>
                <a:ea typeface="Times New Roman"/>
                <a:cs typeface="Times New Roman"/>
                <a:sym typeface="Times New Roman"/>
              </a:rPr>
              <a:t>Independent factors were </a:t>
            </a:r>
            <a:r>
              <a:rPr lang="en-GB" sz="1466">
                <a:latin typeface="Times New Roman"/>
                <a:ea typeface="Times New Roman"/>
                <a:cs typeface="Times New Roman"/>
                <a:sym typeface="Times New Roman"/>
              </a:rPr>
              <a:t>reasons that were out of Swan Teleco’s control. This included customers that moved away, selected ‘Don’t Know’ as their reason for leaving and customers that are deceased. Any incentive is unlikely to work to reduce this</a:t>
            </a:r>
            <a:endParaRPr sz="1466">
              <a:latin typeface="Times New Roman"/>
              <a:ea typeface="Times New Roman"/>
              <a:cs typeface="Times New Roman"/>
              <a:sym typeface="Times New Roman"/>
            </a:endParaRPr>
          </a:p>
        </p:txBody>
      </p:sp>
      <p:pic>
        <p:nvPicPr>
          <p:cNvPr id="98" name="Google Shape;98;p17" title="Churn Reason2_6.1.3.png"/>
          <p:cNvPicPr preferRelativeResize="0"/>
          <p:nvPr/>
        </p:nvPicPr>
        <p:blipFill>
          <a:blip r:embed="rId3">
            <a:alphaModFix/>
          </a:blip>
          <a:stretch>
            <a:fillRect/>
          </a:stretch>
        </p:blipFill>
        <p:spPr>
          <a:xfrm>
            <a:off x="0" y="1066700"/>
            <a:ext cx="9144002" cy="1333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Times New Roman"/>
                <a:ea typeface="Times New Roman"/>
                <a:cs typeface="Times New Roman"/>
                <a:sym typeface="Times New Roman"/>
              </a:rPr>
              <a:t>Who’s Staying? What Helps Retention?</a:t>
            </a:r>
            <a:endParaRPr>
              <a:latin typeface="Times New Roman"/>
              <a:ea typeface="Times New Roman"/>
              <a:cs typeface="Times New Roman"/>
              <a:sym typeface="Times New Roman"/>
            </a:endParaRPr>
          </a:p>
        </p:txBody>
      </p:sp>
      <p:sp>
        <p:nvSpPr>
          <p:cNvPr id="104" name="Google Shape;104;p18"/>
          <p:cNvSpPr txBox="1"/>
          <p:nvPr>
            <p:ph idx="1" type="body"/>
          </p:nvPr>
        </p:nvSpPr>
        <p:spPr>
          <a:xfrm>
            <a:off x="3049500" y="1017725"/>
            <a:ext cx="5782800" cy="34164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0000"/>
              <a:buFont typeface="Times New Roman"/>
              <a:buChar char="●"/>
            </a:pPr>
            <a:r>
              <a:rPr lang="en-GB" sz="1600">
                <a:latin typeface="Times New Roman"/>
                <a:ea typeface="Times New Roman"/>
                <a:cs typeface="Times New Roman"/>
                <a:sym typeface="Times New Roman"/>
              </a:rPr>
              <a:t>Customers were 4.7x less likely to churn when tech support was available to them. This </a:t>
            </a:r>
            <a:r>
              <a:rPr lang="en-GB" sz="1600">
                <a:latin typeface="Times New Roman"/>
                <a:ea typeface="Times New Roman"/>
                <a:cs typeface="Times New Roman"/>
                <a:sym typeface="Times New Roman"/>
              </a:rPr>
              <a:t>likelihood increases up to 22x at lower tenure months suggesting lack of tech support could be a factor for recent customers churning. This may link to many churners leaving due to poor product service</a:t>
            </a:r>
            <a:br>
              <a:rPr lang="en-GB"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22580" lvl="0" marL="457200" rtl="0" algn="l">
              <a:spcBef>
                <a:spcPts val="0"/>
              </a:spcBef>
              <a:spcAft>
                <a:spcPts val="0"/>
              </a:spcAft>
              <a:buSzPct val="100000"/>
              <a:buFont typeface="Times New Roman"/>
              <a:buChar char="●"/>
            </a:pPr>
            <a:r>
              <a:rPr lang="en-GB" sz="1600">
                <a:latin typeface="Times New Roman"/>
                <a:ea typeface="Times New Roman"/>
                <a:cs typeface="Times New Roman"/>
                <a:sym typeface="Times New Roman"/>
              </a:rPr>
              <a:t>Customers were 5x less likely to churn when having online security. A similar trend follows like tech support with low tenure customers having a higher rate of churning. Lack of online security could cause customers to lose confidence and find service elsewhere which aligns with the competitor offers being the main reason for churning </a:t>
            </a:r>
            <a:br>
              <a:rPr lang="en-GB"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22580" lvl="0" marL="457200" rtl="0" algn="l">
              <a:spcBef>
                <a:spcPts val="0"/>
              </a:spcBef>
              <a:spcAft>
                <a:spcPts val="0"/>
              </a:spcAft>
              <a:buSzPct val="100000"/>
              <a:buFont typeface="Times New Roman"/>
              <a:buChar char="●"/>
            </a:pPr>
            <a:r>
              <a:rPr lang="en-GB" sz="1600">
                <a:latin typeface="Times New Roman"/>
                <a:ea typeface="Times New Roman"/>
                <a:cs typeface="Times New Roman"/>
                <a:sym typeface="Times New Roman"/>
              </a:rPr>
              <a:t>It would be worth looking into incentivising these two metrics in order to retain any at risk churners</a:t>
            </a:r>
            <a:endParaRPr sz="1600">
              <a:latin typeface="Times New Roman"/>
              <a:ea typeface="Times New Roman"/>
              <a:cs typeface="Times New Roman"/>
              <a:sym typeface="Times New Roman"/>
            </a:endParaRPr>
          </a:p>
        </p:txBody>
      </p:sp>
      <p:pic>
        <p:nvPicPr>
          <p:cNvPr id="105" name="Google Shape;105;p18" title="Card - Online Security.png"/>
          <p:cNvPicPr preferRelativeResize="0"/>
          <p:nvPr/>
        </p:nvPicPr>
        <p:blipFill>
          <a:blip r:embed="rId3">
            <a:alphaModFix/>
          </a:blip>
          <a:stretch>
            <a:fillRect/>
          </a:stretch>
        </p:blipFill>
        <p:spPr>
          <a:xfrm>
            <a:off x="300775" y="3012175"/>
            <a:ext cx="2069225" cy="1997625"/>
          </a:xfrm>
          <a:prstGeom prst="rect">
            <a:avLst/>
          </a:prstGeom>
          <a:noFill/>
          <a:ln>
            <a:noFill/>
          </a:ln>
        </p:spPr>
      </p:pic>
      <p:pic>
        <p:nvPicPr>
          <p:cNvPr id="106" name="Google Shape;106;p18" title="Card - Tech Support New.png"/>
          <p:cNvPicPr preferRelativeResize="0"/>
          <p:nvPr/>
        </p:nvPicPr>
        <p:blipFill rotWithShape="1">
          <a:blip r:embed="rId4">
            <a:alphaModFix/>
          </a:blip>
          <a:srcRect b="8684" l="0" r="5410" t="0"/>
          <a:stretch/>
        </p:blipFill>
        <p:spPr>
          <a:xfrm>
            <a:off x="204775" y="910325"/>
            <a:ext cx="2242050" cy="2101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Times New Roman"/>
                <a:ea typeface="Times New Roman"/>
                <a:cs typeface="Times New Roman"/>
                <a:sym typeface="Times New Roman"/>
              </a:rPr>
              <a:t>Summary </a:t>
            </a:r>
            <a:endParaRPr>
              <a:latin typeface="Times New Roman"/>
              <a:ea typeface="Times New Roman"/>
              <a:cs typeface="Times New Roman"/>
              <a:sym typeface="Times New Roman"/>
            </a:endParaRPr>
          </a:p>
        </p:txBody>
      </p:sp>
      <p:sp>
        <p:nvSpPr>
          <p:cNvPr id="112" name="Google Shape;112;p19"/>
          <p:cNvSpPr txBox="1"/>
          <p:nvPr>
            <p:ph idx="1" type="subTitle"/>
          </p:nvPr>
        </p:nvSpPr>
        <p:spPr>
          <a:xfrm>
            <a:off x="510450" y="3253088"/>
            <a:ext cx="8123100" cy="630000"/>
          </a:xfrm>
          <a:prstGeom prst="rect">
            <a:avLst/>
          </a:prstGeom>
        </p:spPr>
        <p:txBody>
          <a:bodyPr anchorCtr="0" anchor="t" bIns="91425" lIns="91425" spcFirstLastPara="1" rIns="91425" wrap="square" tIns="91425">
            <a:noAutofit/>
          </a:bodyPr>
          <a:lstStyle/>
          <a:p>
            <a:pPr indent="-228600" lvl="0" marL="457200" rtl="0" algn="l">
              <a:lnSpc>
                <a:spcPct val="80000"/>
              </a:lnSpc>
              <a:spcBef>
                <a:spcPts val="0"/>
              </a:spcBef>
              <a:spcAft>
                <a:spcPts val="0"/>
              </a:spcAft>
              <a:buSzPts val="1300"/>
              <a:buFont typeface="Times New Roman"/>
              <a:buNone/>
            </a:pPr>
            <a:r>
              <a:rPr lang="en-GB" sz="1300">
                <a:latin typeface="Times New Roman"/>
                <a:ea typeface="Times New Roman"/>
                <a:cs typeface="Times New Roman"/>
                <a:sym typeface="Times New Roman"/>
              </a:rPr>
              <a:t>There is a </a:t>
            </a:r>
            <a:r>
              <a:rPr lang="en-GB" sz="1300">
                <a:latin typeface="Times New Roman"/>
                <a:ea typeface="Times New Roman"/>
                <a:cs typeface="Times New Roman"/>
                <a:sym typeface="Times New Roman"/>
              </a:rPr>
              <a:t>balanced distribution of customers based on gender with the majority being non-senior citizens</a:t>
            </a:r>
            <a:br>
              <a:rPr lang="en-GB" sz="1300">
                <a:latin typeface="Times New Roman"/>
                <a:ea typeface="Times New Roman"/>
                <a:cs typeface="Times New Roman"/>
                <a:sym typeface="Times New Roman"/>
              </a:rPr>
            </a:br>
            <a:endParaRPr sz="1300">
              <a:latin typeface="Times New Roman"/>
              <a:ea typeface="Times New Roman"/>
              <a:cs typeface="Times New Roman"/>
              <a:sym typeface="Times New Roman"/>
            </a:endParaRPr>
          </a:p>
          <a:p>
            <a:pPr indent="-228600" lvl="0" marL="457200" rtl="0" algn="l">
              <a:lnSpc>
                <a:spcPct val="80000"/>
              </a:lnSpc>
              <a:spcBef>
                <a:spcPts val="0"/>
              </a:spcBef>
              <a:spcAft>
                <a:spcPts val="0"/>
              </a:spcAft>
              <a:buSzPts val="1300"/>
              <a:buFont typeface="Times New Roman"/>
              <a:buNone/>
            </a:pPr>
            <a:r>
              <a:rPr lang="en-GB" sz="1300">
                <a:latin typeface="Times New Roman"/>
                <a:ea typeface="Times New Roman"/>
                <a:cs typeface="Times New Roman"/>
                <a:sym typeface="Times New Roman"/>
              </a:rPr>
              <a:t>89% of churners are on month-to-month contracts</a:t>
            </a:r>
            <a:br>
              <a:rPr lang="en-GB" sz="1300">
                <a:latin typeface="Times New Roman"/>
                <a:ea typeface="Times New Roman"/>
                <a:cs typeface="Times New Roman"/>
                <a:sym typeface="Times New Roman"/>
              </a:rPr>
            </a:br>
            <a:endParaRPr sz="1300">
              <a:latin typeface="Times New Roman"/>
              <a:ea typeface="Times New Roman"/>
              <a:cs typeface="Times New Roman"/>
              <a:sym typeface="Times New Roman"/>
            </a:endParaRPr>
          </a:p>
          <a:p>
            <a:pPr indent="-228600" lvl="0" marL="457200" rtl="0" algn="l">
              <a:lnSpc>
                <a:spcPct val="80000"/>
              </a:lnSpc>
              <a:spcBef>
                <a:spcPts val="0"/>
              </a:spcBef>
              <a:spcAft>
                <a:spcPts val="0"/>
              </a:spcAft>
              <a:buSzPts val="1300"/>
              <a:buFont typeface="Times New Roman"/>
              <a:buNone/>
            </a:pPr>
            <a:r>
              <a:rPr lang="en-GB" sz="1300">
                <a:latin typeface="Times New Roman"/>
                <a:ea typeface="Times New Roman"/>
                <a:cs typeface="Times New Roman"/>
                <a:sym typeface="Times New Roman"/>
              </a:rPr>
              <a:t>Competitor Offers, Product and Customer service were the main reasons for customers churning</a:t>
            </a:r>
            <a:br>
              <a:rPr lang="en-GB" sz="1300">
                <a:latin typeface="Times New Roman"/>
                <a:ea typeface="Times New Roman"/>
                <a:cs typeface="Times New Roman"/>
                <a:sym typeface="Times New Roman"/>
              </a:rPr>
            </a:br>
            <a:endParaRPr sz="1300">
              <a:latin typeface="Times New Roman"/>
              <a:ea typeface="Times New Roman"/>
              <a:cs typeface="Times New Roman"/>
              <a:sym typeface="Times New Roman"/>
            </a:endParaRPr>
          </a:p>
          <a:p>
            <a:pPr indent="-228600" lvl="0" marL="457200" rtl="0" algn="l">
              <a:lnSpc>
                <a:spcPct val="80000"/>
              </a:lnSpc>
              <a:spcBef>
                <a:spcPts val="0"/>
              </a:spcBef>
              <a:spcAft>
                <a:spcPts val="0"/>
              </a:spcAft>
              <a:buSzPts val="1300"/>
              <a:buFont typeface="Times New Roman"/>
              <a:buNone/>
            </a:pPr>
            <a:r>
              <a:rPr lang="en-GB" sz="1300">
                <a:latin typeface="Times New Roman"/>
                <a:ea typeface="Times New Roman"/>
                <a:cs typeface="Times New Roman"/>
                <a:sym typeface="Times New Roman"/>
              </a:rPr>
              <a:t>Incentivising tech support and online security could potentially prevent more customers churning for these reasons. Especially those who have recently began their contract</a:t>
            </a:r>
            <a:endParaRPr sz="13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