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543059-093A-48F2-80FF-5C8BD3BC8019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AFD213-8C7B-4192-90B7-0F220D5F9676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F392E1-9FC5-45D2-B0B0-B9596BFE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42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l.wikipedia.org/wiki/%CE%A4%CE%B7%CE%BB%CE%B5%CF%80%CE%B9%CE%BA%CE%BF%CE%B9%CE%BD%CF%89%CE%BD%CE%AF%CE%B5%CF%82" TargetMode="External"/><Relationship Id="rId3" Type="http://schemas.openxmlformats.org/officeDocument/2006/relationships/hyperlink" Target="https://el.wikipedia.org/wiki/%CE%91%CF%85%CF%84%CE%BF%CE%BC%CE%B1%CF%84%CE%B9%CF%83%CE%BC%CF%8C%CF%82" TargetMode="External"/><Relationship Id="rId7" Type="http://schemas.openxmlformats.org/officeDocument/2006/relationships/hyperlink" Target="https://el.wikipedia.org/wiki/%CE%A5%CE%BB%CE%B9%CE%BA%CF%8C_%CF%85%CF%80%CE%BF%CE%BB%CE%BF%CE%B3%CE%B9%CF%83%CF%84%CE%AE" TargetMode="External"/><Relationship Id="rId2" Type="http://schemas.openxmlformats.org/officeDocument/2006/relationships/hyperlink" Target="https://el.wikipedia.org/wiki/%CE%91%CE%B3%CE%B3%CE%BB%CE%B9%CE%BA%CE%AE_%CE%B3%CE%BB%CF%8E%CF%83%CF%83%CE%B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.wikipedia.org/wiki/%CE%9B%CE%BF%CE%B3%CE%B9%CF%83%CE%BC%CE%B9%CE%BA%CF%8C" TargetMode="External"/><Relationship Id="rId5" Type="http://schemas.openxmlformats.org/officeDocument/2006/relationships/hyperlink" Target="https://el.wikipedia.org/wiki/%CE%A0%CE%BB%CE%B7%CF%81%CE%BF%CF%86%CE%BF%CF%81%CE%AF%CE%B1" TargetMode="External"/><Relationship Id="rId10" Type="http://schemas.openxmlformats.org/officeDocument/2006/relationships/hyperlink" Target="https://el.wikipedia.org/wiki/%CE%A4%CE%B5%CF%87%CE%BD%CE%BF%CE%BB%CE%BF%CE%B3%CE%AF%CE%B1_%CF%80%CE%BB%CE%B7%CF%81%CE%BF%CF%86%CE%BF%CF%81%CE%AF%CE%B1%CF%82_%CE%BA%CE%B1%CE%B9_%CE%B5%CF%80%CE%B9%CE%BA%CE%BF%CE%B9%CE%BD%CF%89%CE%BD%CE%B9%CF%8E%CE%BD" TargetMode="External"/><Relationship Id="rId4" Type="http://schemas.openxmlformats.org/officeDocument/2006/relationships/hyperlink" Target="https://el.wikipedia.org/wiki/%CE%A5%CF%80%CE%BF%CE%BB%CE%BF%CE%B3%CE%B9%CF%83%CF%84%CE%AE%CF%82" TargetMode="External"/><Relationship Id="rId9" Type="http://schemas.openxmlformats.org/officeDocument/2006/relationships/hyperlink" Target="https://el.wikipedia.org/wiki/%CE%94%CE%B5%CE%B4%CE%BF%CE%BC%CE%AD%CE%BD%CE%B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000" dirty="0" smtClean="0"/>
              <a:t>Πληροφοριακα συστηματα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Μελη ομαδασ: βουκλησ </a:t>
            </a:r>
            <a:r>
              <a:rPr lang="el-GR" dirty="0" smtClean="0"/>
              <a:t>μαριοσ</a:t>
            </a:r>
            <a:r>
              <a:rPr lang="en-US" dirty="0" smtClean="0"/>
              <a:t> 2115021</a:t>
            </a:r>
            <a:r>
              <a:rPr lang="el-GR" dirty="0" smtClean="0"/>
              <a:t>, </a:t>
            </a:r>
            <a:r>
              <a:rPr lang="el-GR" dirty="0" smtClean="0"/>
              <a:t>κατουνησ </a:t>
            </a:r>
            <a:r>
              <a:rPr lang="el-GR" dirty="0" smtClean="0"/>
              <a:t>γιαννησ</a:t>
            </a:r>
            <a:r>
              <a:rPr lang="en-US" dirty="0" smtClean="0"/>
              <a:t> 2115067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5514"/>
            <a:ext cx="10131425" cy="1014151"/>
          </a:xfrm>
        </p:spPr>
        <p:txBody>
          <a:bodyPr/>
          <a:lstStyle/>
          <a:p>
            <a:pPr algn="ctr"/>
            <a:r>
              <a:rPr lang="el-GR" dirty="0" smtClean="0"/>
              <a:t>ΕΠΕΞΗΓΗΣΗ 3</a:t>
            </a:r>
            <a:r>
              <a:rPr lang="el-GR" baseline="30000" dirty="0" smtClean="0"/>
              <a:t>ου</a:t>
            </a:r>
            <a:r>
              <a:rPr lang="el-GR" dirty="0" smtClean="0"/>
              <a:t> κωδικα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9665"/>
            <a:ext cx="10131425" cy="4854633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Όπως σας είπαμε, αφού έχουμε επιλέξει τις εγγραφές προς επεξεργασία, αναλόγως με τα αποθεμάτα που έχουμε δίνουμε και τις κατάλληλες εντολές για το </a:t>
            </a:r>
            <a:r>
              <a:rPr lang="en-US" dirty="0" smtClean="0"/>
              <a:t>led. </a:t>
            </a:r>
            <a:r>
              <a:rPr lang="el-GR" dirty="0" smtClean="0"/>
              <a:t>Δηλαδή, στον κώδικα, βλέπουμε πως εαν τα αποθέματα για το προϊόν </a:t>
            </a:r>
            <a:r>
              <a:rPr lang="el-GR" dirty="0" smtClean="0"/>
              <a:t>1 λόγου χάρη </a:t>
            </a:r>
            <a:r>
              <a:rPr lang="el-GR" dirty="0" smtClean="0"/>
              <a:t>είναι παραπάνω από 80 τότε </a:t>
            </a:r>
            <a:r>
              <a:rPr lang="el-GR" dirty="0" smtClean="0">
                <a:sym typeface="Wingdings" panose="05000000000000000000" pitchFamily="2" charset="2"/>
              </a:rPr>
              <a:t>δίνουμε στο </a:t>
            </a:r>
            <a:r>
              <a:rPr lang="en-US" dirty="0" smtClean="0">
                <a:sym typeface="Wingdings" panose="05000000000000000000" pitchFamily="2" charset="2"/>
              </a:rPr>
              <a:t>Arduino </a:t>
            </a:r>
            <a:r>
              <a:rPr lang="el-GR" dirty="0" smtClean="0">
                <a:sym typeface="Wingdings" panose="05000000000000000000" pitchFamily="2" charset="2"/>
              </a:rPr>
              <a:t>κάποια δευτερόλεπτα </a:t>
            </a:r>
            <a:r>
              <a:rPr lang="el-GR" dirty="0" smtClean="0">
                <a:sym typeface="Wingdings" panose="05000000000000000000" pitchFamily="2" charset="2"/>
              </a:rPr>
              <a:t>να ξεκινήσει και ανα </a:t>
            </a:r>
            <a:r>
              <a:rPr lang="el-GR" dirty="0" smtClean="0">
                <a:sym typeface="Wingdings" panose="05000000000000000000" pitchFamily="2" charset="2"/>
              </a:rPr>
              <a:t>2 </a:t>
            </a:r>
            <a:r>
              <a:rPr lang="el-GR" dirty="0" smtClean="0">
                <a:sym typeface="Wingdings" panose="05000000000000000000" pitchFamily="2" charset="2"/>
              </a:rPr>
              <a:t>δευτερόλεπτα το </a:t>
            </a:r>
            <a:r>
              <a:rPr lang="en-US" dirty="0" smtClean="0">
                <a:sym typeface="Wingdings" panose="05000000000000000000" pitchFamily="2" charset="2"/>
              </a:rPr>
              <a:t>led </a:t>
            </a:r>
            <a:r>
              <a:rPr lang="el-GR" dirty="0" smtClean="0">
                <a:sym typeface="Wingdings" panose="05000000000000000000" pitchFamily="2" charset="2"/>
              </a:rPr>
              <a:t>αναβοσβήνει εκτυπώνοντας στην οθόνη </a:t>
            </a:r>
            <a:r>
              <a:rPr lang="en-US" dirty="0" smtClean="0">
                <a:sym typeface="Wingdings" panose="05000000000000000000" pitchFamily="2" charset="2"/>
              </a:rPr>
              <a:t>STATE </a:t>
            </a:r>
            <a:r>
              <a:rPr lang="el-GR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όπου υποδηλώνει </a:t>
            </a:r>
            <a:r>
              <a:rPr lang="el-GR" dirty="0" smtClean="0">
                <a:sym typeface="Wingdings" panose="05000000000000000000" pitchFamily="2" charset="2"/>
              </a:rPr>
              <a:t>πως  </a:t>
            </a:r>
            <a:r>
              <a:rPr lang="el-GR" dirty="0" smtClean="0">
                <a:sym typeface="Wingdings" panose="05000000000000000000" pitchFamily="2" charset="2"/>
              </a:rPr>
              <a:t>έχουμε </a:t>
            </a:r>
            <a:r>
              <a:rPr lang="el-GR" dirty="0" smtClean="0">
                <a:sym typeface="Wingdings" panose="05000000000000000000" pitchFamily="2" charset="2"/>
              </a:rPr>
              <a:t>έλλειψη  αποθεμάτων  για το προϊόν 2. </a:t>
            </a:r>
            <a:r>
              <a:rPr lang="el-GR" dirty="0" smtClean="0">
                <a:sym typeface="Wingdings" panose="05000000000000000000" pitchFamily="2" charset="2"/>
              </a:rPr>
              <a:t>Ομοίως και για τα υπόλοιπα 2 </a:t>
            </a:r>
            <a:r>
              <a:rPr lang="en-US" dirty="0" smtClean="0">
                <a:sym typeface="Wingdings" panose="05000000000000000000" pitchFamily="2" charset="2"/>
              </a:rPr>
              <a:t>state.</a:t>
            </a:r>
            <a:r>
              <a:rPr lang="el-GR" dirty="0" smtClean="0">
                <a:sym typeface="Wingdings" panose="05000000000000000000" pitchFamily="2" charset="2"/>
              </a:rPr>
              <a:t> Επίσης, οφείλουμε να σας πούμε πως επειδή το </a:t>
            </a:r>
            <a:r>
              <a:rPr lang="en-US" dirty="0" smtClean="0">
                <a:sym typeface="Wingdings" panose="05000000000000000000" pitchFamily="2" charset="2"/>
              </a:rPr>
              <a:t>database  </a:t>
            </a:r>
            <a:r>
              <a:rPr lang="el-GR" dirty="0" smtClean="0">
                <a:sym typeface="Wingdings" panose="05000000000000000000" pitchFamily="2" charset="2"/>
              </a:rPr>
              <a:t>δεν μπορούσε να κάνει</a:t>
            </a:r>
            <a:r>
              <a:rPr lang="en-US" dirty="0" smtClean="0">
                <a:sym typeface="Wingdings" panose="05000000000000000000" pitchFamily="2" charset="2"/>
              </a:rPr>
              <a:t> update </a:t>
            </a:r>
            <a:r>
              <a:rPr lang="el-GR" dirty="0" smtClean="0">
                <a:sym typeface="Wingdings" panose="05000000000000000000" pitchFamily="2" charset="2"/>
              </a:rPr>
              <a:t>σε </a:t>
            </a:r>
            <a:r>
              <a:rPr lang="en-US" dirty="0" smtClean="0">
                <a:sym typeface="Wingdings" panose="05000000000000000000" pitchFamily="2" charset="2"/>
              </a:rPr>
              <a:t>real-time </a:t>
            </a:r>
            <a:r>
              <a:rPr lang="el-GR" dirty="0" smtClean="0">
                <a:sym typeface="Wingdings" panose="05000000000000000000" pitchFamily="2" charset="2"/>
              </a:rPr>
              <a:t>, ανοιγοκλείναμε την σύνδεση για να κάνει στην ουσία την ανανέωση (να λάβει τα νέα δεδομένα).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Αυτό ήταν το σύστημά μας σε γενικές γραμμές. Όπως αναφέρεται και στο </a:t>
            </a:r>
            <a:r>
              <a:rPr lang="en-US" dirty="0" smtClean="0"/>
              <a:t>word </a:t>
            </a:r>
            <a:r>
              <a:rPr lang="el-GR" dirty="0" smtClean="0"/>
              <a:t>αρχείο είναι πολύ απλό και συνεκτικό. Θαρρούμε πως καταλάβατε την λειτουργικότητά του μέσα από αυτήν την παρουσίαση. Θα μπορούσε επομένως να είχε βελτιωθεί ως προς τα εξης: 1) Την ποιότητα του κώδικα, αφού είναι σε πρώιμη μορφή, 2) Να προσθέταμε όπως είχε αναφερθεί και στις διαλέξεις σας ενα αρχείο </a:t>
            </a:r>
            <a:r>
              <a:rPr lang="en-US" dirty="0" smtClean="0"/>
              <a:t>excel </a:t>
            </a:r>
            <a:r>
              <a:rPr lang="el-GR" dirty="0"/>
              <a:t>στο οποίο θα καταγράφαμε την μεταβολή των αποθεμάτων καθώς και το ποσοστό της παραγωγής στην οποία </a:t>
            </a:r>
            <a:r>
              <a:rPr lang="el-GR" dirty="0" smtClean="0"/>
              <a:t>βρισκόμαστε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86504" cy="5658196"/>
          </a:xfrm>
        </p:spPr>
        <p:txBody>
          <a:bodyPr/>
          <a:lstStyle/>
          <a:p>
            <a:pPr algn="ctr"/>
            <a:r>
              <a:rPr lang="el-G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ΕΥΧΑΡΙΣΤΟΥΜΕ ΠΟΛΥ ΓΙΑ ΤΗ ΠΡΟΣΟΧΗ ΣΑΣ!!</a:t>
            </a:r>
            <a:br>
              <a:rPr lang="el-G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ειναι πληροφοριακο συστημα;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/>
              <a:t>Πληροφοριακά συστήματα</a:t>
            </a:r>
            <a:r>
              <a:rPr lang="el-GR" dirty="0"/>
              <a:t> (</a:t>
            </a:r>
            <a:r>
              <a:rPr lang="el-GR" dirty="0">
                <a:hlinkClick r:id="rId2" tooltip="Αγγλική γλώσσα"/>
              </a:rPr>
              <a:t>αγγλ.</a:t>
            </a:r>
            <a:r>
              <a:rPr lang="el-GR" dirty="0"/>
              <a:t> </a:t>
            </a:r>
            <a:r>
              <a:rPr lang="el-GR" i="1" dirty="0"/>
              <a:t>Information Systems</a:t>
            </a:r>
            <a:r>
              <a:rPr lang="el-GR" dirty="0"/>
              <a:t> ή </a:t>
            </a:r>
            <a:r>
              <a:rPr lang="el-GR" i="1" dirty="0"/>
              <a:t>IS</a:t>
            </a:r>
            <a:r>
              <a:rPr lang="el-GR" dirty="0"/>
              <a:t>) ονομάζεται ένα σύνολο διαδικασιών, ανθρώπινου δυναμικού και </a:t>
            </a:r>
            <a:r>
              <a:rPr lang="el-GR" dirty="0">
                <a:hlinkClick r:id="rId3" tooltip="Αυτοματισμός"/>
              </a:rPr>
              <a:t>αυτοματοποιημένων</a:t>
            </a:r>
            <a:r>
              <a:rPr lang="el-GR" dirty="0"/>
              <a:t> </a:t>
            </a:r>
            <a:r>
              <a:rPr lang="el-GR" dirty="0">
                <a:hlinkClick r:id="rId4" tooltip="Υπολογιστής"/>
              </a:rPr>
              <a:t>υπολογιστικών</a:t>
            </a:r>
            <a:r>
              <a:rPr lang="el-GR" dirty="0"/>
              <a:t> συστημάτων, που προορίζονται για τη συλλογή, εγγραφή, ανάκτηση, επεξεργασία, αποθήκευση και ανάλυση </a:t>
            </a:r>
            <a:r>
              <a:rPr lang="el-GR" dirty="0">
                <a:hlinkClick r:id="rId5" tooltip="Πληροφορία"/>
              </a:rPr>
              <a:t>πληροφοριών</a:t>
            </a:r>
            <a:r>
              <a:rPr lang="el-GR" dirty="0"/>
              <a:t>. Τα συστήματα αυτά μπορούν να περιλαμβάνουν </a:t>
            </a:r>
            <a:r>
              <a:rPr lang="el-GR" dirty="0">
                <a:hlinkClick r:id="rId6" tooltip="Λογισμικό"/>
              </a:rPr>
              <a:t>λογισμικό</a:t>
            </a:r>
            <a:r>
              <a:rPr lang="el-GR" dirty="0"/>
              <a:t>, </a:t>
            </a:r>
            <a:r>
              <a:rPr lang="el-GR" dirty="0">
                <a:hlinkClick r:id="rId7" tooltip="Υλικό υπολογιστή"/>
              </a:rPr>
              <a:t>υλικό</a:t>
            </a:r>
            <a:r>
              <a:rPr lang="el-GR" dirty="0"/>
              <a:t> και </a:t>
            </a:r>
            <a:r>
              <a:rPr lang="el-GR" dirty="0">
                <a:hlinkClick r:id="rId8" tooltip="Τηλεπικοινωνίες"/>
              </a:rPr>
              <a:t>τηλεπικοινωνιακό</a:t>
            </a:r>
            <a:r>
              <a:rPr lang="el-GR" dirty="0"/>
              <a:t> σκέλος. Τα πληροφοριακά συστήματα αποτελούν το μέσο για την αρμονική συνεργασία ανθρώπινου δυναμικού, </a:t>
            </a:r>
            <a:r>
              <a:rPr lang="el-GR" dirty="0">
                <a:hlinkClick r:id="rId9" tooltip="Δεδομένα"/>
              </a:rPr>
              <a:t>δεδομένων</a:t>
            </a:r>
            <a:r>
              <a:rPr lang="el-GR" dirty="0"/>
              <a:t>, διαδικασιών και </a:t>
            </a:r>
            <a:r>
              <a:rPr lang="el-GR" u="sng" dirty="0">
                <a:hlinkClick r:id="rId10"/>
              </a:rPr>
              <a:t>τεχνολογιών πληροφορίας και επικοινωνιών</a:t>
            </a:r>
            <a:r>
              <a:rPr lang="el-GR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57696"/>
            <a:ext cx="10131425" cy="1321722"/>
          </a:xfrm>
        </p:spPr>
        <p:txBody>
          <a:bodyPr/>
          <a:lstStyle/>
          <a:p>
            <a:pPr algn="ctr"/>
            <a:r>
              <a:rPr lang="el-GR" dirty="0" smtClean="0"/>
              <a:t>το συστημα μασ + 1</a:t>
            </a:r>
            <a:r>
              <a:rPr lang="el-GR" baseline="30000" dirty="0" smtClean="0"/>
              <a:t>ο</a:t>
            </a:r>
            <a:r>
              <a:rPr lang="el-GR" dirty="0" smtClean="0"/>
              <a:t> ΚΟΜΜΑΤΙ ΚΩΔΙΚΑ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1" y="1230286"/>
            <a:ext cx="10634346" cy="1862050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Αρχικά όπως σας αναφέρουμε και στο </a:t>
            </a:r>
            <a:r>
              <a:rPr lang="en-US" dirty="0" smtClean="0"/>
              <a:t>word </a:t>
            </a:r>
            <a:r>
              <a:rPr lang="el-GR" dirty="0" smtClean="0"/>
              <a:t>αρχείο το σύστημά μας αποτελείται από 3 κομμάτια κώδικα.</a:t>
            </a:r>
          </a:p>
          <a:p>
            <a:pPr marL="0" indent="0">
              <a:buNone/>
            </a:pPr>
            <a:r>
              <a:rPr lang="el-GR" dirty="0" smtClean="0"/>
              <a:t>Το πρώτο κομμάτι κώδικα αφορά το </a:t>
            </a:r>
            <a:r>
              <a:rPr lang="en-US" dirty="0" smtClean="0"/>
              <a:t>Arduino </a:t>
            </a:r>
            <a:r>
              <a:rPr lang="el-GR" dirty="0" smtClean="0"/>
              <a:t>και σχετίζεται με το  </a:t>
            </a:r>
            <a:r>
              <a:rPr lang="en-US" dirty="0" smtClean="0"/>
              <a:t>led</a:t>
            </a:r>
            <a:r>
              <a:rPr lang="el-GR" dirty="0" smtClean="0"/>
              <a:t> το οποίο έχουμε προγραμματίσει με κατάλληλες εντολές να ανάβει και να σβήνει ανάλογα με τα αποθέματα.</a:t>
            </a:r>
          </a:p>
          <a:p>
            <a:pPr marL="0" indent="0">
              <a:buNone/>
            </a:pPr>
            <a:r>
              <a:rPr lang="el-GR" dirty="0" smtClean="0"/>
              <a:t>Ο κώδικας στο </a:t>
            </a:r>
            <a:r>
              <a:rPr lang="en-US" dirty="0" smtClean="0"/>
              <a:t>ArduinoIDE</a:t>
            </a:r>
            <a:r>
              <a:rPr lang="el-GR" dirty="0" smtClean="0"/>
              <a:t> έχει ως εξής: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18" y="2942707"/>
            <a:ext cx="6317672" cy="37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 ΕΠΕΞΗΓΗΣΗ 1</a:t>
            </a:r>
            <a:r>
              <a:rPr lang="el-GR" baseline="30000" dirty="0" smtClean="0"/>
              <a:t>ου</a:t>
            </a:r>
            <a:r>
              <a:rPr lang="el-GR" dirty="0" smtClean="0"/>
              <a:t> κωδικα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Με λίγα λόγια ο κώδικας αυτός κάνει </a:t>
            </a:r>
            <a:r>
              <a:rPr lang="en-US" dirty="0" smtClean="0"/>
              <a:t>initialize </a:t>
            </a:r>
            <a:r>
              <a:rPr lang="el-GR" dirty="0" smtClean="0"/>
              <a:t>το 13</a:t>
            </a:r>
            <a:r>
              <a:rPr lang="el-GR" baseline="30000" dirty="0" smtClean="0"/>
              <a:t>ο</a:t>
            </a:r>
            <a:r>
              <a:rPr lang="el-GR" dirty="0" smtClean="0"/>
              <a:t> </a:t>
            </a:r>
            <a:r>
              <a:rPr lang="en-US" dirty="0" smtClean="0"/>
              <a:t>pin </a:t>
            </a:r>
            <a:r>
              <a:rPr lang="el-GR" dirty="0" smtClean="0"/>
              <a:t>στο </a:t>
            </a:r>
            <a:r>
              <a:rPr lang="en-US" dirty="0" smtClean="0"/>
              <a:t>board </a:t>
            </a:r>
            <a:r>
              <a:rPr lang="el-GR" dirty="0" smtClean="0"/>
              <a:t>του </a:t>
            </a:r>
            <a:r>
              <a:rPr lang="en-US" dirty="0" smtClean="0"/>
              <a:t>Arduino</a:t>
            </a:r>
            <a:r>
              <a:rPr lang="el-GR" dirty="0" smtClean="0"/>
              <a:t> καθώς και το ίδιο το </a:t>
            </a:r>
            <a:r>
              <a:rPr lang="en-US" dirty="0" smtClean="0"/>
              <a:t>Arduino. </a:t>
            </a:r>
            <a:r>
              <a:rPr lang="el-GR" dirty="0" smtClean="0"/>
              <a:t>Αμέσως μετά υπάρχει ένα </a:t>
            </a:r>
            <a:r>
              <a:rPr lang="en-US" dirty="0" smtClean="0"/>
              <a:t>loop </a:t>
            </a:r>
            <a:r>
              <a:rPr lang="el-GR" dirty="0" smtClean="0"/>
              <a:t>στο όποιο σκανάρει για πιθανό </a:t>
            </a:r>
            <a:r>
              <a:rPr lang="en-US" dirty="0" smtClean="0"/>
              <a:t>incoming data ( </a:t>
            </a:r>
            <a:r>
              <a:rPr lang="el-GR" dirty="0" smtClean="0"/>
              <a:t>σήμα ) σε μορφή </a:t>
            </a:r>
            <a:r>
              <a:rPr lang="en-US" dirty="0" smtClean="0"/>
              <a:t>Byte</a:t>
            </a:r>
            <a:r>
              <a:rPr lang="el-GR" dirty="0" smtClean="0"/>
              <a:t>. Άν το </a:t>
            </a:r>
            <a:r>
              <a:rPr lang="en-US" dirty="0" smtClean="0"/>
              <a:t>incoming byte </a:t>
            </a:r>
            <a:r>
              <a:rPr lang="el-GR" dirty="0" smtClean="0"/>
              <a:t>είναι ίσο με ‘Η’ τότε το λαμπάκι ανάβει. Ομοίως αν το </a:t>
            </a:r>
            <a:r>
              <a:rPr lang="en-US" dirty="0" smtClean="0"/>
              <a:t>incoming byte </a:t>
            </a:r>
            <a:r>
              <a:rPr lang="el-GR" dirty="0" smtClean="0"/>
              <a:t>ισούται με ‘</a:t>
            </a:r>
            <a:r>
              <a:rPr lang="en-US" dirty="0" smtClean="0"/>
              <a:t>L </a:t>
            </a:r>
            <a:r>
              <a:rPr lang="el-GR" dirty="0" smtClean="0"/>
              <a:t>‘ τότε το λαμπάκι σβήνει. Είναι ένας πολύ απλός κώδικας για τη μεταφορά σήματος από τον κώδικα στο </a:t>
            </a:r>
            <a:r>
              <a:rPr lang="en-US" dirty="0" smtClean="0"/>
              <a:t>Arduino.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9259"/>
            <a:ext cx="10131425" cy="1113906"/>
          </a:xfrm>
        </p:spPr>
        <p:txBody>
          <a:bodyPr/>
          <a:lstStyle/>
          <a:p>
            <a:pPr algn="ctr"/>
            <a:r>
              <a:rPr lang="el-GR" dirty="0" smtClean="0"/>
              <a:t>2</a:t>
            </a:r>
            <a:r>
              <a:rPr lang="el-GR" baseline="30000" dirty="0" smtClean="0"/>
              <a:t>Ο</a:t>
            </a:r>
            <a:r>
              <a:rPr lang="el-GR" dirty="0" smtClean="0"/>
              <a:t> ΚΟΜΜΑΤΙ ΚΩΔΙΚΑ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97281"/>
            <a:ext cx="10131425" cy="1620981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Στο 2</a:t>
            </a:r>
            <a:r>
              <a:rPr lang="el-GR" baseline="30000" dirty="0" smtClean="0"/>
              <a:t>ο</a:t>
            </a:r>
            <a:r>
              <a:rPr lang="el-GR" dirty="0" smtClean="0"/>
              <a:t> κομμάτι κώδικα φτιάχνουμε το αρχείο που κάνει την σύνδεση στο </a:t>
            </a:r>
            <a:r>
              <a:rPr lang="en-US" dirty="0" smtClean="0"/>
              <a:t>database </a:t>
            </a:r>
            <a:r>
              <a:rPr lang="el-GR" dirty="0" smtClean="0"/>
              <a:t>μας. Εμπεριέχει την μορφολογία του </a:t>
            </a:r>
            <a:r>
              <a:rPr lang="en-US" dirty="0" smtClean="0"/>
              <a:t>localhost site </a:t>
            </a:r>
            <a:r>
              <a:rPr lang="el-GR" dirty="0" smtClean="0"/>
              <a:t>σε </a:t>
            </a:r>
            <a:r>
              <a:rPr lang="en-US" dirty="0" smtClean="0"/>
              <a:t>html (</a:t>
            </a:r>
            <a:r>
              <a:rPr lang="el-GR" dirty="0" smtClean="0"/>
              <a:t>απλή)</a:t>
            </a:r>
            <a:r>
              <a:rPr lang="el-GR" dirty="0"/>
              <a:t> </a:t>
            </a:r>
            <a:r>
              <a:rPr lang="el-GR" dirty="0" smtClean="0"/>
              <a:t>καθώς και τη λειτουργικότητα του </a:t>
            </a:r>
            <a:r>
              <a:rPr lang="en-US" dirty="0" smtClean="0"/>
              <a:t>site ( interactions).</a:t>
            </a: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Ο κώδικας έχει ως εξής: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24" y="1882833"/>
            <a:ext cx="6650182" cy="48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19695"/>
          </a:xfrm>
        </p:spPr>
        <p:txBody>
          <a:bodyPr/>
          <a:lstStyle/>
          <a:p>
            <a:pPr algn="ctr"/>
            <a:r>
              <a:rPr lang="el-GR" dirty="0" smtClean="0"/>
              <a:t>ΕΠΕΞΗΓΗΣΗ 2</a:t>
            </a:r>
            <a:r>
              <a:rPr lang="el-GR" baseline="30000" dirty="0" smtClean="0"/>
              <a:t>ου</a:t>
            </a:r>
            <a:r>
              <a:rPr lang="el-GR" dirty="0" smtClean="0"/>
              <a:t> κωδικα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29789"/>
            <a:ext cx="10131425" cy="4361411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Όπως είδαμε ξεκινάμε με την αρχικοποιήση των απαραίτητων στοιχείων του </a:t>
            </a:r>
            <a:r>
              <a:rPr lang="en-US" dirty="0" smtClean="0"/>
              <a:t>database </a:t>
            </a:r>
            <a:r>
              <a:rPr lang="el-GR" dirty="0" smtClean="0"/>
              <a:t>μας για να μπορέσουμε να συνδεθούμε με επιτυχία</a:t>
            </a:r>
            <a:r>
              <a:rPr lang="en-US" dirty="0" smtClean="0"/>
              <a:t> </a:t>
            </a:r>
            <a:r>
              <a:rPr lang="el-GR" dirty="0" smtClean="0"/>
              <a:t>σε αυτή.  Στην συνέχεια με τη βοήθεια της </a:t>
            </a:r>
            <a:r>
              <a:rPr lang="en-US" dirty="0" smtClean="0"/>
              <a:t>html </a:t>
            </a:r>
            <a:r>
              <a:rPr lang="el-GR" dirty="0" smtClean="0"/>
              <a:t>βάζουμε έναν τίτλο στο </a:t>
            </a:r>
            <a:r>
              <a:rPr lang="en-US" dirty="0" smtClean="0"/>
              <a:t>site </a:t>
            </a:r>
            <a:r>
              <a:rPr lang="el-GR" dirty="0" smtClean="0"/>
              <a:t>καθώς και έναν </a:t>
            </a:r>
            <a:r>
              <a:rPr lang="en-US" dirty="0" smtClean="0"/>
              <a:t>placeholder </a:t>
            </a:r>
            <a:r>
              <a:rPr lang="el-GR" dirty="0" smtClean="0"/>
              <a:t>για να μπορέσει ο πελάτης να </a:t>
            </a:r>
            <a:r>
              <a:rPr lang="el-GR" dirty="0" smtClean="0"/>
              <a:t>γράψει</a:t>
            </a:r>
            <a:r>
              <a:rPr lang="el-GR" dirty="0" smtClean="0"/>
              <a:t> </a:t>
            </a:r>
            <a:r>
              <a:rPr lang="el-GR" dirty="0" smtClean="0"/>
              <a:t>ποιό προϊόν θέλει για αγορά. Τέλος, με την βοήθεια της μεθόδου </a:t>
            </a:r>
            <a:r>
              <a:rPr lang="en-US" dirty="0" smtClean="0"/>
              <a:t>POST </a:t>
            </a:r>
            <a:r>
              <a:rPr lang="el-GR" dirty="0"/>
              <a:t>,</a:t>
            </a:r>
            <a:r>
              <a:rPr lang="el-GR" dirty="0" smtClean="0"/>
              <a:t> κάνουμε ανανέωση το </a:t>
            </a:r>
            <a:r>
              <a:rPr lang="en-US" dirty="0" smtClean="0"/>
              <a:t>database </a:t>
            </a:r>
            <a:r>
              <a:rPr lang="el-GR" dirty="0" smtClean="0"/>
              <a:t>μας αφού ο πελάτης έχει ολοκληρώσει τις αγορές του.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4568"/>
            <a:ext cx="10131425" cy="881148"/>
          </a:xfrm>
        </p:spPr>
        <p:txBody>
          <a:bodyPr/>
          <a:lstStyle/>
          <a:p>
            <a:pPr algn="ctr"/>
            <a:r>
              <a:rPr lang="el-GR" dirty="0" smtClean="0"/>
              <a:t>3</a:t>
            </a:r>
            <a:r>
              <a:rPr lang="el-GR" baseline="30000" dirty="0" smtClean="0"/>
              <a:t>ο</a:t>
            </a:r>
            <a:r>
              <a:rPr lang="el-GR" dirty="0" smtClean="0"/>
              <a:t> κομματι κωδικα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22961"/>
            <a:ext cx="10131425" cy="1512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 smtClean="0"/>
              <a:t>Στο 3</a:t>
            </a:r>
            <a:r>
              <a:rPr lang="el-GR" baseline="30000" dirty="0" smtClean="0"/>
              <a:t>ο</a:t>
            </a:r>
            <a:r>
              <a:rPr lang="el-GR" dirty="0" smtClean="0"/>
              <a:t> και τελευταίο κομμάτι κώδικα, που στην ουσία είναι και το μεγαλύτερο κομμάτι της εργασίας, βάζουμε το </a:t>
            </a:r>
            <a:r>
              <a:rPr lang="en-US" dirty="0" smtClean="0"/>
              <a:t>Arduino</a:t>
            </a:r>
            <a:r>
              <a:rPr lang="el-GR" dirty="0"/>
              <a:t> </a:t>
            </a:r>
            <a:r>
              <a:rPr lang="el-GR" dirty="0" smtClean="0"/>
              <a:t>και το </a:t>
            </a:r>
            <a:r>
              <a:rPr lang="en-US" dirty="0" smtClean="0"/>
              <a:t>database </a:t>
            </a:r>
            <a:r>
              <a:rPr lang="el-GR" dirty="0" smtClean="0"/>
              <a:t>μας να λειτουργήσουν μαζί με την βοήθεια της </a:t>
            </a:r>
            <a:r>
              <a:rPr lang="en-US" dirty="0" smtClean="0"/>
              <a:t>python. </a:t>
            </a:r>
            <a:r>
              <a:rPr lang="el-GR" dirty="0" smtClean="0"/>
              <a:t>Επειδή δεν μπορέσαμε να  το εισάγουμε ολόκληρο στην παρουσίαση και να είναι και ευανάγνωστο, θα το αναλύσουμε κομμάτι-κομμάτι με τα αντίστοιχα </a:t>
            </a:r>
            <a:r>
              <a:rPr lang="en-US" dirty="0" smtClean="0"/>
              <a:t>screenshot.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16" y="2046431"/>
            <a:ext cx="597300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Επεξηση 3</a:t>
            </a:r>
            <a:r>
              <a:rPr lang="el-GR" baseline="30000" dirty="0" smtClean="0"/>
              <a:t>ΟΥ</a:t>
            </a:r>
            <a:r>
              <a:rPr lang="el-GR" dirty="0" smtClean="0"/>
              <a:t> ΚΩΔΙΚΑ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Στο αυτό κομμάτι ξεκινάμε κάνοντας </a:t>
            </a:r>
            <a:r>
              <a:rPr lang="en-US" dirty="0" smtClean="0"/>
              <a:t>Import</a:t>
            </a:r>
            <a:r>
              <a:rPr lang="el-GR" dirty="0" smtClean="0"/>
              <a:t> τα απαραίτητα για να μπορέσει η </a:t>
            </a:r>
            <a:r>
              <a:rPr lang="en-US" dirty="0" smtClean="0"/>
              <a:t>python </a:t>
            </a:r>
            <a:r>
              <a:rPr lang="el-GR" dirty="0" smtClean="0"/>
              <a:t>1) να κάνει την σύνδεση στο </a:t>
            </a:r>
            <a:r>
              <a:rPr lang="en-US" dirty="0" smtClean="0"/>
              <a:t>database </a:t>
            </a:r>
            <a:r>
              <a:rPr lang="el-GR" dirty="0" smtClean="0"/>
              <a:t>και 2) να γίνει το </a:t>
            </a:r>
            <a:r>
              <a:rPr lang="en-US" dirty="0" smtClean="0"/>
              <a:t>initialization  </a:t>
            </a:r>
            <a:r>
              <a:rPr lang="el-GR" dirty="0" smtClean="0"/>
              <a:t>του </a:t>
            </a:r>
            <a:r>
              <a:rPr lang="en-US" dirty="0" smtClean="0"/>
              <a:t>Arduino. </a:t>
            </a:r>
            <a:r>
              <a:rPr lang="el-GR" dirty="0" smtClean="0"/>
              <a:t>Ξεκινάμε δίνοντας τα απαραίτητα στοιχεία για την σύνδεση καθώς αρχικοποιούμε και 3 μεταβλητές για τα</a:t>
            </a:r>
            <a:r>
              <a:rPr lang="en-US" dirty="0" smtClean="0"/>
              <a:t> interaction</a:t>
            </a:r>
            <a:r>
              <a:rPr lang="el-GR" dirty="0" smtClean="0"/>
              <a:t> με τα  </a:t>
            </a:r>
            <a:r>
              <a:rPr lang="en-US" dirty="0" smtClean="0"/>
              <a:t>records </a:t>
            </a:r>
            <a:r>
              <a:rPr lang="el-GR" dirty="0" smtClean="0"/>
              <a:t>στο </a:t>
            </a:r>
            <a:r>
              <a:rPr lang="en-US" dirty="0" smtClean="0"/>
              <a:t>database </a:t>
            </a:r>
            <a:r>
              <a:rPr lang="el-GR" dirty="0" smtClean="0"/>
              <a:t>μας. Το </a:t>
            </a:r>
            <a:r>
              <a:rPr lang="en-US" dirty="0" smtClean="0"/>
              <a:t>initialization </a:t>
            </a:r>
            <a:r>
              <a:rPr lang="el-GR" dirty="0" smtClean="0"/>
              <a:t>του </a:t>
            </a:r>
            <a:r>
              <a:rPr lang="en-US" dirty="0" smtClean="0"/>
              <a:t>Arduino </a:t>
            </a:r>
            <a:r>
              <a:rPr lang="el-GR" dirty="0" smtClean="0"/>
              <a:t>είναι σχετικά απλό: Με την εντολή </a:t>
            </a:r>
            <a:r>
              <a:rPr lang="pt-BR" dirty="0">
                <a:solidFill>
                  <a:srgbClr val="FF0000"/>
                </a:solidFill>
              </a:rPr>
              <a:t>ser = serial.Serial('COM4', 9800, timeout=1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δίνουμε σήμα στην </a:t>
            </a:r>
            <a:r>
              <a:rPr lang="en-US" dirty="0" smtClean="0"/>
              <a:t>python </a:t>
            </a:r>
            <a:r>
              <a:rPr lang="el-GR" dirty="0" smtClean="0"/>
              <a:t>να συνδεθεί με το </a:t>
            </a:r>
            <a:r>
              <a:rPr lang="en-US" dirty="0" smtClean="0"/>
              <a:t>Arduino </a:t>
            </a:r>
            <a:r>
              <a:rPr lang="el-GR" dirty="0" smtClean="0"/>
              <a:t>εφόσον φυσικά το </a:t>
            </a:r>
            <a:r>
              <a:rPr lang="en-US" dirty="0" smtClean="0"/>
              <a:t>communication port </a:t>
            </a:r>
            <a:r>
              <a:rPr lang="el-GR" dirty="0" smtClean="0"/>
              <a:t>είναι το σωστό. Σε εμάς ήταν το 4</a:t>
            </a:r>
            <a:r>
              <a:rPr lang="el-GR" baseline="30000" dirty="0" smtClean="0"/>
              <a:t>ο</a:t>
            </a:r>
            <a:r>
              <a:rPr lang="el-GR" dirty="0" smtClean="0"/>
              <a:t>. Προφανώς διαφέρει. Στην συνέχεια αφού έχουμε συνδεθεί στο </a:t>
            </a:r>
            <a:r>
              <a:rPr lang="en-US" dirty="0" smtClean="0"/>
              <a:t>database </a:t>
            </a:r>
            <a:r>
              <a:rPr lang="el-GR" dirty="0" smtClean="0"/>
              <a:t>μας, επιλέγουμε με τις κατάλληλες εντολές όλα τα </a:t>
            </a:r>
            <a:r>
              <a:rPr lang="en-US" dirty="0" smtClean="0"/>
              <a:t>records </a:t>
            </a:r>
            <a:r>
              <a:rPr lang="el-GR" dirty="0" smtClean="0"/>
              <a:t>από το</a:t>
            </a:r>
            <a:r>
              <a:rPr lang="en-US" dirty="0" smtClean="0"/>
              <a:t> database</a:t>
            </a:r>
            <a:r>
              <a:rPr lang="el-GR" dirty="0" smtClean="0"/>
              <a:t> που περιμένουν επεξεργασία. </a:t>
            </a:r>
            <a:endParaRPr lang="el-G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15885"/>
            <a:ext cx="10131425" cy="1213658"/>
          </a:xfrm>
        </p:spPr>
        <p:txBody>
          <a:bodyPr/>
          <a:lstStyle/>
          <a:p>
            <a:pPr algn="ctr"/>
            <a:r>
              <a:rPr lang="el-GR" dirty="0" smtClean="0"/>
              <a:t>ΣΥΝΕΧΕΙΑ 3</a:t>
            </a:r>
            <a:r>
              <a:rPr lang="el-GR" baseline="30000" dirty="0" smtClean="0"/>
              <a:t>ου</a:t>
            </a:r>
            <a:r>
              <a:rPr lang="el-GR" dirty="0" smtClean="0"/>
              <a:t> κωδικα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11" y="1729048"/>
            <a:ext cx="6533803" cy="4070465"/>
          </a:xfrm>
        </p:spPr>
      </p:pic>
    </p:spTree>
    <p:extLst>
      <p:ext uri="{BB962C8B-B14F-4D97-AF65-F5344CB8AC3E}">
        <p14:creationId xmlns:p14="http://schemas.microsoft.com/office/powerpoint/2010/main" val="35191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153</TotalTime>
  <Words>705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Πληροφοριακα συστηματα</vt:lpstr>
      <vt:lpstr>Τι ειναι πληροφοριακο συστημα;</vt:lpstr>
      <vt:lpstr>το συστημα μασ + 1ο ΚΟΜΜΑΤΙ ΚΩΔΙΚΑ</vt:lpstr>
      <vt:lpstr> ΕΠΕΞΗΓΗΣΗ 1ου κωδικα</vt:lpstr>
      <vt:lpstr>2Ο ΚΟΜΜΑΤΙ ΚΩΔΙΚΑ</vt:lpstr>
      <vt:lpstr>ΕΠΕΞΗΓΗΣΗ 2ου κωδικα</vt:lpstr>
      <vt:lpstr>3ο κομματι κωδικα</vt:lpstr>
      <vt:lpstr>Επεξηση 3ΟΥ ΚΩΔΙΚΑ</vt:lpstr>
      <vt:lpstr>ΣΥΝΕΧΕΙΑ 3ου κωδικα</vt:lpstr>
      <vt:lpstr>ΕΠΕΞΗΓΗΣΗ 3ου κωδικα</vt:lpstr>
      <vt:lpstr>επιλογοσ</vt:lpstr>
      <vt:lpstr>ΕΥΧΑΡΙΣΤΟΥΜΕ ΠΟΛΥ ΓΙΑ ΤΗ ΠΡΟΣΟΧΗ ΣΑΣ!!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Πληροφοριακα συστηματα</dc:title>
  <dc:creator>Administrator</dc:creator>
  <cp:lastModifiedBy>Administrator</cp:lastModifiedBy>
  <cp:revision>13</cp:revision>
  <dcterms:created xsi:type="dcterms:W3CDTF">2020-07-06T10:14:37Z</dcterms:created>
  <dcterms:modified xsi:type="dcterms:W3CDTF">2020-07-06T15:35:16Z</dcterms:modified>
</cp:coreProperties>
</file>